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8" r:id="rId2"/>
    <p:sldId id="321" r:id="rId3"/>
    <p:sldId id="258" r:id="rId4"/>
    <p:sldId id="319" r:id="rId5"/>
    <p:sldId id="275" r:id="rId6"/>
    <p:sldId id="276" r:id="rId7"/>
    <p:sldId id="277" r:id="rId8"/>
    <p:sldId id="278" r:id="rId9"/>
    <p:sldId id="301" r:id="rId10"/>
    <p:sldId id="367" r:id="rId11"/>
    <p:sldId id="259" r:id="rId12"/>
    <p:sldId id="309" r:id="rId13"/>
    <p:sldId id="322" r:id="rId14"/>
    <p:sldId id="325" r:id="rId15"/>
    <p:sldId id="326" r:id="rId16"/>
    <p:sldId id="366" r:id="rId17"/>
    <p:sldId id="328" r:id="rId18"/>
    <p:sldId id="329" r:id="rId19"/>
    <p:sldId id="330" r:id="rId20"/>
    <p:sldId id="331" r:id="rId21"/>
    <p:sldId id="332" r:id="rId22"/>
    <p:sldId id="333" r:id="rId23"/>
    <p:sldId id="336" r:id="rId24"/>
    <p:sldId id="373" r:id="rId25"/>
    <p:sldId id="375" r:id="rId26"/>
    <p:sldId id="337" r:id="rId27"/>
    <p:sldId id="372" r:id="rId28"/>
    <p:sldId id="376" r:id="rId29"/>
    <p:sldId id="338" r:id="rId30"/>
    <p:sldId id="378" r:id="rId31"/>
    <p:sldId id="368" r:id="rId32"/>
    <p:sldId id="343" r:id="rId33"/>
    <p:sldId id="342" r:id="rId34"/>
    <p:sldId id="344" r:id="rId35"/>
    <p:sldId id="334" r:id="rId36"/>
    <p:sldId id="335" r:id="rId37"/>
    <p:sldId id="300" r:id="rId38"/>
    <p:sldId id="323" r:id="rId39"/>
    <p:sldId id="262" r:id="rId40"/>
    <p:sldId id="341" r:id="rId41"/>
    <p:sldId id="303" r:id="rId42"/>
    <p:sldId id="285" r:id="rId43"/>
    <p:sldId id="324" r:id="rId44"/>
    <p:sldId id="345" r:id="rId45"/>
    <p:sldId id="346" r:id="rId46"/>
    <p:sldId id="347" r:id="rId47"/>
    <p:sldId id="348" r:id="rId48"/>
    <p:sldId id="349" r:id="rId49"/>
    <p:sldId id="350" r:id="rId50"/>
    <p:sldId id="351" r:id="rId51"/>
    <p:sldId id="352" r:id="rId52"/>
    <p:sldId id="353" r:id="rId53"/>
    <p:sldId id="354" r:id="rId54"/>
    <p:sldId id="355" r:id="rId55"/>
    <p:sldId id="356" r:id="rId56"/>
    <p:sldId id="357" r:id="rId57"/>
    <p:sldId id="358" r:id="rId58"/>
    <p:sldId id="359" r:id="rId59"/>
    <p:sldId id="361" r:id="rId60"/>
    <p:sldId id="362" r:id="rId61"/>
    <p:sldId id="364" r:id="rId62"/>
    <p:sldId id="363" r:id="rId63"/>
    <p:sldId id="365" r:id="rId64"/>
    <p:sldId id="284" r:id="rId6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8282-BCC9-4BD6-95AA-7071A589383A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13B9-AEE4-4811-B5D9-75AB3F13FF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920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8282-BCC9-4BD6-95AA-7071A589383A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13B9-AEE4-4811-B5D9-75AB3F13FF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597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8282-BCC9-4BD6-95AA-7071A589383A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13B9-AEE4-4811-B5D9-75AB3F13FF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855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8282-BCC9-4BD6-95AA-7071A589383A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13B9-AEE4-4811-B5D9-75AB3F13FF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341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8282-BCC9-4BD6-95AA-7071A589383A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13B9-AEE4-4811-B5D9-75AB3F13FF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209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8282-BCC9-4BD6-95AA-7071A589383A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13B9-AEE4-4811-B5D9-75AB3F13FF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585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8282-BCC9-4BD6-95AA-7071A589383A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13B9-AEE4-4811-B5D9-75AB3F13FF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313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8282-BCC9-4BD6-95AA-7071A589383A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13B9-AEE4-4811-B5D9-75AB3F13FF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235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8282-BCC9-4BD6-95AA-7071A589383A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13B9-AEE4-4811-B5D9-75AB3F13FF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599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8282-BCC9-4BD6-95AA-7071A589383A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13B9-AEE4-4811-B5D9-75AB3F13FF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4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8282-BCC9-4BD6-95AA-7071A589383A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13B9-AEE4-4811-B5D9-75AB3F13FF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178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16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28282-BCC9-4BD6-95AA-7071A589383A}" type="datetimeFigureOut">
              <a:rPr lang="zh-CN" altLang="en-US" smtClean="0"/>
              <a:t>2017/9/19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513B9-AEE4-4811-B5D9-75AB3F13FF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8806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743200" y="2996952"/>
            <a:ext cx="7848600" cy="3387329"/>
          </a:xfrm>
        </p:spPr>
        <p:txBody>
          <a:bodyPr>
            <a:normAutofit/>
          </a:bodyPr>
          <a:lstStyle/>
          <a:p>
            <a:pPr algn="l"/>
            <a:r>
              <a:rPr lang="zh-CN" altLang="en-US" sz="40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图书馆信息咨询部：南玉霞</a:t>
            </a:r>
            <a:endParaRPr lang="en-US" altLang="zh-CN" sz="4000" b="1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l"/>
            <a:r>
              <a:rPr lang="zh-CN" altLang="en-US" sz="40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电话：</a:t>
            </a:r>
            <a:r>
              <a:rPr lang="en-US" altLang="zh-CN" sz="40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65783180</a:t>
            </a:r>
          </a:p>
          <a:p>
            <a:pPr algn="l"/>
            <a:r>
              <a:rPr lang="en-US" altLang="zh-CN" sz="40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Email</a:t>
            </a:r>
            <a:r>
              <a:rPr lang="zh-CN" altLang="en-US" sz="40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</a:t>
            </a:r>
            <a:r>
              <a:rPr lang="en-US" altLang="zh-CN" sz="40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lib_xxb@cuc.edu.cn</a:t>
            </a:r>
          </a:p>
          <a:p>
            <a:pPr algn="l"/>
            <a:r>
              <a:rPr lang="zh-CN" altLang="en-US" sz="40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新</a:t>
            </a:r>
            <a:r>
              <a:rPr lang="zh-CN" altLang="en-US" sz="40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浪微博：传媒图书馆小百科</a:t>
            </a:r>
            <a:endParaRPr lang="zh-CN" altLang="en-US" sz="4000" b="1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60377" y="3197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  <p:sp>
        <p:nvSpPr>
          <p:cNvPr id="10" name="矩形 9"/>
          <p:cNvSpPr/>
          <p:nvPr/>
        </p:nvSpPr>
        <p:spPr>
          <a:xfrm>
            <a:off x="971600" y="908720"/>
            <a:ext cx="74168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我们的大悦城</a:t>
            </a:r>
            <a:endParaRPr lang="zh-CN" altLang="en-US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641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借书机的使用方法</a:t>
            </a:r>
            <a:endParaRPr lang="zh-CN" altLang="en-US" b="1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827801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516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2345974"/>
              </p:ext>
            </p:extLst>
          </p:nvPr>
        </p:nvGraphicFramePr>
        <p:xfrm>
          <a:off x="0" y="764704"/>
          <a:ext cx="9108504" cy="6035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8072"/>
                <a:gridCol w="1187624"/>
                <a:gridCol w="5328592"/>
                <a:gridCol w="576064"/>
                <a:gridCol w="1368152"/>
              </a:tblGrid>
              <a:tr h="70851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楼层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功能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服务内容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服务方式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服务对象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743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一层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公共区域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总借还，总咨询，公共检索，文献复印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　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全体读者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891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二层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报刊阅览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为读者提供现报、现刊和过报、过刊的阅览服务。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可阅不借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全体读者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96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三层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中文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提供</a:t>
                      </a:r>
                      <a:r>
                        <a:rPr lang="en-US" altLang="zh-CN" sz="1800" u="none" strike="noStrike" dirty="0">
                          <a:effectLst/>
                        </a:rPr>
                        <a:t>A(</a:t>
                      </a:r>
                      <a:r>
                        <a:rPr lang="zh-CN" altLang="en-US" sz="1800" u="none" strike="noStrike" dirty="0">
                          <a:effectLst/>
                        </a:rPr>
                        <a:t>马克思主义、列宁主义、毛泽东思想、邓小平理论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B(</a:t>
                      </a:r>
                      <a:r>
                        <a:rPr lang="zh-CN" altLang="en-US" sz="1800" u="none" strike="noStrike" dirty="0">
                          <a:effectLst/>
                        </a:rPr>
                        <a:t>哲学、宗教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C(</a:t>
                      </a:r>
                      <a:r>
                        <a:rPr lang="zh-CN" altLang="en-US" sz="1800" u="none" strike="noStrike" dirty="0">
                          <a:effectLst/>
                        </a:rPr>
                        <a:t>社会科学总论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D(</a:t>
                      </a:r>
                      <a:r>
                        <a:rPr lang="zh-CN" altLang="en-US" sz="1800" u="none" strike="noStrike" dirty="0">
                          <a:effectLst/>
                        </a:rPr>
                        <a:t>政治、法律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E(</a:t>
                      </a:r>
                      <a:r>
                        <a:rPr lang="zh-CN" altLang="en-US" sz="1800" u="none" strike="noStrike" dirty="0">
                          <a:effectLst/>
                        </a:rPr>
                        <a:t>军事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F(</a:t>
                      </a:r>
                      <a:r>
                        <a:rPr lang="zh-CN" altLang="en-US" sz="1800" u="none" strike="noStrike" dirty="0">
                          <a:effectLst/>
                        </a:rPr>
                        <a:t>经济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G(</a:t>
                      </a:r>
                      <a:r>
                        <a:rPr lang="zh-CN" altLang="en-US" sz="1800" u="none" strike="noStrike" dirty="0">
                          <a:effectLst/>
                        </a:rPr>
                        <a:t>文化、科学、教育、体育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H(</a:t>
                      </a:r>
                      <a:r>
                        <a:rPr lang="zh-CN" altLang="en-US" sz="1800" u="none" strike="noStrike" dirty="0">
                          <a:effectLst/>
                        </a:rPr>
                        <a:t>语言、文字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类图书的借阅（新闻传播、广播电视类图书在此）。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借阅一体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全体读者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763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图书借阅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3492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四层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中文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提供</a:t>
                      </a:r>
                      <a:r>
                        <a:rPr lang="en-US" altLang="zh-CN" sz="1800" u="none" strike="noStrike">
                          <a:effectLst/>
                        </a:rPr>
                        <a:t>I(</a:t>
                      </a:r>
                      <a:r>
                        <a:rPr lang="zh-CN" altLang="en-US" sz="1800" u="none" strike="noStrike">
                          <a:effectLst/>
                        </a:rPr>
                        <a:t>文学</a:t>
                      </a:r>
                      <a:r>
                        <a:rPr lang="en-US" altLang="zh-CN" sz="1800" u="none" strike="noStrike">
                          <a:effectLst/>
                        </a:rPr>
                        <a:t>)</a:t>
                      </a:r>
                      <a:r>
                        <a:rPr lang="zh-CN" altLang="en-US" sz="1800" u="none" strike="noStrike">
                          <a:effectLst/>
                        </a:rPr>
                        <a:t>、</a:t>
                      </a:r>
                      <a:r>
                        <a:rPr lang="en-US" altLang="zh-CN" sz="1800" u="none" strike="noStrike">
                          <a:effectLst/>
                        </a:rPr>
                        <a:t>J(</a:t>
                      </a:r>
                      <a:r>
                        <a:rPr lang="zh-CN" altLang="en-US" sz="1800" u="none" strike="noStrike">
                          <a:effectLst/>
                        </a:rPr>
                        <a:t>艺术</a:t>
                      </a:r>
                      <a:r>
                        <a:rPr lang="en-US" altLang="zh-CN" sz="1800" u="none" strike="noStrike">
                          <a:effectLst/>
                        </a:rPr>
                        <a:t>)</a:t>
                      </a:r>
                      <a:r>
                        <a:rPr lang="zh-CN" altLang="en-US" sz="1800" u="none" strike="noStrike">
                          <a:effectLst/>
                        </a:rPr>
                        <a:t>、</a:t>
                      </a:r>
                      <a:r>
                        <a:rPr lang="en-US" altLang="zh-CN" sz="1800" u="none" strike="noStrike">
                          <a:effectLst/>
                        </a:rPr>
                        <a:t>K(</a:t>
                      </a:r>
                      <a:r>
                        <a:rPr lang="zh-CN" altLang="en-US" sz="1800" u="none" strike="noStrike">
                          <a:effectLst/>
                        </a:rPr>
                        <a:t>历史、地理</a:t>
                      </a:r>
                      <a:r>
                        <a:rPr lang="en-US" altLang="zh-CN" sz="1800" u="none" strike="noStrike">
                          <a:effectLst/>
                        </a:rPr>
                        <a:t>)</a:t>
                      </a:r>
                      <a:r>
                        <a:rPr lang="zh-CN" altLang="en-US" sz="1800" u="none" strike="noStrike">
                          <a:effectLst/>
                        </a:rPr>
                        <a:t>类图书的借阅。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借阅一体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全体读者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5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图书借阅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06736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五层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中、外文图书借阅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提供</a:t>
                      </a:r>
                      <a:r>
                        <a:rPr lang="en-US" altLang="zh-CN" sz="1800" u="none" strike="noStrike" dirty="0">
                          <a:effectLst/>
                        </a:rPr>
                        <a:t>N(</a:t>
                      </a:r>
                      <a:r>
                        <a:rPr lang="zh-CN" altLang="en-US" sz="1800" u="none" strike="noStrike" dirty="0">
                          <a:effectLst/>
                        </a:rPr>
                        <a:t>自然科学总论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O(</a:t>
                      </a:r>
                      <a:r>
                        <a:rPr lang="zh-CN" altLang="en-US" sz="1800" u="none" strike="noStrike" dirty="0">
                          <a:effectLst/>
                        </a:rPr>
                        <a:t>数理科学和化学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P(</a:t>
                      </a:r>
                      <a:r>
                        <a:rPr lang="zh-CN" altLang="en-US" sz="1800" u="none" strike="noStrike" dirty="0">
                          <a:effectLst/>
                        </a:rPr>
                        <a:t>天文学、地球科学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Q(</a:t>
                      </a:r>
                      <a:r>
                        <a:rPr lang="zh-CN" altLang="en-US" sz="1800" u="none" strike="noStrike" dirty="0">
                          <a:effectLst/>
                        </a:rPr>
                        <a:t>生物科学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R(</a:t>
                      </a:r>
                      <a:r>
                        <a:rPr lang="zh-CN" altLang="en-US" sz="1800" u="none" strike="noStrike" dirty="0">
                          <a:effectLst/>
                        </a:rPr>
                        <a:t>医药、卫生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S(</a:t>
                      </a:r>
                      <a:r>
                        <a:rPr lang="zh-CN" altLang="en-US" sz="1800" u="none" strike="noStrike" dirty="0">
                          <a:effectLst/>
                        </a:rPr>
                        <a:t>农业科学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T(</a:t>
                      </a:r>
                      <a:r>
                        <a:rPr lang="zh-CN" altLang="en-US" sz="1800" u="none" strike="noStrike" dirty="0">
                          <a:effectLst/>
                        </a:rPr>
                        <a:t>工业技术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U(</a:t>
                      </a:r>
                      <a:r>
                        <a:rPr lang="zh-CN" altLang="en-US" sz="1800" u="none" strike="noStrike" dirty="0">
                          <a:effectLst/>
                        </a:rPr>
                        <a:t>交通运输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V(</a:t>
                      </a:r>
                      <a:r>
                        <a:rPr lang="zh-CN" altLang="en-US" sz="1800" u="none" strike="noStrike" dirty="0">
                          <a:effectLst/>
                        </a:rPr>
                        <a:t>航空、航天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X(</a:t>
                      </a:r>
                      <a:r>
                        <a:rPr lang="zh-CN" altLang="en-US" sz="1800" u="none" strike="noStrike" dirty="0">
                          <a:effectLst/>
                        </a:rPr>
                        <a:t>环境科学、安全科学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、</a:t>
                      </a:r>
                      <a:r>
                        <a:rPr lang="en-US" altLang="zh-CN" sz="1800" u="none" strike="noStrike" dirty="0">
                          <a:effectLst/>
                        </a:rPr>
                        <a:t>Z(</a:t>
                      </a:r>
                      <a:r>
                        <a:rPr lang="zh-CN" altLang="en-US" sz="1800" u="none" strike="noStrike" dirty="0">
                          <a:effectLst/>
                        </a:rPr>
                        <a:t>综合性图书</a:t>
                      </a:r>
                      <a:r>
                        <a:rPr lang="en-US" altLang="zh-CN" sz="1800" u="none" strike="noStrike" dirty="0">
                          <a:effectLst/>
                        </a:rPr>
                        <a:t>)</a:t>
                      </a:r>
                      <a:r>
                        <a:rPr lang="zh-CN" altLang="en-US" sz="1800" u="none" strike="noStrike" dirty="0">
                          <a:effectLst/>
                        </a:rPr>
                        <a:t>类中文图书和外文图书的借阅。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借阅一体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全体读者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2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六层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图书阅览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提供中文文科类图书、综合性图书和古籍的阅览服务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可阅不借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全体读者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1925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（除古籍外）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157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七层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电子阅览区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免费上网</a:t>
                      </a:r>
                      <a:r>
                        <a:rPr lang="zh-CN" altLang="en-US" sz="1800" u="none" strike="noStrike" dirty="0" smtClean="0">
                          <a:effectLst/>
                        </a:rPr>
                        <a:t>服务、随书光盘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>
                          <a:effectLst/>
                        </a:rPr>
                        <a:t>　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</a:rPr>
                        <a:t>全部读者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2735" marR="2735" marT="27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b="1" dirty="0"/>
              <a:t>三</a:t>
            </a:r>
            <a:r>
              <a:rPr lang="zh-CN" altLang="en-US" b="1" dirty="0" smtClean="0"/>
              <a:t>、馆舍功能布局</a:t>
            </a:r>
            <a:endParaRPr lang="zh-CN" altLang="en-US" b="1" dirty="0"/>
          </a:p>
        </p:txBody>
      </p:sp>
      <p:cxnSp>
        <p:nvCxnSpPr>
          <p:cNvPr id="4" name="直接连接符 3"/>
          <p:cNvCxnSpPr/>
          <p:nvPr/>
        </p:nvCxnSpPr>
        <p:spPr bwMode="auto">
          <a:xfrm>
            <a:off x="683568" y="6309320"/>
            <a:ext cx="8064896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直接连接符 8"/>
          <p:cNvCxnSpPr/>
          <p:nvPr/>
        </p:nvCxnSpPr>
        <p:spPr bwMode="auto">
          <a:xfrm>
            <a:off x="683568" y="6741368"/>
            <a:ext cx="8064896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5791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2413" cy="537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-11385"/>
            <a:ext cx="8229600" cy="1143000"/>
          </a:xfrm>
        </p:spPr>
        <p:txBody>
          <a:bodyPr/>
          <a:lstStyle/>
          <a:p>
            <a:r>
              <a:rPr lang="zh-CN" altLang="en-US" b="1" dirty="0" smtClean="0"/>
              <a:t>四、图书馆主页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9587" y="971972"/>
            <a:ext cx="8229600" cy="6046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b="1" dirty="0" smtClean="0">
                <a:solidFill>
                  <a:srgbClr val="7030A0"/>
                </a:solidFill>
              </a:rPr>
              <a:t>地址：</a:t>
            </a:r>
            <a:r>
              <a:rPr lang="en-US" altLang="zh-CN" b="1" dirty="0" smtClean="0">
                <a:solidFill>
                  <a:srgbClr val="7030A0"/>
                </a:solidFill>
              </a:rPr>
              <a:t>lib.cuc.edu.cn</a:t>
            </a:r>
            <a:endParaRPr lang="zh-CN" alt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87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ltGray">
          <a:xfrm rot="2712372" flipH="1">
            <a:off x="4701382" y="591343"/>
            <a:ext cx="3054350" cy="2443163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72549"/>
                  <a:invGamma/>
                </a:schemeClr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000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 rot="18887628">
            <a:off x="1485107" y="594519"/>
            <a:ext cx="3081337" cy="2505075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3922"/>
                  <a:invGamma/>
                </a:schemeClr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>
            <a:off x="3286116" y="2000240"/>
            <a:ext cx="2759411" cy="2577448"/>
          </a:xfrm>
          <a:prstGeom prst="diamond">
            <a:avLst/>
          </a:prstGeom>
          <a:solidFill>
            <a:schemeClr val="folHlink">
              <a:alpha val="50195"/>
            </a:schemeClr>
          </a:solidFill>
          <a:ln w="9525">
            <a:miter lim="800000"/>
            <a:headEnd/>
            <a:tailEnd/>
          </a:ln>
          <a:scene3d>
            <a:camera prst="orthographicFront"/>
            <a:lightRig rig="legacyNormal4" dir="b"/>
          </a:scene3d>
          <a:sp3d extrusionH="100000" prstMaterial="legacyMatte">
            <a:bevelB w="13500" h="13500" prst="angle"/>
            <a:extrusionClr>
              <a:schemeClr val="folHlink"/>
            </a:extrusionClr>
          </a:sp3d>
        </p:spPr>
        <p:txBody>
          <a:bodyPr wrap="none" anchor="ctr"/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922870" y="2869870"/>
            <a:ext cx="148590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大阅城</a:t>
            </a: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gray">
          <a:xfrm>
            <a:off x="5143501" y="1598613"/>
            <a:ext cx="173275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我能为你做什么？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60377" y="3197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gray">
          <a:xfrm>
            <a:off x="2483768" y="1484784"/>
            <a:ext cx="129614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zh-CN" altLang="en-US" sz="24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你了解我吗？</a:t>
            </a:r>
            <a:endParaRPr lang="zh-CN" altLang="en-US" sz="24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802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1" y="908720"/>
            <a:ext cx="9142413" cy="664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093" name="Oval 5"/>
          <p:cNvSpPr>
            <a:spLocks noChangeArrowheads="1"/>
          </p:cNvSpPr>
          <p:nvPr/>
        </p:nvSpPr>
        <p:spPr bwMode="auto">
          <a:xfrm>
            <a:off x="7419622" y="2780928"/>
            <a:ext cx="1143000" cy="289332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68051" y="17457"/>
            <a:ext cx="8229600" cy="891263"/>
          </a:xfrm>
        </p:spPr>
        <p:txBody>
          <a:bodyPr/>
          <a:lstStyle/>
          <a:p>
            <a:r>
              <a:rPr lang="zh-CN" altLang="en-US" b="1" dirty="0" smtClean="0"/>
              <a:t>一、书刊检索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13220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3" grpId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38" y="1079042"/>
            <a:ext cx="8954358" cy="4366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60377" y="1286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  <p:cxnSp>
        <p:nvCxnSpPr>
          <p:cNvPr id="9" name="直接连接符 8"/>
          <p:cNvCxnSpPr/>
          <p:nvPr/>
        </p:nvCxnSpPr>
        <p:spPr bwMode="auto">
          <a:xfrm>
            <a:off x="4716016" y="3789040"/>
            <a:ext cx="1368152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282" y="3789040"/>
            <a:ext cx="2088578" cy="1984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028" y="3789040"/>
            <a:ext cx="684076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圆角矩形 9"/>
          <p:cNvSpPr/>
          <p:nvPr/>
        </p:nvSpPr>
        <p:spPr bwMode="auto">
          <a:xfrm>
            <a:off x="4531260" y="5054122"/>
            <a:ext cx="634008" cy="381705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810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99" y="0"/>
            <a:ext cx="9161099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 bwMode="auto">
          <a:xfrm>
            <a:off x="2051720" y="620688"/>
            <a:ext cx="2511730" cy="376064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827584" y="332656"/>
            <a:ext cx="936104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圆角矩形 7"/>
          <p:cNvSpPr/>
          <p:nvPr/>
        </p:nvSpPr>
        <p:spPr bwMode="auto">
          <a:xfrm>
            <a:off x="2008252" y="2492896"/>
            <a:ext cx="2707764" cy="59204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1895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8"/>
            <a:ext cx="9144000" cy="6885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 bwMode="auto">
          <a:xfrm>
            <a:off x="4152900" y="5993066"/>
            <a:ext cx="838200" cy="91440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2209800" y="6021288"/>
            <a:ext cx="1066800" cy="836712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5796136" y="6021288"/>
            <a:ext cx="838200" cy="91440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2" name="椭圆形标注 1"/>
          <p:cNvSpPr/>
          <p:nvPr/>
        </p:nvSpPr>
        <p:spPr>
          <a:xfrm>
            <a:off x="1115616" y="3933056"/>
            <a:ext cx="2448272" cy="1512168"/>
          </a:xfrm>
          <a:prstGeom prst="wedgeEllipseCallout">
            <a:avLst>
              <a:gd name="adj1" fmla="val 77775"/>
              <a:gd name="adj2" fmla="val 83403"/>
            </a:avLst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rgbClr val="7030A0"/>
                </a:solidFill>
              </a:rPr>
              <a:t>流通部</a:t>
            </a:r>
            <a:endParaRPr lang="zh-CN" altLang="en-US" sz="4000" b="1" dirty="0">
              <a:solidFill>
                <a:srgbClr val="7030A0"/>
              </a:solidFill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5932724" y="4392689"/>
            <a:ext cx="3214464" cy="1052535"/>
          </a:xfrm>
          <a:prstGeom prst="wedgeEllipseCallout">
            <a:avLst>
              <a:gd name="adj1" fmla="val -29143"/>
              <a:gd name="adj2" fmla="val 104821"/>
            </a:avLst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rgbClr val="7030A0"/>
                </a:solidFill>
              </a:rPr>
              <a:t>在库可借</a:t>
            </a:r>
            <a:endParaRPr lang="zh-CN" altLang="en-US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47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7" grpId="0" animBg="1"/>
      <p:bldP spid="7" grpId="1" animBg="1"/>
      <p:bldP spid="2" grpId="0" animBg="1"/>
      <p:bldP spid="2" grpId="1" animBg="1"/>
      <p:bldP spid="8" grpId="0" animBg="1"/>
      <p:bldP spid="8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98799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圆角矩形 3"/>
          <p:cNvSpPr/>
          <p:nvPr/>
        </p:nvSpPr>
        <p:spPr bwMode="auto">
          <a:xfrm>
            <a:off x="4094088" y="5295900"/>
            <a:ext cx="1676400" cy="156210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 bwMode="auto">
          <a:xfrm>
            <a:off x="2627784" y="4869160"/>
            <a:ext cx="4176464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2574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23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501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rrowheads="1"/>
          </p:cNvSpPr>
          <p:nvPr/>
        </p:nvSpPr>
        <p:spPr bwMode="gray">
          <a:xfrm rot="18887628">
            <a:off x="1485107" y="594519"/>
            <a:ext cx="3081337" cy="2505075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3922"/>
                  <a:invGamma/>
                </a:schemeClr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>
            <a:off x="3286116" y="2000240"/>
            <a:ext cx="2759411" cy="2577448"/>
          </a:xfrm>
          <a:prstGeom prst="diamond">
            <a:avLst/>
          </a:prstGeom>
          <a:solidFill>
            <a:schemeClr val="folHlink">
              <a:alpha val="50195"/>
            </a:schemeClr>
          </a:solidFill>
          <a:ln w="9525">
            <a:miter lim="800000"/>
            <a:headEnd/>
            <a:tailEnd/>
          </a:ln>
          <a:scene3d>
            <a:camera prst="orthographicFront"/>
            <a:lightRig rig="legacyNormal4" dir="b"/>
          </a:scene3d>
          <a:sp3d extrusionH="100000" prstMaterial="legacyMatte">
            <a:bevelB w="13500" h="13500" prst="angle"/>
            <a:extrusionClr>
              <a:schemeClr val="folHlink"/>
            </a:extrusionClr>
          </a:sp3d>
        </p:spPr>
        <p:txBody>
          <a:bodyPr wrap="none" anchor="ctr"/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gray">
          <a:xfrm>
            <a:off x="2610883" y="1431557"/>
            <a:ext cx="135046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zh-CN" altLang="en-US" sz="24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你了解我吗？</a:t>
            </a:r>
            <a:endParaRPr lang="zh-CN" altLang="en-US" sz="24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057461" y="2857500"/>
            <a:ext cx="1216719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大阅城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060377" y="8906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</p:spTree>
    <p:extLst>
      <p:ext uri="{BB962C8B-B14F-4D97-AF65-F5344CB8AC3E}">
        <p14:creationId xmlns:p14="http://schemas.microsoft.com/office/powerpoint/2010/main" val="425243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60377" y="3197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3396"/>
            <a:ext cx="8253252" cy="6189939"/>
          </a:xfrm>
        </p:spPr>
      </p:pic>
    </p:spTree>
    <p:extLst>
      <p:ext uri="{BB962C8B-B14F-4D97-AF65-F5344CB8AC3E}">
        <p14:creationId xmlns:p14="http://schemas.microsoft.com/office/powerpoint/2010/main" val="275385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36712"/>
            <a:ext cx="9142413" cy="60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093" name="Oval 5"/>
          <p:cNvSpPr>
            <a:spLocks noChangeArrowheads="1"/>
          </p:cNvSpPr>
          <p:nvPr/>
        </p:nvSpPr>
        <p:spPr bwMode="auto">
          <a:xfrm>
            <a:off x="7315200" y="2708920"/>
            <a:ext cx="1143000" cy="3810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68051" y="17457"/>
            <a:ext cx="8229600" cy="891263"/>
          </a:xfrm>
        </p:spPr>
        <p:txBody>
          <a:bodyPr/>
          <a:lstStyle/>
          <a:p>
            <a:r>
              <a:rPr lang="zh-CN" altLang="en-US" b="1" dirty="0" smtClean="0"/>
              <a:t>二、读者信息查询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226973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3" grpId="0" animBg="1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901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119" name="Oval 7"/>
          <p:cNvSpPr>
            <a:spLocks noChangeArrowheads="1"/>
          </p:cNvSpPr>
          <p:nvPr/>
        </p:nvSpPr>
        <p:spPr bwMode="auto">
          <a:xfrm>
            <a:off x="2209800" y="2819400"/>
            <a:ext cx="2057400" cy="9144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9011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120" name="Oval 8"/>
          <p:cNvSpPr>
            <a:spLocks noChangeArrowheads="1"/>
          </p:cNvSpPr>
          <p:nvPr/>
        </p:nvSpPr>
        <p:spPr bwMode="auto">
          <a:xfrm>
            <a:off x="7239000" y="2514600"/>
            <a:ext cx="1143000" cy="6096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0121" name="Oval 9"/>
          <p:cNvSpPr>
            <a:spLocks noChangeArrowheads="1"/>
          </p:cNvSpPr>
          <p:nvPr/>
        </p:nvSpPr>
        <p:spPr bwMode="auto">
          <a:xfrm>
            <a:off x="8534400" y="2514600"/>
            <a:ext cx="609600" cy="4343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50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0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0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90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9" grpId="0" animBg="1"/>
      <p:bldP spid="90120" grpId="0" animBg="1"/>
      <p:bldP spid="90120" grpId="1" animBg="1"/>
      <p:bldP spid="9012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2413" cy="604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直接连接符 2"/>
          <p:cNvCxnSpPr/>
          <p:nvPr/>
        </p:nvCxnSpPr>
        <p:spPr bwMode="auto">
          <a:xfrm>
            <a:off x="2267744" y="3284984"/>
            <a:ext cx="1752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标题 1"/>
          <p:cNvSpPr txBox="1">
            <a:spLocks/>
          </p:cNvSpPr>
          <p:nvPr/>
        </p:nvSpPr>
        <p:spPr>
          <a:xfrm>
            <a:off x="468051" y="17457"/>
            <a:ext cx="8229600" cy="8912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 smtClean="0"/>
              <a:t>三、</a:t>
            </a:r>
            <a:r>
              <a:rPr lang="zh-CN" altLang="en-US" b="1" dirty="0" smtClean="0"/>
              <a:t>移动图书馆</a:t>
            </a:r>
            <a:endParaRPr lang="zh-CN" altLang="en-US" b="1" dirty="0"/>
          </a:p>
        </p:txBody>
      </p:sp>
      <p:sp>
        <p:nvSpPr>
          <p:cNvPr id="5" name="椭圆形标注 4"/>
          <p:cNvSpPr/>
          <p:nvPr/>
        </p:nvSpPr>
        <p:spPr>
          <a:xfrm>
            <a:off x="4571206" y="1412776"/>
            <a:ext cx="3169146" cy="1512168"/>
          </a:xfrm>
          <a:prstGeom prst="wedgeEllipseCallout">
            <a:avLst>
              <a:gd name="adj1" fmla="val -66661"/>
              <a:gd name="adj2" fmla="val 70712"/>
            </a:avLst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rgbClr val="7030A0"/>
                </a:solidFill>
              </a:rPr>
              <a:t>超星移动图书馆</a:t>
            </a:r>
            <a:endParaRPr lang="zh-CN" altLang="en-US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79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1" y="57814"/>
            <a:ext cx="4176464" cy="6825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 bwMode="auto">
          <a:xfrm>
            <a:off x="356521" y="188640"/>
            <a:ext cx="831104" cy="576064"/>
          </a:xfrm>
          <a:prstGeom prst="roundRect">
            <a:avLst/>
          </a:prstGeom>
          <a:noFill/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rgbClr val="7030A0"/>
              </a:solidFill>
              <a:effectLst/>
              <a:latin typeface="Arial" charset="0"/>
              <a:ea typeface="宋体" pitchFamily="2" charset="-122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532" y="28517"/>
            <a:ext cx="3229347" cy="8086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圆角矩形 6"/>
          <p:cNvSpPr/>
          <p:nvPr/>
        </p:nvSpPr>
        <p:spPr bwMode="auto">
          <a:xfrm>
            <a:off x="5660404" y="3142746"/>
            <a:ext cx="1791915" cy="642257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647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090" y="29508"/>
            <a:ext cx="4600575" cy="6828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圆角矩形 2"/>
          <p:cNvSpPr/>
          <p:nvPr/>
        </p:nvSpPr>
        <p:spPr bwMode="auto">
          <a:xfrm>
            <a:off x="6228184" y="620688"/>
            <a:ext cx="895957" cy="642257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049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248"/>
            <a:ext cx="4176464" cy="6825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 bwMode="auto">
          <a:xfrm>
            <a:off x="611561" y="4221088"/>
            <a:ext cx="1224136" cy="936104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248"/>
            <a:ext cx="4619625" cy="663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103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407614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170" y="0"/>
            <a:ext cx="46196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直接连接符 3"/>
          <p:cNvCxnSpPr/>
          <p:nvPr/>
        </p:nvCxnSpPr>
        <p:spPr bwMode="auto">
          <a:xfrm>
            <a:off x="251520" y="1340768"/>
            <a:ext cx="2376264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直接连接符 5"/>
          <p:cNvCxnSpPr/>
          <p:nvPr/>
        </p:nvCxnSpPr>
        <p:spPr bwMode="auto">
          <a:xfrm>
            <a:off x="403920" y="1844824"/>
            <a:ext cx="2376264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4716016" y="4869160"/>
            <a:ext cx="2084966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直接连接符 8"/>
          <p:cNvCxnSpPr/>
          <p:nvPr/>
        </p:nvCxnSpPr>
        <p:spPr bwMode="auto">
          <a:xfrm>
            <a:off x="4644008" y="5877272"/>
            <a:ext cx="3672408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直接连接符 10"/>
          <p:cNvCxnSpPr/>
          <p:nvPr/>
        </p:nvCxnSpPr>
        <p:spPr bwMode="auto">
          <a:xfrm>
            <a:off x="4644008" y="6309320"/>
            <a:ext cx="2156974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146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248"/>
            <a:ext cx="4176464" cy="6825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 bwMode="auto">
          <a:xfrm>
            <a:off x="2627784" y="1988840"/>
            <a:ext cx="1224136" cy="936104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514" y="-10912"/>
            <a:ext cx="4600575" cy="688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直接连接符 6"/>
          <p:cNvCxnSpPr/>
          <p:nvPr/>
        </p:nvCxnSpPr>
        <p:spPr bwMode="auto">
          <a:xfrm>
            <a:off x="4716016" y="1484784"/>
            <a:ext cx="432048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6457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60377" y="8906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-26604"/>
            <a:ext cx="40510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62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一、图书馆馆藏简介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zh-CN" altLang="en-US" dirty="0"/>
              <a:t>截止到</a:t>
            </a:r>
            <a:r>
              <a:rPr lang="en-US" altLang="zh-CN" dirty="0" smtClean="0"/>
              <a:t>2016</a:t>
            </a:r>
            <a:r>
              <a:rPr lang="zh-CN" altLang="en-US" dirty="0" smtClean="0"/>
              <a:t>年年</a:t>
            </a:r>
            <a:r>
              <a:rPr lang="zh-CN" altLang="en-US" dirty="0"/>
              <a:t>底</a:t>
            </a:r>
            <a:r>
              <a:rPr lang="zh-CN" altLang="en-US" dirty="0" smtClean="0"/>
              <a:t>：藏书总量</a:t>
            </a:r>
            <a:r>
              <a:rPr lang="en-US" altLang="zh-CN" dirty="0" smtClean="0"/>
              <a:t>160</a:t>
            </a:r>
            <a:r>
              <a:rPr lang="zh-CN" altLang="en-US" dirty="0" smtClean="0"/>
              <a:t>多万册，其中外文图书</a:t>
            </a:r>
            <a:r>
              <a:rPr lang="en-US" altLang="zh-CN" dirty="0" smtClean="0"/>
              <a:t>7</a:t>
            </a:r>
            <a:r>
              <a:rPr lang="zh-CN" altLang="en-US" dirty="0" smtClean="0"/>
              <a:t>万多册，中外文报刊</a:t>
            </a:r>
            <a:r>
              <a:rPr lang="en-US" altLang="zh-CN" dirty="0" smtClean="0"/>
              <a:t>2000</a:t>
            </a:r>
            <a:r>
              <a:rPr lang="zh-CN" altLang="en-US" dirty="0" smtClean="0"/>
              <a:t>多种。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特色资源：</a:t>
            </a:r>
            <a:r>
              <a:rPr lang="zh-CN" altLang="en-US" b="1" dirty="0" smtClean="0"/>
              <a:t>古籍：</a:t>
            </a:r>
            <a:r>
              <a:rPr lang="en-US" altLang="zh-CN" b="1" dirty="0" smtClean="0"/>
              <a:t>3</a:t>
            </a:r>
            <a:r>
              <a:rPr lang="zh-CN" altLang="en-US" b="1" dirty="0" smtClean="0"/>
              <a:t>万多册；电子资源</a:t>
            </a:r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121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8" y="31257"/>
            <a:ext cx="4600575" cy="688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圆角矩形 5"/>
          <p:cNvSpPr/>
          <p:nvPr/>
        </p:nvSpPr>
        <p:spPr bwMode="auto">
          <a:xfrm>
            <a:off x="3741342" y="257850"/>
            <a:ext cx="827584" cy="72008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0"/>
            <a:ext cx="4358053" cy="7283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486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36712"/>
            <a:ext cx="9142413" cy="60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093" name="Oval 5"/>
          <p:cNvSpPr>
            <a:spLocks noChangeArrowheads="1"/>
          </p:cNvSpPr>
          <p:nvPr/>
        </p:nvSpPr>
        <p:spPr bwMode="auto">
          <a:xfrm>
            <a:off x="7524328" y="5445224"/>
            <a:ext cx="1143000" cy="3810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68051" y="17457"/>
            <a:ext cx="8229600" cy="891263"/>
          </a:xfrm>
        </p:spPr>
        <p:txBody>
          <a:bodyPr/>
          <a:lstStyle/>
          <a:p>
            <a:r>
              <a:rPr lang="zh-CN" altLang="en-US" b="1" dirty="0" smtClean="0"/>
              <a:t>四、讲座课件下载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64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3" grpId="0" animBg="1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36712"/>
            <a:ext cx="9142413" cy="60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093" name="Oval 5"/>
          <p:cNvSpPr>
            <a:spLocks noChangeArrowheads="1"/>
          </p:cNvSpPr>
          <p:nvPr/>
        </p:nvSpPr>
        <p:spPr bwMode="auto">
          <a:xfrm>
            <a:off x="3707904" y="2132856"/>
            <a:ext cx="1143000" cy="504056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68051" y="17457"/>
            <a:ext cx="8229600" cy="891263"/>
          </a:xfrm>
        </p:spPr>
        <p:txBody>
          <a:bodyPr/>
          <a:lstStyle/>
          <a:p>
            <a:r>
              <a:rPr lang="zh-CN" altLang="en-US" b="1" dirty="0" smtClean="0"/>
              <a:t>五、</a:t>
            </a:r>
            <a:r>
              <a:rPr lang="zh-CN" altLang="en-US" b="1" dirty="0" smtClean="0"/>
              <a:t>电子资源</a:t>
            </a:r>
            <a:endParaRPr lang="zh-CN" altLang="en-US" b="1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183" y="2250153"/>
            <a:ext cx="5238044" cy="4766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直接连接符 6"/>
          <p:cNvCxnSpPr/>
          <p:nvPr/>
        </p:nvCxnSpPr>
        <p:spPr bwMode="auto">
          <a:xfrm>
            <a:off x="2267744" y="2492896"/>
            <a:ext cx="4824536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5239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3" grpId="0" animBg="1"/>
      <p:bldP spid="89093" grpId="1" animBg="1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zh-CN" altLang="en-US" b="1" dirty="0" smtClean="0"/>
              <a:t>图书馆电子资源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525963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共</a:t>
            </a:r>
            <a:r>
              <a:rPr lang="en-US" altLang="zh-CN" dirty="0" smtClean="0"/>
              <a:t>31</a:t>
            </a:r>
            <a:r>
              <a:rPr lang="zh-CN" altLang="en-US" dirty="0" smtClean="0"/>
              <a:t>个数据库，其中中文数据库</a:t>
            </a:r>
            <a:r>
              <a:rPr lang="en-US" altLang="zh-CN" dirty="0" smtClean="0"/>
              <a:t>20</a:t>
            </a:r>
            <a:r>
              <a:rPr lang="zh-CN" altLang="en-US" dirty="0" smtClean="0"/>
              <a:t>个（包括自建数据库</a:t>
            </a:r>
            <a:r>
              <a:rPr lang="en-US" altLang="zh-CN" dirty="0" smtClean="0"/>
              <a:t>5</a:t>
            </a:r>
            <a:r>
              <a:rPr lang="zh-CN" altLang="en-US" dirty="0" smtClean="0"/>
              <a:t>个），外文数据库</a:t>
            </a:r>
            <a:r>
              <a:rPr lang="en-US" altLang="zh-CN" dirty="0" smtClean="0"/>
              <a:t>11</a:t>
            </a:r>
            <a:r>
              <a:rPr lang="zh-CN" altLang="en-US" dirty="0" smtClean="0"/>
              <a:t>个</a:t>
            </a:r>
            <a:endParaRPr lang="en-US" altLang="zh-CN" dirty="0" smtClean="0"/>
          </a:p>
          <a:p>
            <a:r>
              <a:rPr lang="zh-CN" altLang="en-US" dirty="0"/>
              <a:t>功能</a:t>
            </a:r>
            <a:r>
              <a:rPr lang="zh-CN" altLang="en-US" dirty="0" smtClean="0"/>
              <a:t>：</a:t>
            </a:r>
            <a:r>
              <a:rPr lang="zh-CN" altLang="en-US" dirty="0"/>
              <a:t>读书，看报，查找资料，英语学习，影片欣赏等</a:t>
            </a:r>
          </a:p>
        </p:txBody>
      </p:sp>
    </p:spTree>
    <p:extLst>
      <p:ext uri="{BB962C8B-B14F-4D97-AF65-F5344CB8AC3E}">
        <p14:creationId xmlns:p14="http://schemas.microsoft.com/office/powerpoint/2010/main" val="2361475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608512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zh-CN" altLang="en-US" sz="4000" dirty="0" smtClean="0"/>
              <a:t>想找报刊文献？</a:t>
            </a:r>
            <a:endParaRPr lang="en-US" altLang="zh-CN" sz="4000" dirty="0" smtClean="0"/>
          </a:p>
          <a:p>
            <a:pPr marL="0" indent="0">
              <a:buNone/>
            </a:pPr>
            <a:r>
              <a:rPr lang="en-US" altLang="zh-CN" sz="4000" dirty="0"/>
              <a:t> </a:t>
            </a:r>
            <a:r>
              <a:rPr lang="en-US" altLang="zh-CN" sz="4000" dirty="0" smtClean="0"/>
              <a:t>                ——</a:t>
            </a:r>
            <a:r>
              <a:rPr lang="zh-CN" altLang="en-US" sz="4000" b="1" dirty="0" smtClean="0">
                <a:solidFill>
                  <a:srgbClr val="7030A0"/>
                </a:solidFill>
              </a:rPr>
              <a:t>中国知网（</a:t>
            </a:r>
            <a:r>
              <a:rPr lang="en-US" altLang="zh-CN" sz="4000" b="1" dirty="0" smtClean="0">
                <a:solidFill>
                  <a:srgbClr val="7030A0"/>
                </a:solidFill>
              </a:rPr>
              <a:t>CNKI</a:t>
            </a:r>
            <a:r>
              <a:rPr lang="zh-CN" altLang="en-US" sz="4000" b="1" dirty="0" smtClean="0">
                <a:solidFill>
                  <a:srgbClr val="7030A0"/>
                </a:solidFill>
              </a:rPr>
              <a:t>）</a:t>
            </a:r>
            <a:endParaRPr lang="en-US" altLang="zh-CN" sz="4000" b="1" dirty="0" smtClean="0">
              <a:solidFill>
                <a:srgbClr val="7030A0"/>
              </a:solidFill>
            </a:endParaRPr>
          </a:p>
          <a:p>
            <a:r>
              <a:rPr lang="zh-CN" altLang="en-US" sz="4000" dirty="0" smtClean="0"/>
              <a:t>想看电子书？</a:t>
            </a:r>
            <a:endParaRPr lang="en-US" altLang="zh-CN" sz="4000" dirty="0" smtClean="0"/>
          </a:p>
          <a:p>
            <a:pPr marL="0" indent="0">
              <a:buNone/>
            </a:pPr>
            <a:r>
              <a:rPr lang="en-US" altLang="zh-CN" sz="4000" dirty="0"/>
              <a:t> </a:t>
            </a:r>
            <a:r>
              <a:rPr lang="en-US" altLang="zh-CN" sz="4000" dirty="0" smtClean="0"/>
              <a:t>                ——</a:t>
            </a:r>
            <a:r>
              <a:rPr lang="zh-CN" altLang="en-US" sz="4000" b="1" dirty="0">
                <a:solidFill>
                  <a:srgbClr val="7030A0"/>
                </a:solidFill>
              </a:rPr>
              <a:t>超星读秀</a:t>
            </a:r>
            <a:endParaRPr lang="en-US" altLang="zh-CN" sz="4000" b="1" dirty="0">
              <a:solidFill>
                <a:srgbClr val="7030A0"/>
              </a:solidFill>
            </a:endParaRPr>
          </a:p>
          <a:p>
            <a:r>
              <a:rPr lang="zh-CN" altLang="en-US" sz="4000" dirty="0" smtClean="0"/>
              <a:t>想英语学习？</a:t>
            </a:r>
            <a:endParaRPr lang="en-US" altLang="zh-CN" sz="4000" dirty="0" smtClean="0"/>
          </a:p>
          <a:p>
            <a:pPr marL="0" indent="0">
              <a:buNone/>
            </a:pPr>
            <a:r>
              <a:rPr lang="en-US" altLang="zh-CN" sz="4000" dirty="0"/>
              <a:t> </a:t>
            </a:r>
            <a:r>
              <a:rPr lang="en-US" altLang="zh-CN" sz="4000" dirty="0" smtClean="0"/>
              <a:t>                ——</a:t>
            </a:r>
            <a:r>
              <a:rPr lang="zh-CN" altLang="en-US" sz="4000" b="1" dirty="0">
                <a:solidFill>
                  <a:srgbClr val="7030A0"/>
                </a:solidFill>
              </a:rPr>
              <a:t>新东方网络课程数据库</a:t>
            </a:r>
          </a:p>
        </p:txBody>
      </p:sp>
    </p:spTree>
    <p:extLst>
      <p:ext uri="{BB962C8B-B14F-4D97-AF65-F5344CB8AC3E}">
        <p14:creationId xmlns:p14="http://schemas.microsoft.com/office/powerpoint/2010/main" val="1798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2413" cy="604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 bwMode="auto">
          <a:xfrm>
            <a:off x="7524328" y="3853873"/>
            <a:ext cx="838200" cy="343272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468051" y="17457"/>
            <a:ext cx="8229600" cy="891263"/>
          </a:xfrm>
        </p:spPr>
        <p:txBody>
          <a:bodyPr/>
          <a:lstStyle/>
          <a:p>
            <a:r>
              <a:rPr lang="zh-CN" altLang="en-US" b="1" dirty="0" smtClean="0"/>
              <a:t>六、</a:t>
            </a:r>
            <a:r>
              <a:rPr lang="zh-CN" altLang="en-US" b="1" dirty="0" smtClean="0"/>
              <a:t>购书推荐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44649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直接连接符 2"/>
          <p:cNvCxnSpPr/>
          <p:nvPr/>
        </p:nvCxnSpPr>
        <p:spPr bwMode="auto">
          <a:xfrm>
            <a:off x="381000" y="2667000"/>
            <a:ext cx="3657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" name="直接连接符 3"/>
          <p:cNvCxnSpPr/>
          <p:nvPr/>
        </p:nvCxnSpPr>
        <p:spPr bwMode="auto">
          <a:xfrm>
            <a:off x="381000" y="3505200"/>
            <a:ext cx="35052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5516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051" y="17457"/>
            <a:ext cx="8229600" cy="1143000"/>
          </a:xfrm>
        </p:spPr>
        <p:txBody>
          <a:bodyPr/>
          <a:lstStyle/>
          <a:p>
            <a:r>
              <a:rPr lang="zh-CN" altLang="en-US" b="1" dirty="0" smtClean="0"/>
              <a:t>七、</a:t>
            </a:r>
            <a:r>
              <a:rPr lang="zh-CN" altLang="en-US" b="1" dirty="0" smtClean="0"/>
              <a:t>图书馆自助服务</a:t>
            </a:r>
            <a:endParaRPr lang="zh-CN" altLang="en-US" b="1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899592" y="1427288"/>
            <a:ext cx="4778424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 smtClean="0"/>
              <a:t>(1)</a:t>
            </a:r>
            <a:r>
              <a:rPr lang="zh-CN" altLang="en-US" dirty="0" smtClean="0"/>
              <a:t>自助借</a:t>
            </a:r>
            <a:r>
              <a:rPr lang="zh-CN" altLang="en-US" dirty="0"/>
              <a:t>书</a:t>
            </a:r>
            <a:r>
              <a:rPr lang="zh-CN" altLang="en-US" dirty="0" smtClean="0"/>
              <a:t>机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4211960" y="2132856"/>
            <a:ext cx="4392488" cy="13840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 smtClean="0"/>
              <a:t>(5)</a:t>
            </a:r>
            <a:r>
              <a:rPr lang="zh-CN" altLang="en-US" sz="3800" dirty="0" smtClean="0"/>
              <a:t>即将开通的自助打印复印服务和座位预约系统等</a:t>
            </a:r>
            <a:endParaRPr lang="en-US" altLang="zh-CN" sz="3800" dirty="0" smtClean="0"/>
          </a:p>
          <a:p>
            <a:pPr marL="0" indent="0">
              <a:buFont typeface="Arial" pitchFamily="34" charset="0"/>
              <a:buNone/>
            </a:pPr>
            <a:endParaRPr lang="en-US" altLang="zh-CN" dirty="0" smtClean="0"/>
          </a:p>
          <a:p>
            <a:pPr marL="0" indent="0">
              <a:buFont typeface="Arial" pitchFamily="34" charset="0"/>
              <a:buNone/>
            </a:pPr>
            <a:endParaRPr lang="en-US" altLang="zh-CN" dirty="0" smtClean="0"/>
          </a:p>
          <a:p>
            <a:pPr marL="0" indent="0">
              <a:buFont typeface="Arial" pitchFamily="34" charset="0"/>
              <a:buNone/>
            </a:pPr>
            <a:endParaRPr lang="en-US" altLang="zh-CN" dirty="0" smtClean="0"/>
          </a:p>
          <a:p>
            <a:pPr marL="0" indent="0">
              <a:buFont typeface="Arial" pitchFamily="34" charset="0"/>
              <a:buNone/>
            </a:pPr>
            <a:endParaRPr lang="en-US" altLang="zh-CN" dirty="0" smtClean="0"/>
          </a:p>
          <a:p>
            <a:pPr marL="0" indent="0">
              <a:buFont typeface="Arial" pitchFamily="34" charset="0"/>
              <a:buNone/>
            </a:pP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919458" y="2824869"/>
            <a:ext cx="4778424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 smtClean="0"/>
              <a:t>(3)</a:t>
            </a:r>
            <a:r>
              <a:rPr lang="zh-CN" altLang="en-US" dirty="0" smtClean="0"/>
              <a:t>电子</a:t>
            </a:r>
            <a:r>
              <a:rPr lang="zh-CN" altLang="en-US" dirty="0"/>
              <a:t>读报机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4139952" y="1429925"/>
            <a:ext cx="4778424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 smtClean="0"/>
              <a:t>(4)</a:t>
            </a:r>
            <a:r>
              <a:rPr lang="zh-CN" altLang="en-US" dirty="0" smtClean="0"/>
              <a:t>饮水机、自助售卖机</a:t>
            </a:r>
            <a:endParaRPr lang="zh-CN" altLang="en-US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919458" y="2132856"/>
            <a:ext cx="4778424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 smtClean="0"/>
              <a:t>(2)</a:t>
            </a:r>
            <a:r>
              <a:rPr lang="zh-CN" altLang="en-US" dirty="0" smtClean="0"/>
              <a:t>自助</a:t>
            </a:r>
            <a:r>
              <a:rPr lang="zh-CN" altLang="en-US" dirty="0"/>
              <a:t>检索机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7032"/>
            <a:ext cx="2564022" cy="3003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17032"/>
            <a:ext cx="2353246" cy="323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014" y="3717032"/>
            <a:ext cx="2578348" cy="3390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634" y="3717031"/>
            <a:ext cx="2609652" cy="3182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156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ltGray">
          <a:xfrm rot="2712372" flipH="1">
            <a:off x="4701382" y="591343"/>
            <a:ext cx="3054350" cy="2443163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72549"/>
                  <a:invGamma/>
                </a:schemeClr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000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 rot="18887628">
            <a:off x="1485107" y="594519"/>
            <a:ext cx="3081337" cy="2505075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3922"/>
                  <a:invGamma/>
                </a:schemeClr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>
            <a:off x="3286116" y="2000240"/>
            <a:ext cx="2759411" cy="2577448"/>
          </a:xfrm>
          <a:prstGeom prst="diamond">
            <a:avLst/>
          </a:prstGeom>
          <a:solidFill>
            <a:schemeClr val="folHlink">
              <a:alpha val="50195"/>
            </a:schemeClr>
          </a:solidFill>
          <a:ln w="9525">
            <a:miter lim="800000"/>
            <a:headEnd/>
            <a:tailEnd/>
          </a:ln>
          <a:scene3d>
            <a:camera prst="orthographicFront"/>
            <a:lightRig rig="legacyNormal4" dir="b"/>
          </a:scene3d>
          <a:sp3d extrusionH="100000" prstMaterial="legacyMatte">
            <a:bevelB w="13500" h="13500" prst="angle"/>
            <a:extrusionClr>
              <a:schemeClr val="folHlink"/>
            </a:extrusionClr>
          </a:sp3d>
        </p:spPr>
        <p:txBody>
          <a:bodyPr wrap="none" anchor="ctr"/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 rot="18887628" flipH="1" flipV="1">
            <a:off x="4790281" y="3612357"/>
            <a:ext cx="2924175" cy="2716212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>
                  <a:gamma/>
                  <a:tint val="7372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rgbClr val="009CA4"/>
            </a:extrusionClr>
          </a:sp3d>
        </p:spPr>
        <p:txBody>
          <a:bodyPr wrap="none" anchor="ctr">
            <a:flatTx/>
          </a:bodyPr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057461" y="2857500"/>
            <a:ext cx="12167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大阅城</a:t>
            </a: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gray">
          <a:xfrm>
            <a:off x="5143501" y="1598613"/>
            <a:ext cx="19487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我能为你做什么？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gray">
          <a:xfrm>
            <a:off x="5287161" y="4343401"/>
            <a:ext cx="15167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zh-CN" altLang="en-US" sz="24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这些需要告诉你！</a:t>
            </a:r>
            <a:endParaRPr lang="zh-CN" altLang="en-US" sz="2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60377" y="3197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gray">
          <a:xfrm>
            <a:off x="2357438" y="1643063"/>
            <a:ext cx="1285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zh-CN" altLang="en-US" sz="24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你了解我吗？</a:t>
            </a:r>
            <a:endParaRPr lang="zh-CN" altLang="en-US" sz="24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000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一、一卡通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2276872"/>
            <a:ext cx="8507288" cy="2116832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一卡通（学生卡）仅限</a:t>
            </a:r>
            <a:r>
              <a:rPr lang="zh-CN" altLang="en-US" b="1" i="1" u="sng" dirty="0" smtClean="0">
                <a:solidFill>
                  <a:srgbClr val="FF0000"/>
                </a:solidFill>
              </a:rPr>
              <a:t>本人使用</a:t>
            </a:r>
            <a:r>
              <a:rPr lang="zh-CN" altLang="en-US" dirty="0" smtClean="0"/>
              <a:t>，是进入图书馆的</a:t>
            </a:r>
            <a:r>
              <a:rPr lang="zh-CN" altLang="en-US" b="1" i="1" u="sng" dirty="0">
                <a:solidFill>
                  <a:srgbClr val="FF0000"/>
                </a:solidFill>
              </a:rPr>
              <a:t>唯一</a:t>
            </a:r>
            <a:r>
              <a:rPr lang="zh-CN" altLang="en-US" dirty="0" smtClean="0"/>
              <a:t>凭证。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267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680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78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借阅权限：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    </a:t>
            </a:r>
            <a:r>
              <a:rPr lang="zh-CN" altLang="en-US" dirty="0"/>
              <a:t>本科生：</a:t>
            </a:r>
            <a:r>
              <a:rPr lang="en-US" altLang="zh-CN" dirty="0"/>
              <a:t>10</a:t>
            </a:r>
            <a:r>
              <a:rPr lang="zh-CN" altLang="en-US" dirty="0"/>
              <a:t>本书，借期</a:t>
            </a:r>
            <a:r>
              <a:rPr lang="en-US" altLang="zh-CN" dirty="0"/>
              <a:t>5</a:t>
            </a:r>
            <a:r>
              <a:rPr lang="zh-CN" altLang="en-US" dirty="0"/>
              <a:t>周（</a:t>
            </a:r>
            <a:r>
              <a:rPr lang="en-US" altLang="zh-CN" dirty="0"/>
              <a:t>35</a:t>
            </a:r>
            <a:r>
              <a:rPr lang="zh-CN" altLang="en-US" dirty="0"/>
              <a:t>天）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 smtClean="0"/>
              <a:t>     图书</a:t>
            </a:r>
            <a:r>
              <a:rPr lang="zh-CN" altLang="en-US" dirty="0"/>
              <a:t>可续借一次，续借期限为</a:t>
            </a:r>
            <a:r>
              <a:rPr lang="en-US" altLang="zh-CN" dirty="0"/>
              <a:t>2</a:t>
            </a:r>
            <a:r>
              <a:rPr lang="zh-CN" altLang="en-US" dirty="0"/>
              <a:t>周（</a:t>
            </a:r>
            <a:r>
              <a:rPr lang="en-US" altLang="zh-CN" dirty="0"/>
              <a:t>14</a:t>
            </a:r>
            <a:r>
              <a:rPr lang="zh-CN" altLang="en-US" dirty="0"/>
              <a:t>天），续借期限从</a:t>
            </a:r>
            <a:r>
              <a:rPr lang="zh-CN" altLang="en-US" b="1" i="1" u="sng" dirty="0">
                <a:solidFill>
                  <a:srgbClr val="FF0000"/>
                </a:solidFill>
              </a:rPr>
              <a:t>续借当日算起</a:t>
            </a:r>
            <a:r>
              <a:rPr lang="zh-CN" altLang="en-US" dirty="0"/>
              <a:t>。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二、读者借阅权限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37412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三、规章制度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读者污损、</a:t>
            </a:r>
            <a:r>
              <a:rPr lang="zh-CN" altLang="en-US" dirty="0"/>
              <a:t>遗失图书馆图书需要</a:t>
            </a:r>
            <a:r>
              <a:rPr lang="zh-CN" altLang="en-US" dirty="0" smtClean="0"/>
              <a:t>赔偿</a:t>
            </a:r>
            <a:endParaRPr lang="en-US" altLang="zh-CN" dirty="0" smtClean="0"/>
          </a:p>
          <a:p>
            <a:r>
              <a:rPr lang="zh-CN" altLang="en-US" dirty="0" smtClean="0"/>
              <a:t>图书馆不允许占座，离开图书馆时请带走所有私人物品</a:t>
            </a:r>
            <a:endParaRPr lang="en-US" altLang="zh-CN" dirty="0" smtClean="0"/>
          </a:p>
          <a:p>
            <a:r>
              <a:rPr lang="zh-CN" altLang="en-US" dirty="0" smtClean="0"/>
              <a:t>有图书过期现象的借阅证（一卡通：学生卡）将被系统自动停借</a:t>
            </a:r>
            <a:endParaRPr lang="en-US" altLang="zh-CN" dirty="0" smtClean="0"/>
          </a:p>
          <a:p>
            <a:r>
              <a:rPr lang="zh-CN" altLang="en-US" dirty="0" smtClean="0"/>
              <a:t>图书馆规章制度详细内容请参见</a:t>
            </a:r>
            <a:r>
              <a:rPr lang="zh-CN" altLang="en-US" i="1" u="sng" dirty="0" smtClean="0">
                <a:solidFill>
                  <a:srgbClr val="FF0000"/>
                </a:solidFill>
              </a:rPr>
              <a:t>学生手册</a:t>
            </a:r>
            <a:endParaRPr lang="zh-CN" altLang="en-US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643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四、联系方式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在图书馆各层出现问题时可找该层值班老师</a:t>
            </a:r>
            <a:endParaRPr lang="en-US" altLang="zh-CN" dirty="0" smtClean="0"/>
          </a:p>
          <a:p>
            <a:r>
              <a:rPr lang="zh-CN" altLang="en-US" dirty="0" smtClean="0"/>
              <a:t>关于图书馆的任何问题都可以直接到本馆一层总借还台进行反映、咨询</a:t>
            </a:r>
            <a:endParaRPr lang="en-US" altLang="zh-CN" dirty="0" smtClean="0"/>
          </a:p>
          <a:p>
            <a:r>
              <a:rPr lang="zh-CN" altLang="en-US" dirty="0"/>
              <a:t>图书馆主页中特别设置了“咨询台”和“馆长信箱”模块</a:t>
            </a:r>
            <a:r>
              <a:rPr lang="zh-CN" altLang="en-US" dirty="0" smtClean="0"/>
              <a:t>，</a:t>
            </a:r>
            <a:r>
              <a:rPr lang="zh-CN" altLang="en-US" dirty="0"/>
              <a:t>以方便读者</a:t>
            </a:r>
            <a:r>
              <a:rPr lang="zh-CN" altLang="en-US" dirty="0" smtClean="0"/>
              <a:t>联系</a:t>
            </a:r>
            <a:endParaRPr lang="en-US" altLang="zh-CN" dirty="0" smtClean="0"/>
          </a:p>
          <a:p>
            <a:r>
              <a:rPr lang="zh-CN" altLang="en-US" dirty="0"/>
              <a:t>图书馆新浪微博“传媒图书馆小百科</a:t>
            </a:r>
            <a:r>
              <a:rPr lang="zh-CN" altLang="en-US" dirty="0" smtClean="0"/>
              <a:t>”</a:t>
            </a:r>
            <a:endParaRPr lang="en-US" altLang="zh-CN" dirty="0" smtClean="0"/>
          </a:p>
          <a:p>
            <a:r>
              <a:rPr lang="zh-CN" altLang="en-US" dirty="0"/>
              <a:t>图书馆咨询电话</a:t>
            </a:r>
            <a:r>
              <a:rPr lang="zh-CN" altLang="en-US" dirty="0" smtClean="0"/>
              <a:t>：</a:t>
            </a:r>
            <a:r>
              <a:rPr lang="en-US" altLang="zh-CN" dirty="0" smtClean="0"/>
              <a:t>65783180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918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ltGray">
          <a:xfrm rot="2712372" flipH="1">
            <a:off x="4701382" y="591343"/>
            <a:ext cx="3054350" cy="2443163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72549"/>
                  <a:invGamma/>
                </a:schemeClr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000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 rot="18887628">
            <a:off x="1485107" y="594519"/>
            <a:ext cx="3081337" cy="2505075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3922"/>
                  <a:invGamma/>
                </a:schemeClr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>
            <a:off x="3286116" y="2000240"/>
            <a:ext cx="2759411" cy="2577448"/>
          </a:xfrm>
          <a:prstGeom prst="diamond">
            <a:avLst/>
          </a:prstGeom>
          <a:solidFill>
            <a:schemeClr val="folHlink">
              <a:alpha val="50195"/>
            </a:schemeClr>
          </a:solidFill>
          <a:ln w="9525">
            <a:miter lim="800000"/>
            <a:headEnd/>
            <a:tailEnd/>
          </a:ln>
          <a:scene3d>
            <a:camera prst="orthographicFront"/>
            <a:lightRig rig="legacyNormal4" dir="b"/>
          </a:scene3d>
          <a:sp3d extrusionH="100000" prstMaterial="legacyMatte">
            <a:bevelB w="13500" h="13500" prst="angle"/>
            <a:extrusionClr>
              <a:schemeClr val="folHlink"/>
            </a:extrusionClr>
          </a:sp3d>
        </p:spPr>
        <p:txBody>
          <a:bodyPr wrap="none" anchor="ctr"/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 rot="18887628" flipH="1" flipV="1">
            <a:off x="4790281" y="3612357"/>
            <a:ext cx="2924175" cy="2716212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>
                  <a:gamma/>
                  <a:tint val="7372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rgbClr val="009CA4"/>
            </a:extrusionClr>
          </a:sp3d>
        </p:spPr>
        <p:txBody>
          <a:bodyPr wrap="none" anchor="ctr">
            <a:flatTx/>
          </a:bodyPr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992215" y="2985558"/>
            <a:ext cx="1216719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大阅城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gray">
          <a:xfrm rot="2712372" flipV="1">
            <a:off x="1596231" y="3599657"/>
            <a:ext cx="3025775" cy="2728912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73725"/>
                  <a:invGamma/>
                </a:schemeClr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Righ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60377" y="3197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gray">
          <a:xfrm>
            <a:off x="2466180" y="1584741"/>
            <a:ext cx="1285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zh-CN" altLang="en-US" sz="24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你了解我吗？</a:t>
            </a:r>
            <a:endParaRPr lang="zh-CN" altLang="en-US" sz="24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gray">
          <a:xfrm>
            <a:off x="5143501" y="1598613"/>
            <a:ext cx="19487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我能为你做什么？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gray">
          <a:xfrm>
            <a:off x="5287161" y="4343401"/>
            <a:ext cx="15167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zh-CN" altLang="en-US" sz="24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这些需要告诉你！</a:t>
            </a:r>
            <a:endParaRPr lang="zh-CN" altLang="en-US" sz="2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gray">
          <a:xfrm>
            <a:off x="2274505" y="4343401"/>
            <a:ext cx="232606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我没有你想借的书时怎么办？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4180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838200"/>
            <a:ext cx="9142413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68363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CN" b="1" dirty="0" smtClean="0"/>
              <a:t>BALIS</a:t>
            </a:r>
            <a:r>
              <a:rPr lang="zh-CN" altLang="en-US" b="1" dirty="0"/>
              <a:t>馆际互借</a:t>
            </a:r>
          </a:p>
        </p:txBody>
      </p:sp>
      <p:sp>
        <p:nvSpPr>
          <p:cNvPr id="107528" name="Oval 8"/>
          <p:cNvSpPr>
            <a:spLocks noChangeArrowheads="1"/>
          </p:cNvSpPr>
          <p:nvPr/>
        </p:nvSpPr>
        <p:spPr bwMode="auto">
          <a:xfrm>
            <a:off x="7424056" y="6096000"/>
            <a:ext cx="1491343" cy="3810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29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7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276600" y="4876800"/>
            <a:ext cx="3429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圆角矩形 3"/>
          <p:cNvSpPr/>
          <p:nvPr/>
        </p:nvSpPr>
        <p:spPr bwMode="auto">
          <a:xfrm>
            <a:off x="5870333" y="4504170"/>
            <a:ext cx="838200" cy="343272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370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6400800" cy="14478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b="1" dirty="0"/>
              <a:t>馆际互借注册第一步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60377" y="3197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" y="1700808"/>
            <a:ext cx="9136753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98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-228600"/>
            <a:ext cx="6400800" cy="14478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b="1" dirty="0"/>
              <a:t>馆际互借注册第二步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66800"/>
            <a:ext cx="6248400" cy="5672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60377" y="3197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</p:spTree>
    <p:extLst>
      <p:ext uri="{BB962C8B-B14F-4D97-AF65-F5344CB8AC3E}">
        <p14:creationId xmlns:p14="http://schemas.microsoft.com/office/powerpoint/2010/main" val="390511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060377" y="3197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7" y="914400"/>
            <a:ext cx="7434263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-304800"/>
            <a:ext cx="6400800" cy="1219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b="1" dirty="0"/>
              <a:t>馆际互借注册第三步</a:t>
            </a:r>
          </a:p>
        </p:txBody>
      </p:sp>
      <p:sp>
        <p:nvSpPr>
          <p:cNvPr id="146438" name="Rectangle 6"/>
          <p:cNvSpPr>
            <a:spLocks noChangeArrowheads="1"/>
          </p:cNvSpPr>
          <p:nvPr/>
        </p:nvSpPr>
        <p:spPr bwMode="auto">
          <a:xfrm>
            <a:off x="1524000" y="1676400"/>
            <a:ext cx="3064668" cy="5334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6439" name="Line 7"/>
          <p:cNvSpPr>
            <a:spLocks noChangeShapeType="1"/>
          </p:cNvSpPr>
          <p:nvPr/>
        </p:nvSpPr>
        <p:spPr bwMode="auto">
          <a:xfrm>
            <a:off x="1905000" y="3886200"/>
            <a:ext cx="29718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6440" name="Line 8"/>
          <p:cNvSpPr>
            <a:spLocks noChangeShapeType="1"/>
          </p:cNvSpPr>
          <p:nvPr/>
        </p:nvSpPr>
        <p:spPr bwMode="auto">
          <a:xfrm>
            <a:off x="1895599" y="5105400"/>
            <a:ext cx="4419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203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4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46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46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8" grpId="0" animBg="1"/>
      <p:bldP spid="146438" grpId="1" animBg="1"/>
      <p:bldP spid="146439" grpId="0" animBg="1"/>
      <p:bldP spid="14644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6400800" cy="14478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b="1" dirty="0"/>
              <a:t>馆际互借</a:t>
            </a:r>
            <a:r>
              <a:rPr lang="zh-CN" altLang="en-US" b="1" dirty="0" smtClean="0"/>
              <a:t>注册完成</a:t>
            </a:r>
            <a:endParaRPr lang="zh-CN" altLang="en-US" b="1" dirty="0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7883344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60377" y="3197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</p:spTree>
    <p:extLst>
      <p:ext uri="{BB962C8B-B14F-4D97-AF65-F5344CB8AC3E}">
        <p14:creationId xmlns:p14="http://schemas.microsoft.com/office/powerpoint/2010/main" val="708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93775"/>
          </a:xfrm>
        </p:spPr>
        <p:txBody>
          <a:bodyPr/>
          <a:lstStyle/>
          <a:p>
            <a:r>
              <a:rPr lang="zh-CN" altLang="en-US" sz="4000" b="1" dirty="0" smtClean="0"/>
              <a:t>二、本</a:t>
            </a:r>
            <a:r>
              <a:rPr lang="zh-CN" altLang="en-US" sz="4000" b="1" dirty="0"/>
              <a:t>馆的分类法、索书号、排架方式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4402137" cy="3700462"/>
          </a:xfrm>
        </p:spPr>
        <p:txBody>
          <a:bodyPr/>
          <a:lstStyle/>
          <a:p>
            <a:r>
              <a:rPr lang="en-US" altLang="zh-CN" sz="3600" dirty="0"/>
              <a:t>《</a:t>
            </a:r>
            <a:r>
              <a:rPr lang="zh-CN" altLang="en-US" sz="3600" dirty="0"/>
              <a:t>中国图书馆分类法</a:t>
            </a:r>
            <a:r>
              <a:rPr lang="en-US" altLang="zh-CN" sz="3600" dirty="0"/>
              <a:t>》</a:t>
            </a:r>
          </a:p>
          <a:p>
            <a:endParaRPr lang="en-US" altLang="zh-CN" sz="3600" dirty="0"/>
          </a:p>
          <a:p>
            <a:r>
              <a:rPr lang="zh-CN" altLang="en-US" sz="3600" dirty="0"/>
              <a:t>五个基本部类和</a:t>
            </a:r>
            <a:r>
              <a:rPr lang="en-US" altLang="zh-CN" sz="3600" dirty="0"/>
              <a:t>22</a:t>
            </a:r>
            <a:r>
              <a:rPr lang="zh-CN" altLang="en-US" sz="3600" dirty="0"/>
              <a:t>个基本大类</a:t>
            </a:r>
            <a:r>
              <a:rPr lang="zh-CN" altLang="en-US" dirty="0"/>
              <a:t>  </a:t>
            </a:r>
          </a:p>
          <a:p>
            <a:endParaRPr lang="en-US" altLang="zh-C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89187"/>
            <a:ext cx="3504644" cy="4471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660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4000" cy="6002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886" y="-152400"/>
            <a:ext cx="9144000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b="1" dirty="0"/>
              <a:t>借书第一步：登录</a:t>
            </a:r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3505200" y="4572000"/>
            <a:ext cx="1447800" cy="609600"/>
          </a:xfrm>
          <a:prstGeom prst="ellipse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199"/>
            <a:ext cx="9184900" cy="600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5360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1524000"/>
            <a:ext cx="6324599" cy="5334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" y="1502229"/>
            <a:ext cx="761999" cy="5334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40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6" y="762001"/>
            <a:ext cx="9134475" cy="6048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-228600"/>
            <a:ext cx="9296400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b="1" dirty="0"/>
              <a:t>借书第二步：选择学校、填写检索词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1"/>
            <a:ext cx="9144000" cy="609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404" y="4267200"/>
            <a:ext cx="20955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130880" y="1262744"/>
            <a:ext cx="876299" cy="5334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-10886" y="2046515"/>
            <a:ext cx="761999" cy="5334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029" y="3246665"/>
            <a:ext cx="20955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479" y="1529444"/>
            <a:ext cx="20955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894" y="762001"/>
            <a:ext cx="9475788" cy="6115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395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3" grpId="0" animBg="1"/>
      <p:bldP spid="13" grpId="1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289" y="-304800"/>
            <a:ext cx="9144000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b="1" dirty="0"/>
              <a:t>借书第三步：查看图书信息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91821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901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3514"/>
            <a:ext cx="9144000" cy="5954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-2286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sz="4000" b="1" dirty="0">
                <a:latin typeface="+mj-lt"/>
                <a:ea typeface="+mj-ea"/>
                <a:cs typeface="+mj-cs"/>
              </a:rPr>
              <a:t>查看图书信息：二外图书馆</a:t>
            </a: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2905347" y="6781800"/>
            <a:ext cx="1752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椭圆 6"/>
          <p:cNvSpPr/>
          <p:nvPr/>
        </p:nvSpPr>
        <p:spPr bwMode="auto">
          <a:xfrm>
            <a:off x="3781647" y="1094510"/>
            <a:ext cx="1512273" cy="5334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078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06906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-2286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sz="4000" b="1" dirty="0">
                <a:latin typeface="+mj-lt"/>
                <a:ea typeface="+mj-ea"/>
                <a:cs typeface="+mj-cs"/>
              </a:rPr>
              <a:t>查看图书信息</a:t>
            </a:r>
            <a:r>
              <a:rPr lang="zh-CN" altLang="en-US" sz="4000" b="1" dirty="0" smtClean="0">
                <a:latin typeface="+mj-lt"/>
                <a:ea typeface="+mj-ea"/>
                <a:cs typeface="+mj-cs"/>
              </a:rPr>
              <a:t>：北师大图书馆</a:t>
            </a:r>
            <a:endParaRPr lang="zh-CN" altLang="en-US" sz="4000" b="1" dirty="0">
              <a:latin typeface="+mj-lt"/>
              <a:ea typeface="+mj-ea"/>
              <a:cs typeface="+mj-cs"/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3860247" y="914400"/>
            <a:ext cx="1512273" cy="5334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 bwMode="auto">
          <a:xfrm>
            <a:off x="1600200" y="5236029"/>
            <a:ext cx="990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直接连接符 9"/>
          <p:cNvCxnSpPr/>
          <p:nvPr/>
        </p:nvCxnSpPr>
        <p:spPr bwMode="auto">
          <a:xfrm>
            <a:off x="1600200" y="5791200"/>
            <a:ext cx="990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269074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43367" name="Rectangle 7"/>
          <p:cNvSpPr>
            <a:spLocks noChangeArrowheads="1"/>
          </p:cNvSpPr>
          <p:nvPr/>
        </p:nvSpPr>
        <p:spPr bwMode="auto">
          <a:xfrm>
            <a:off x="0" y="-2286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sz="4000" b="1" dirty="0">
                <a:latin typeface="+mj-lt"/>
                <a:ea typeface="+mj-ea"/>
                <a:cs typeface="+mj-cs"/>
              </a:rPr>
              <a:t>查看图书信息：清华大学图书馆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7238"/>
            <a:ext cx="9167455" cy="610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直接连接符 2"/>
          <p:cNvCxnSpPr/>
          <p:nvPr/>
        </p:nvCxnSpPr>
        <p:spPr bwMode="auto">
          <a:xfrm>
            <a:off x="5715000" y="6172200"/>
            <a:ext cx="1752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椭圆 3"/>
          <p:cNvSpPr/>
          <p:nvPr/>
        </p:nvSpPr>
        <p:spPr bwMode="auto">
          <a:xfrm>
            <a:off x="4583727" y="2286000"/>
            <a:ext cx="1512273" cy="5334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928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51557" name="Rectangle 5"/>
          <p:cNvSpPr>
            <a:spLocks noChangeArrowheads="1"/>
          </p:cNvSpPr>
          <p:nvPr/>
        </p:nvSpPr>
        <p:spPr bwMode="auto">
          <a:xfrm>
            <a:off x="0" y="-2286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sz="4000" b="1" dirty="0">
                <a:latin typeface="+mj-lt"/>
                <a:ea typeface="+mj-ea"/>
                <a:cs typeface="+mj-cs"/>
              </a:rPr>
              <a:t>查看图书信息：中国政法大学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199" y="685800"/>
            <a:ext cx="9317292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直接连接符 5"/>
          <p:cNvCxnSpPr/>
          <p:nvPr/>
        </p:nvCxnSpPr>
        <p:spPr bwMode="auto">
          <a:xfrm>
            <a:off x="6019800" y="5867400"/>
            <a:ext cx="0" cy="99060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椭圆 6"/>
          <p:cNvSpPr/>
          <p:nvPr/>
        </p:nvSpPr>
        <p:spPr bwMode="auto">
          <a:xfrm>
            <a:off x="4343400" y="2133600"/>
            <a:ext cx="1512273" cy="5334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129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7939" name="Rectangle 3"/>
          <p:cNvSpPr>
            <a:spLocks noChangeArrowheads="1"/>
          </p:cNvSpPr>
          <p:nvPr/>
        </p:nvSpPr>
        <p:spPr bwMode="auto">
          <a:xfrm>
            <a:off x="0" y="-2286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sz="4000" b="1" dirty="0">
                <a:latin typeface="+mj-lt"/>
                <a:ea typeface="+mj-ea"/>
                <a:cs typeface="+mj-cs"/>
              </a:rPr>
              <a:t>借书第四步：填写借书申请单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886200" y="6477000"/>
            <a:ext cx="664029" cy="3048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251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894" y="762001"/>
            <a:ext cx="9475788" cy="6115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4629" name="Rectangle 5"/>
          <p:cNvSpPr>
            <a:spLocks noChangeArrowheads="1"/>
          </p:cNvSpPr>
          <p:nvPr/>
        </p:nvSpPr>
        <p:spPr bwMode="auto">
          <a:xfrm>
            <a:off x="0" y="-1524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sz="4000" b="1" dirty="0">
                <a:latin typeface="+mj-lt"/>
                <a:ea typeface="+mj-ea"/>
                <a:cs typeface="+mj-cs"/>
              </a:rPr>
              <a:t>申请单的状态查询</a:t>
            </a:r>
          </a:p>
        </p:txBody>
      </p:sp>
      <p:sp>
        <p:nvSpPr>
          <p:cNvPr id="8" name="椭圆 7"/>
          <p:cNvSpPr/>
          <p:nvPr/>
        </p:nvSpPr>
        <p:spPr bwMode="auto">
          <a:xfrm>
            <a:off x="1691680" y="1340768"/>
            <a:ext cx="1512273" cy="5334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760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zh-CN" altLang="en-US" b="1" smtClean="0"/>
              <a:t>中国图书馆分类法</a:t>
            </a:r>
            <a:endParaRPr lang="zh-CN" altLang="en-US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981075"/>
            <a:ext cx="8229600" cy="1323975"/>
          </a:xfrm>
        </p:spPr>
        <p:txBody>
          <a:bodyPr/>
          <a:lstStyle/>
          <a:p>
            <a:r>
              <a:rPr lang="zh-CN" altLang="en-US" b="1" smtClean="0"/>
              <a:t>常用类目：</a:t>
            </a:r>
            <a:endParaRPr lang="zh-CN" altLang="en-US" b="1" dirty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763713" y="1700213"/>
            <a:ext cx="6445250" cy="557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2000" i="0" dirty="0"/>
              <a:t>A  </a:t>
            </a:r>
            <a:r>
              <a:rPr lang="zh-CN" altLang="en-US" sz="2000" i="0" dirty="0"/>
              <a:t>马克思主义、列宁主义、毛泽东思想、邓小平理论</a:t>
            </a:r>
          </a:p>
          <a:p>
            <a:pPr>
              <a:spcBef>
                <a:spcPct val="20000"/>
              </a:spcBef>
            </a:pPr>
            <a:r>
              <a:rPr lang="en-US" altLang="zh-CN" sz="2000" i="0" dirty="0"/>
              <a:t>D  </a:t>
            </a:r>
            <a:r>
              <a:rPr lang="zh-CN" altLang="en-US" sz="2000" i="0" dirty="0"/>
              <a:t>政治、法律</a:t>
            </a:r>
          </a:p>
          <a:p>
            <a:pPr>
              <a:spcBef>
                <a:spcPct val="20000"/>
              </a:spcBef>
            </a:pPr>
            <a:r>
              <a:rPr lang="en-US" altLang="zh-CN" sz="2000" i="0" dirty="0"/>
              <a:t>F   </a:t>
            </a:r>
            <a:r>
              <a:rPr lang="zh-CN" altLang="en-US" sz="2000" i="0" dirty="0"/>
              <a:t>经济</a:t>
            </a:r>
          </a:p>
          <a:p>
            <a:pPr>
              <a:spcBef>
                <a:spcPct val="20000"/>
              </a:spcBef>
            </a:pPr>
            <a:r>
              <a:rPr lang="en-US" altLang="zh-CN" sz="2000" i="0" dirty="0"/>
              <a:t>G  </a:t>
            </a:r>
            <a:r>
              <a:rPr lang="zh-CN" altLang="en-US" sz="2000" i="0" dirty="0"/>
              <a:t>文化、科学、教育、体育 </a:t>
            </a:r>
          </a:p>
          <a:p>
            <a:pPr>
              <a:spcBef>
                <a:spcPct val="20000"/>
              </a:spcBef>
            </a:pPr>
            <a:r>
              <a:rPr lang="en-US" altLang="zh-CN" sz="2000" i="0" dirty="0"/>
              <a:t>H  </a:t>
            </a:r>
            <a:r>
              <a:rPr lang="zh-CN" altLang="en-US" sz="2000" i="0" dirty="0"/>
              <a:t>语言、文字 </a:t>
            </a:r>
          </a:p>
          <a:p>
            <a:pPr>
              <a:spcBef>
                <a:spcPct val="20000"/>
              </a:spcBef>
            </a:pPr>
            <a:r>
              <a:rPr lang="en-US" altLang="zh-CN" sz="2000" i="0" dirty="0"/>
              <a:t>I  </a:t>
            </a:r>
            <a:r>
              <a:rPr lang="zh-CN" altLang="en-US" sz="2000" i="0" dirty="0"/>
              <a:t>文学 </a:t>
            </a:r>
          </a:p>
          <a:p>
            <a:pPr>
              <a:spcBef>
                <a:spcPct val="20000"/>
              </a:spcBef>
            </a:pPr>
            <a:r>
              <a:rPr lang="en-US" altLang="zh-CN" sz="2000" i="0" dirty="0"/>
              <a:t>J  </a:t>
            </a:r>
            <a:r>
              <a:rPr lang="zh-CN" altLang="en-US" sz="2000" i="0" dirty="0"/>
              <a:t>艺术 </a:t>
            </a:r>
          </a:p>
          <a:p>
            <a:pPr>
              <a:spcBef>
                <a:spcPct val="20000"/>
              </a:spcBef>
            </a:pPr>
            <a:r>
              <a:rPr lang="en-US" altLang="zh-CN" sz="2000" i="0" dirty="0"/>
              <a:t>K  </a:t>
            </a:r>
            <a:r>
              <a:rPr lang="zh-CN" altLang="en-US" sz="2000" i="0" dirty="0"/>
              <a:t>历史、地理 </a:t>
            </a:r>
          </a:p>
          <a:p>
            <a:pPr>
              <a:spcBef>
                <a:spcPct val="20000"/>
              </a:spcBef>
            </a:pPr>
            <a:r>
              <a:rPr lang="en-US" altLang="zh-CN" sz="2000" i="0" dirty="0"/>
              <a:t>T  </a:t>
            </a:r>
            <a:r>
              <a:rPr lang="zh-CN" altLang="en-US" sz="2000" i="0" dirty="0"/>
              <a:t>工业技术 </a:t>
            </a:r>
          </a:p>
          <a:p>
            <a:pPr>
              <a:spcBef>
                <a:spcPct val="20000"/>
              </a:spcBef>
            </a:pPr>
            <a:r>
              <a:rPr lang="zh-CN" altLang="en-US" sz="2000" i="0" dirty="0"/>
              <a:t>     </a:t>
            </a:r>
            <a:r>
              <a:rPr lang="en-US" altLang="zh-CN" sz="2000" i="0" dirty="0"/>
              <a:t>TM  </a:t>
            </a:r>
            <a:r>
              <a:rPr lang="zh-CN" altLang="en-US" sz="2000" i="0" dirty="0"/>
              <a:t>电工技术 </a:t>
            </a:r>
          </a:p>
          <a:p>
            <a:pPr>
              <a:spcBef>
                <a:spcPct val="20000"/>
              </a:spcBef>
            </a:pPr>
            <a:r>
              <a:rPr lang="zh-CN" altLang="en-US" sz="2000" i="0" dirty="0"/>
              <a:t>     </a:t>
            </a:r>
            <a:r>
              <a:rPr lang="en-US" altLang="zh-CN" sz="2000" i="0" dirty="0"/>
              <a:t>TN  </a:t>
            </a:r>
            <a:r>
              <a:rPr lang="zh-CN" altLang="en-US" sz="2000" i="0" dirty="0"/>
              <a:t>无线电电子学、电信技术 </a:t>
            </a:r>
          </a:p>
          <a:p>
            <a:pPr>
              <a:spcBef>
                <a:spcPct val="20000"/>
              </a:spcBef>
            </a:pPr>
            <a:r>
              <a:rPr lang="zh-CN" altLang="en-US" sz="2000" i="0" dirty="0"/>
              <a:t>     </a:t>
            </a:r>
            <a:r>
              <a:rPr lang="en-US" altLang="zh-CN" sz="2000" i="0" dirty="0"/>
              <a:t>TP  </a:t>
            </a:r>
            <a:r>
              <a:rPr lang="zh-CN" altLang="en-US" sz="2000" i="0" dirty="0"/>
              <a:t>自动化技术、计算机技术 </a:t>
            </a:r>
          </a:p>
          <a:p>
            <a:pPr>
              <a:spcBef>
                <a:spcPct val="20000"/>
              </a:spcBef>
            </a:pPr>
            <a:r>
              <a:rPr lang="zh-CN" altLang="en-US" sz="2000" i="0" dirty="0"/>
              <a:t>     </a:t>
            </a:r>
            <a:r>
              <a:rPr lang="en-US" altLang="zh-CN" sz="2000" i="0" dirty="0"/>
              <a:t>TS   </a:t>
            </a:r>
            <a:r>
              <a:rPr lang="zh-CN" altLang="en-US" sz="2000" i="0" dirty="0"/>
              <a:t>轻工业、手工业 </a:t>
            </a:r>
          </a:p>
          <a:p>
            <a:pPr>
              <a:spcBef>
                <a:spcPct val="20000"/>
              </a:spcBef>
            </a:pPr>
            <a:r>
              <a:rPr lang="zh-CN" altLang="en-US" sz="2000" i="0" dirty="0"/>
              <a:t>     </a:t>
            </a:r>
            <a:r>
              <a:rPr lang="en-US" altLang="zh-CN" sz="2000" i="0" dirty="0"/>
              <a:t>TU   </a:t>
            </a:r>
            <a:r>
              <a:rPr lang="zh-CN" altLang="en-US" sz="2000" i="0" dirty="0"/>
              <a:t>建筑科学 </a:t>
            </a:r>
          </a:p>
          <a:p>
            <a:pPr algn="ctr">
              <a:spcBef>
                <a:spcPct val="50000"/>
              </a:spcBef>
            </a:pPr>
            <a:endParaRPr lang="en-US" altLang="zh-CN" sz="2000" i="0" dirty="0"/>
          </a:p>
        </p:txBody>
      </p:sp>
    </p:spTree>
    <p:extLst>
      <p:ext uri="{BB962C8B-B14F-4D97-AF65-F5344CB8AC3E}">
        <p14:creationId xmlns:p14="http://schemas.microsoft.com/office/powerpoint/2010/main" val="280527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  <p:bldP spid="13316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 dirty="0"/>
          </a:p>
        </p:txBody>
      </p:sp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r>
              <a:rPr lang="zh-CN" altLang="en-US" sz="4000" b="1" dirty="0"/>
              <a:t>申请单的状态查询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914400"/>
            <a:ext cx="9375733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2667000" y="4800600"/>
            <a:ext cx="64008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8060377" y="3197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</p:spTree>
    <p:extLst>
      <p:ext uri="{BB962C8B-B14F-4D97-AF65-F5344CB8AC3E}">
        <p14:creationId xmlns:p14="http://schemas.microsoft.com/office/powerpoint/2010/main" val="157248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33946" y="31975"/>
            <a:ext cx="8229600" cy="1143000"/>
          </a:xfrm>
        </p:spPr>
        <p:txBody>
          <a:bodyPr/>
          <a:lstStyle/>
          <a:p>
            <a:r>
              <a:rPr lang="zh-CN" altLang="en-US" b="1" dirty="0" smtClean="0"/>
              <a:t>借书完成</a:t>
            </a:r>
            <a:endParaRPr lang="zh-CN" altLang="zh-CN" b="1" dirty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566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24060"/>
            <a:ext cx="5638800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60377" y="3197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</p:spTree>
    <p:extLst>
      <p:ext uri="{BB962C8B-B14F-4D97-AF65-F5344CB8AC3E}">
        <p14:creationId xmlns:p14="http://schemas.microsoft.com/office/powerpoint/2010/main" val="150418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0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581400" y="5867400"/>
            <a:ext cx="1600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668486" y="6019799"/>
            <a:ext cx="1513114" cy="820551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 bwMode="auto">
          <a:xfrm>
            <a:off x="6172200" y="5867400"/>
            <a:ext cx="990600" cy="83820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 flipH="1">
            <a:off x="6172200" y="5867400"/>
            <a:ext cx="990600" cy="83820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8124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371600"/>
            <a:ext cx="6400800" cy="4525963"/>
          </a:xfrm>
        </p:spPr>
        <p:txBody>
          <a:bodyPr/>
          <a:lstStyle/>
          <a:p>
            <a:r>
              <a:rPr lang="zh-CN" altLang="en-US" b="1" dirty="0"/>
              <a:t>借期。特别要注意个别要求。</a:t>
            </a:r>
          </a:p>
          <a:p>
            <a:r>
              <a:rPr lang="zh-CN" altLang="en-US" b="1" dirty="0"/>
              <a:t>借阅权限。</a:t>
            </a:r>
          </a:p>
          <a:p>
            <a:r>
              <a:rPr lang="zh-CN" altLang="en-US" b="1" dirty="0"/>
              <a:t>读者联系方式的畅通。</a:t>
            </a:r>
          </a:p>
          <a:p>
            <a:r>
              <a:rPr lang="zh-CN" altLang="en-US" b="1" dirty="0"/>
              <a:t>中文书</a:t>
            </a:r>
            <a:r>
              <a:rPr lang="en-US" altLang="zh-CN" b="1" dirty="0"/>
              <a:t>——</a:t>
            </a:r>
            <a:r>
              <a:rPr lang="zh-CN" altLang="en-US" b="1" dirty="0"/>
              <a:t>高校馆</a:t>
            </a:r>
          </a:p>
          <a:p>
            <a:pPr>
              <a:buFontTx/>
              <a:buNone/>
            </a:pPr>
            <a:r>
              <a:rPr lang="zh-CN" altLang="en-US" b="1" dirty="0"/>
              <a:t>   外文书</a:t>
            </a:r>
            <a:r>
              <a:rPr lang="en-US" altLang="zh-CN" b="1" dirty="0"/>
              <a:t>——</a:t>
            </a:r>
            <a:r>
              <a:rPr lang="zh-CN" altLang="en-US" b="1" dirty="0"/>
              <a:t>国图、上图</a:t>
            </a:r>
          </a:p>
          <a:p>
            <a:r>
              <a:rPr lang="zh-CN" altLang="en-US" b="1" dirty="0" smtClean="0"/>
              <a:t>借书时一定要注意图书是否可借</a:t>
            </a:r>
            <a:endParaRPr lang="en-US" altLang="zh-CN" b="1" dirty="0" smtClean="0"/>
          </a:p>
          <a:p>
            <a:r>
              <a:rPr lang="zh-CN" altLang="en-US" b="1" dirty="0" smtClean="0"/>
              <a:t>服务</a:t>
            </a:r>
            <a:r>
              <a:rPr lang="zh-CN" altLang="en-US" b="1" dirty="0"/>
              <a:t>免费期：</a:t>
            </a:r>
            <a:r>
              <a:rPr lang="en-US" altLang="zh-CN" b="1" dirty="0" smtClean="0"/>
              <a:t>2017.12.31</a:t>
            </a:r>
            <a:r>
              <a:rPr lang="zh-CN" altLang="en-US" b="1" dirty="0"/>
              <a:t>。</a:t>
            </a:r>
          </a:p>
        </p:txBody>
      </p:sp>
      <p:sp>
        <p:nvSpPr>
          <p:cNvPr id="1577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6553200" cy="1371600"/>
          </a:xfrm>
          <a:noFill/>
          <a:ln/>
        </p:spPr>
        <p:txBody>
          <a:bodyPr/>
          <a:lstStyle/>
          <a:p>
            <a:r>
              <a:rPr lang="en-US" altLang="zh-CN" b="1"/>
              <a:t>BALIS</a:t>
            </a:r>
            <a:r>
              <a:rPr lang="zh-CN" altLang="en-US" b="1"/>
              <a:t>馆际互借提示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60377" y="3197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</p:spTree>
    <p:extLst>
      <p:ext uri="{BB962C8B-B14F-4D97-AF65-F5344CB8AC3E}">
        <p14:creationId xmlns:p14="http://schemas.microsoft.com/office/powerpoint/2010/main" val="3261190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7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57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57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7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57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57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9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3573016"/>
            <a:ext cx="7128916" cy="2447925"/>
          </a:xfrm>
        </p:spPr>
        <p:txBody>
          <a:bodyPr/>
          <a:lstStyle/>
          <a:p>
            <a:r>
              <a:rPr lang="zh-CN" altLang="en-US" sz="4000" b="1" dirty="0"/>
              <a:t>联系人：南玉霞  时蔚  张秀坤</a:t>
            </a:r>
          </a:p>
          <a:p>
            <a:r>
              <a:rPr lang="zh-CN" altLang="en-US" sz="4000" b="1" dirty="0"/>
              <a:t>联系电话：</a:t>
            </a:r>
            <a:r>
              <a:rPr lang="en-US" altLang="zh-CN" sz="4000" b="1" dirty="0"/>
              <a:t>65783180</a:t>
            </a:r>
          </a:p>
          <a:p>
            <a:r>
              <a:rPr lang="en-US" altLang="zh-CN" sz="4000" b="1" dirty="0"/>
              <a:t>E-mail</a:t>
            </a:r>
            <a:r>
              <a:rPr lang="zh-CN" altLang="en-US" sz="4000" b="1" dirty="0"/>
              <a:t>：</a:t>
            </a:r>
            <a:r>
              <a:rPr lang="en-US" altLang="zh-CN" sz="4000" b="1" dirty="0"/>
              <a:t>lib_xxb@cuc.edu.cn</a:t>
            </a: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323850" y="404664"/>
            <a:ext cx="8820150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8000" i="0" dirty="0">
                <a:ea typeface="方正舒体" pitchFamily="2" charset="-122"/>
              </a:rPr>
              <a:t>谢谢大家！</a:t>
            </a:r>
            <a:br>
              <a:rPr lang="zh-CN" altLang="en-US" sz="8000" i="0" dirty="0">
                <a:ea typeface="方正舒体" pitchFamily="2" charset="-122"/>
              </a:rPr>
            </a:br>
            <a:r>
              <a:rPr lang="zh-CN" altLang="en-US" sz="6000" i="0" dirty="0">
                <a:ea typeface="方正舒体" pitchFamily="2" charset="-122"/>
              </a:rPr>
              <a:t>有问题请联系我们</a:t>
            </a:r>
            <a:r>
              <a:rPr lang="zh-CN" altLang="en-US" sz="7500" i="0" dirty="0">
                <a:ea typeface="方正舒体" pitchFamily="2" charset="-122"/>
              </a:rPr>
              <a:t>：</a:t>
            </a:r>
          </a:p>
        </p:txBody>
      </p:sp>
    </p:spTree>
    <p:extLst>
      <p:ext uri="{BB962C8B-B14F-4D97-AF65-F5344CB8AC3E}">
        <p14:creationId xmlns:p14="http://schemas.microsoft.com/office/powerpoint/2010/main" val="362080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30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30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30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530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charRg st="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5306">
                                            <p:txEl>
                                              <p:charRg st="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496887"/>
          </a:xfrm>
        </p:spPr>
        <p:txBody>
          <a:bodyPr>
            <a:normAutofit fontScale="90000"/>
          </a:bodyPr>
          <a:lstStyle/>
          <a:p>
            <a:r>
              <a:rPr lang="zh-CN" altLang="en-US" b="1" dirty="0"/>
              <a:t>索书号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5843588" cy="4598987"/>
          </a:xfrm>
        </p:spPr>
        <p:txBody>
          <a:bodyPr/>
          <a:lstStyle/>
          <a:p>
            <a:endParaRPr lang="en-US" altLang="zh-CN" dirty="0"/>
          </a:p>
          <a:p>
            <a:r>
              <a:rPr lang="zh-CN" altLang="en-US" dirty="0"/>
              <a:t>索书号也称排架号，可凭此号寻找图书和索取图书。它是反映每种书刊存放架位的排架号码，它是由分类号和著者号两部分组成的。</a:t>
            </a:r>
          </a:p>
          <a:p>
            <a:r>
              <a:rPr lang="zh-CN" altLang="en-US" dirty="0"/>
              <a:t>索书号书写形式： 分类号</a:t>
            </a:r>
            <a:r>
              <a:rPr lang="en-US" altLang="zh-CN" dirty="0"/>
              <a:t>/</a:t>
            </a:r>
            <a:r>
              <a:rPr lang="zh-CN" altLang="en-US" dirty="0"/>
              <a:t>著者号</a:t>
            </a:r>
          </a:p>
        </p:txBody>
      </p:sp>
      <p:pic>
        <p:nvPicPr>
          <p:cNvPr id="14342" name="Picture 6" descr="索书号演示图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412875"/>
            <a:ext cx="1905000" cy="494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3" name="Oval 7"/>
          <p:cNvSpPr>
            <a:spLocks noChangeArrowheads="1"/>
          </p:cNvSpPr>
          <p:nvPr/>
        </p:nvSpPr>
        <p:spPr bwMode="auto">
          <a:xfrm>
            <a:off x="6877050" y="4652963"/>
            <a:ext cx="1511300" cy="1655762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19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00"/>
                            </p:stCondLst>
                            <p:childTnLst>
                              <p:par>
                                <p:cTn id="1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00"/>
                            </p:stCondLst>
                            <p:childTnLst>
                              <p:par>
                                <p:cTn id="2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  <p:bldP spid="143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60350"/>
            <a:ext cx="8229600" cy="1143000"/>
          </a:xfrm>
        </p:spPr>
        <p:txBody>
          <a:bodyPr/>
          <a:lstStyle/>
          <a:p>
            <a:r>
              <a:rPr lang="zh-CN" altLang="en-US" b="1" dirty="0"/>
              <a:t>索书号举例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827087" y="2076450"/>
            <a:ext cx="8569325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2400" b="0" i="0" dirty="0"/>
              <a:t>        </a:t>
            </a:r>
            <a:r>
              <a:rPr lang="en-US" altLang="zh-CN" sz="3200" i="0" dirty="0"/>
              <a:t>《</a:t>
            </a:r>
            <a:r>
              <a:rPr lang="zh-CN" altLang="en-US" sz="3200" i="0" dirty="0"/>
              <a:t>媒介管理学</a:t>
            </a:r>
            <a:r>
              <a:rPr lang="en-US" altLang="zh-CN" sz="3200" i="0" dirty="0"/>
              <a:t>》 </a:t>
            </a:r>
            <a:r>
              <a:rPr lang="zh-CN" altLang="en-US" sz="3200" i="0" dirty="0"/>
              <a:t>邵培仁 高等教育出版社</a:t>
            </a:r>
            <a:r>
              <a:rPr lang="zh-CN" altLang="en-US" sz="2600" b="0" i="0" dirty="0"/>
              <a:t>  </a:t>
            </a:r>
          </a:p>
          <a:p>
            <a:endParaRPr lang="zh-CN" altLang="en-US" sz="2600" b="0" i="0" dirty="0"/>
          </a:p>
          <a:p>
            <a:r>
              <a:rPr lang="zh-CN" altLang="en-US" sz="2400" b="0" i="0" dirty="0"/>
              <a:t>                          </a:t>
            </a:r>
            <a:r>
              <a:rPr lang="zh-CN" altLang="en-US" sz="3600" i="0" dirty="0"/>
              <a:t>索书号</a:t>
            </a:r>
            <a:r>
              <a:rPr lang="zh-CN" altLang="en-US" sz="3600" b="0" i="0" dirty="0"/>
              <a:t>：</a:t>
            </a:r>
            <a:r>
              <a:rPr lang="en-US" altLang="zh-CN" sz="3600" i="0" dirty="0"/>
              <a:t>G206.2/SPR</a:t>
            </a:r>
            <a:r>
              <a:rPr lang="en-US" altLang="zh-CN" sz="3200" b="0" i="0" dirty="0"/>
              <a:t> </a:t>
            </a:r>
            <a:endParaRPr lang="en-US" altLang="zh-CN" b="0" i="0" dirty="0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4356100" y="3500438"/>
            <a:ext cx="1511300" cy="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 flipH="1">
            <a:off x="3348038" y="3500438"/>
            <a:ext cx="1584325" cy="1152525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6" name="Oval 6"/>
          <p:cNvSpPr>
            <a:spLocks noChangeArrowheads="1"/>
          </p:cNvSpPr>
          <p:nvPr/>
        </p:nvSpPr>
        <p:spPr bwMode="auto">
          <a:xfrm>
            <a:off x="2124075" y="4652963"/>
            <a:ext cx="1581150" cy="614362"/>
          </a:xfrm>
          <a:prstGeom prst="ellipse">
            <a:avLst/>
          </a:prstGeom>
          <a:noFill/>
          <a:ln w="9525" algn="ctr">
            <a:solidFill>
              <a:srgbClr val="00FF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zh-CN" altLang="en-US" sz="2800" i="0" dirty="0"/>
              <a:t>分类号</a:t>
            </a: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6011863" y="3500438"/>
            <a:ext cx="1008062" cy="0"/>
          </a:xfrm>
          <a:prstGeom prst="line">
            <a:avLst/>
          </a:prstGeom>
          <a:noFill/>
          <a:ln w="762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6227763" y="3573463"/>
            <a:ext cx="1081087" cy="1150937"/>
          </a:xfrm>
          <a:prstGeom prst="line">
            <a:avLst/>
          </a:prstGeom>
          <a:noFill/>
          <a:ln w="9525">
            <a:solidFill>
              <a:srgbClr val="00FF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9" name="Oval 9"/>
          <p:cNvSpPr>
            <a:spLocks noChangeArrowheads="1"/>
          </p:cNvSpPr>
          <p:nvPr/>
        </p:nvSpPr>
        <p:spPr bwMode="auto">
          <a:xfrm>
            <a:off x="6588125" y="4724400"/>
            <a:ext cx="1873250" cy="614363"/>
          </a:xfrm>
          <a:prstGeom prst="ellipse">
            <a:avLst/>
          </a:prstGeom>
          <a:noFill/>
          <a:ln w="9525" algn="ctr">
            <a:solidFill>
              <a:srgbClr val="00FF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zh-CN" altLang="en-US" sz="2800" i="0" dirty="0"/>
              <a:t>著者号</a:t>
            </a:r>
            <a:r>
              <a:rPr lang="zh-CN" altLang="en-US" i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81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3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3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/>
      <p:bldP spid="15364" grpId="0" animBg="1"/>
      <p:bldP spid="15365" grpId="0" animBg="1"/>
      <p:bldP spid="15366" grpId="0" animBg="1"/>
      <p:bldP spid="15367" grpId="0" animBg="1"/>
      <p:bldP spid="15368" grpId="0" animBg="1"/>
      <p:bldP spid="1536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565" y="1124744"/>
            <a:ext cx="4814148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zh-CN" altLang="en-US" b="1" dirty="0"/>
              <a:t>排架</a:t>
            </a:r>
            <a:r>
              <a:rPr lang="zh-CN" altLang="en-US" b="1" dirty="0" smtClean="0"/>
              <a:t>方式</a:t>
            </a:r>
            <a:endParaRPr lang="zh-CN" altLang="en-US" b="1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3754438" cy="3916362"/>
          </a:xfrm>
        </p:spPr>
        <p:txBody>
          <a:bodyPr/>
          <a:lstStyle/>
          <a:p>
            <a:r>
              <a:rPr lang="zh-CN" altLang="en-US" sz="2800" dirty="0" smtClean="0"/>
              <a:t>所有书刊</a:t>
            </a:r>
            <a:r>
              <a:rPr lang="zh-CN" altLang="en-US" sz="2800" dirty="0"/>
              <a:t>均采用分类排架，按分类法类目的顺序排列，以便于读者按类索书。 </a:t>
            </a:r>
          </a:p>
          <a:p>
            <a:r>
              <a:rPr lang="zh-CN" altLang="en-US" sz="2800" dirty="0"/>
              <a:t>每一架图书的排列顺序都是从左到右，从上到下。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395288" y="5300663"/>
            <a:ext cx="8218487" cy="115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zh-CN" altLang="en-US" sz="2800" i="0" dirty="0"/>
              <a:t>同一内容即同一分类号的图书，再按著者号的字母顺序从左到右排列。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972" y="1772816"/>
            <a:ext cx="4239334" cy="3194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607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8" presetClass="entr" presetSubtype="0" ac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  <p:bldP spid="1741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4482</TotalTime>
  <Words>1221</Words>
  <Application>Microsoft Office PowerPoint</Application>
  <PresentationFormat>全屏显示(4:3)</PresentationFormat>
  <Paragraphs>195</Paragraphs>
  <Slides>64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64</vt:i4>
      </vt:variant>
    </vt:vector>
  </HeadingPairs>
  <TitlesOfParts>
    <vt:vector size="65" baseType="lpstr">
      <vt:lpstr>Office 主题​​</vt:lpstr>
      <vt:lpstr>PowerPoint 演示文稿</vt:lpstr>
      <vt:lpstr>PowerPoint 演示文稿</vt:lpstr>
      <vt:lpstr>一、图书馆馆藏简介</vt:lpstr>
      <vt:lpstr>PowerPoint 演示文稿</vt:lpstr>
      <vt:lpstr>二、本馆的分类法、索书号、排架方式</vt:lpstr>
      <vt:lpstr>中国图书馆分类法</vt:lpstr>
      <vt:lpstr>索书号</vt:lpstr>
      <vt:lpstr>索书号举例</vt:lpstr>
      <vt:lpstr>排架方式</vt:lpstr>
      <vt:lpstr>借书机的使用方法</vt:lpstr>
      <vt:lpstr>三、馆舍功能布局</vt:lpstr>
      <vt:lpstr>四、图书馆主页</vt:lpstr>
      <vt:lpstr>PowerPoint 演示文稿</vt:lpstr>
      <vt:lpstr>一、书刊检索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二、读者信息查询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四、讲座课件下载</vt:lpstr>
      <vt:lpstr>五、电子资源</vt:lpstr>
      <vt:lpstr>图书馆电子资源</vt:lpstr>
      <vt:lpstr>PowerPoint 演示文稿</vt:lpstr>
      <vt:lpstr>六、购书推荐</vt:lpstr>
      <vt:lpstr>PowerPoint 演示文稿</vt:lpstr>
      <vt:lpstr>七、图书馆自助服务</vt:lpstr>
      <vt:lpstr>PowerPoint 演示文稿</vt:lpstr>
      <vt:lpstr>一、一卡通</vt:lpstr>
      <vt:lpstr>二、读者借阅权限</vt:lpstr>
      <vt:lpstr>三、规章制度</vt:lpstr>
      <vt:lpstr>四、联系方式</vt:lpstr>
      <vt:lpstr>PowerPoint 演示文稿</vt:lpstr>
      <vt:lpstr>BALIS馆际互借</vt:lpstr>
      <vt:lpstr>PowerPoint 演示文稿</vt:lpstr>
      <vt:lpstr>馆际互借注册第一步</vt:lpstr>
      <vt:lpstr>馆际互借注册第二步</vt:lpstr>
      <vt:lpstr>馆际互借注册第三步</vt:lpstr>
      <vt:lpstr>馆际互借注册完成</vt:lpstr>
      <vt:lpstr>借书第一步：登录</vt:lpstr>
      <vt:lpstr>PowerPoint 演示文稿</vt:lpstr>
      <vt:lpstr>借书第二步：选择学校、填写检索词</vt:lpstr>
      <vt:lpstr>借书第三步：查看图书信息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借书完成</vt:lpstr>
      <vt:lpstr>PowerPoint 演示文稿</vt:lpstr>
      <vt:lpstr>BALIS馆际互借提示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中国传媒大学图书馆</dc:title>
  <dc:creator>ADministo</dc:creator>
  <cp:lastModifiedBy>abc</cp:lastModifiedBy>
  <cp:revision>175</cp:revision>
  <dcterms:created xsi:type="dcterms:W3CDTF">2013-09-03T00:23:55Z</dcterms:created>
  <dcterms:modified xsi:type="dcterms:W3CDTF">2017-09-21T08:50:47Z</dcterms:modified>
</cp:coreProperties>
</file>