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3" r:id="rId3"/>
  </p:sldMasterIdLst>
  <p:notesMasterIdLst>
    <p:notesMasterId r:id="rId5"/>
  </p:notesMasterIdLst>
  <p:sldIdLst>
    <p:sldId id="294" r:id="rId4"/>
    <p:sldId id="256" r:id="rId6"/>
    <p:sldId id="319" r:id="rId7"/>
    <p:sldId id="379" r:id="rId8"/>
    <p:sldId id="296" r:id="rId9"/>
    <p:sldId id="420" r:id="rId10"/>
    <p:sldId id="611" r:id="rId11"/>
    <p:sldId id="380" r:id="rId12"/>
    <p:sldId id="450" r:id="rId13"/>
    <p:sldId id="511" r:id="rId14"/>
    <p:sldId id="512" r:id="rId15"/>
    <p:sldId id="513" r:id="rId16"/>
    <p:sldId id="451" r:id="rId17"/>
    <p:sldId id="381" r:id="rId18"/>
    <p:sldId id="514" r:id="rId19"/>
    <p:sldId id="426" r:id="rId20"/>
    <p:sldId id="515" r:id="rId21"/>
    <p:sldId id="382" r:id="rId22"/>
    <p:sldId id="447" r:id="rId23"/>
    <p:sldId id="367" r:id="rId24"/>
    <p:sldId id="330" r:id="rId25"/>
    <p:sldId id="377" r:id="rId26"/>
    <p:sldId id="448" r:id="rId27"/>
    <p:sldId id="300" r:id="rId28"/>
    <p:sldId id="449" r:id="rId29"/>
    <p:sldId id="423" r:id="rId30"/>
    <p:sldId id="307" r:id="rId31"/>
    <p:sldId id="452" r:id="rId32"/>
    <p:sldId id="373" r:id="rId33"/>
    <p:sldId id="374" r:id="rId34"/>
    <p:sldId id="375" r:id="rId35"/>
    <p:sldId id="455" r:id="rId36"/>
    <p:sldId id="413" r:id="rId37"/>
    <p:sldId id="454" r:id="rId38"/>
    <p:sldId id="409" r:id="rId39"/>
    <p:sldId id="456" r:id="rId40"/>
    <p:sldId id="547" r:id="rId41"/>
    <p:sldId id="643" r:id="rId42"/>
    <p:sldId id="644" r:id="rId43"/>
    <p:sldId id="645" r:id="rId44"/>
    <p:sldId id="646" r:id="rId45"/>
    <p:sldId id="647" r:id="rId46"/>
    <p:sldId id="648" r:id="rId47"/>
    <p:sldId id="649" r:id="rId48"/>
    <p:sldId id="261" r:id="rId49"/>
  </p:sldIdLst>
  <p:sldSz cx="9144000" cy="5143500" type="screen16x9"/>
  <p:notesSz cx="9144000" cy="6858000"/>
  <p:custDataLst>
    <p:tags r:id="rId54"/>
  </p:custDataLst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730AC93-8E5C-496E-8165-52F2A7208D7C}">
          <p14:sldIdLst>
            <p14:sldId id="294"/>
            <p14:sldId id="256"/>
            <p14:sldId id="319"/>
            <p14:sldId id="379"/>
          </p14:sldIdLst>
        </p14:section>
        <p14:section name="万方智搜" id="{4BF03DD7-16BB-4D88-93AB-8C9B86970510}">
          <p14:sldIdLst>
            <p14:sldId id="296"/>
            <p14:sldId id="420"/>
            <p14:sldId id="611"/>
            <p14:sldId id="380"/>
            <p14:sldId id="450"/>
            <p14:sldId id="511"/>
            <p14:sldId id="512"/>
            <p14:sldId id="513"/>
            <p14:sldId id="451"/>
            <p14:sldId id="381"/>
            <p14:sldId id="514"/>
            <p14:sldId id="426"/>
            <p14:sldId id="515"/>
            <p14:sldId id="382"/>
            <p14:sldId id="447"/>
            <p14:sldId id="367"/>
            <p14:sldId id="330"/>
            <p14:sldId id="377"/>
            <p14:sldId id="448"/>
            <p14:sldId id="300"/>
            <p14:sldId id="449"/>
            <p14:sldId id="423"/>
            <p14:sldId id="307"/>
            <p14:sldId id="452"/>
            <p14:sldId id="373"/>
            <p14:sldId id="374"/>
            <p14:sldId id="375"/>
            <p14:sldId id="455"/>
            <p14:sldId id="413"/>
          </p14:sldIdLst>
        </p14:section>
        <p14:section name="万方分析" id="{4838C2CE-6E13-4C95-AD5F-436D7FA01EE3}">
          <p14:sldIdLst/>
        </p14:section>
        <p14:section name="万方书案" id="{A8A7AA05-A51B-47D5-B9CF-615D460A4C70}">
          <p14:sldIdLst>
            <p14:sldId id="454"/>
            <p14:sldId id="409"/>
            <p14:sldId id="456"/>
            <p14:sldId id="547"/>
            <p14:sldId id="643"/>
            <p14:sldId id="645"/>
            <p14:sldId id="646"/>
            <p14:sldId id="647"/>
            <p14:sldId id="648"/>
            <p14:sldId id="649"/>
            <p14:sldId id="644"/>
          </p14:sldIdLst>
        </p14:section>
        <p14:section name="结束" id="{CB5E6B8F-5F3B-41F7-9489-99919002D64C}">
          <p14:sldIdLst>
            <p14:sldId id="261"/>
          </p14:sldIdLst>
        </p14:section>
      </p14:sectionLst>
    </p:ext>
  </p:extLst>
  <p:extLst>
    <p:ext uri="{505F2C04-C923-438B-8C0F-E0CD2BADF298}">
      <wppc:fontMiss xmlns:wppc="http://www.wps.cn/officeDocument/PresentationCustomData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图灵" initials="图灵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95733" autoAdjust="0"/>
  </p:normalViewPr>
  <p:slideViewPr>
    <p:cSldViewPr snapToGrid="0" snapToObjects="1">
      <p:cViewPr>
        <p:scale>
          <a:sx n="75" d="100"/>
          <a:sy n="75" d="100"/>
        </p:scale>
        <p:origin x="-990" y="-336"/>
      </p:cViewPr>
      <p:guideLst>
        <p:guide orient="horz" pos="1724"/>
        <p:guide pos="29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tags" Target="tags/tag2.xml"/><Relationship Id="rId53" Type="http://schemas.openxmlformats.org/officeDocument/2006/relationships/commentAuthors" Target="commentAuthors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6FC87-666E-4AB4-BA94-CED8F4A0EF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0413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/>
          <a:lstStyle/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服务优势：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个性化：用户自定义分析对象和分析方法，个性化满足用户科研大数据分析需要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快速响应：实时生成科研分析报告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数据全面：元数据仓储覆盖国内外各类科研相关文献资源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高质量：用户通过限定数据源和检索字段，制作满意的分析报告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851607-7700-4190-BE82-870BC1C7123E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2C73E-521C-4BC0-BB78-5DB82157B518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0413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主要功能</a:t>
            </a:r>
            <a:r>
              <a:rPr lang="en-US" altLang="zh-CN" dirty="0" smtClean="0"/>
              <a:t>:</a:t>
            </a:r>
            <a:endParaRPr lang="en-US" altLang="zh-CN" dirty="0" smtClean="0"/>
          </a:p>
          <a:p>
            <a:pPr marL="228600" indent="-228600">
              <a:buAutoNum type="arabicPeriod"/>
            </a:pPr>
            <a:r>
              <a:rPr lang="zh-CN" altLang="en-US" dirty="0" smtClean="0"/>
              <a:t>创新报告：</a:t>
            </a:r>
            <a:r>
              <a:rPr lang="en-US" altLang="zh-CN" dirty="0" smtClean="0"/>
              <a:t>5</a:t>
            </a:r>
            <a:r>
              <a:rPr lang="zh-CN" altLang="en-US" dirty="0" smtClean="0"/>
              <a:t>要素</a:t>
            </a:r>
            <a:endParaRPr lang="en-US" altLang="zh-CN" dirty="0" smtClean="0"/>
          </a:p>
          <a:p>
            <a:pPr marL="228600" indent="-228600">
              <a:buAutoNum type="arabicPeriod"/>
            </a:pPr>
            <a:r>
              <a:rPr lang="zh-CN" altLang="en-US" dirty="0" smtClean="0"/>
              <a:t>前沿科技</a:t>
            </a:r>
            <a:endParaRPr lang="en-US" altLang="zh-CN" dirty="0" smtClean="0"/>
          </a:p>
          <a:p>
            <a:pPr marL="228600" indent="-228600">
              <a:buAutoNum type="arabicPeriod"/>
            </a:pPr>
            <a:r>
              <a:rPr lang="zh-CN" altLang="en-US" dirty="0" smtClean="0"/>
              <a:t>我的关注</a:t>
            </a:r>
            <a:endParaRPr lang="en-US" altLang="zh-CN" dirty="0" smtClean="0"/>
          </a:p>
          <a:p>
            <a:pPr marL="228600" indent="-228600">
              <a:buAutoNum type="arabicPeriod"/>
            </a:pPr>
            <a:r>
              <a:rPr lang="zh-CN" altLang="en-US" dirty="0" smtClean="0"/>
              <a:t>科技查新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851607-7700-4190-BE82-870BC1C7123E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2C73E-521C-4BC0-BB78-5DB82157B518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0413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1. </a:t>
            </a:r>
            <a:r>
              <a:rPr lang="zh-CN" altLang="en-US" dirty="0" smtClean="0"/>
              <a:t>对应五要素，列出具体产出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851607-7700-4190-BE82-870BC1C7123E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2C73E-521C-4BC0-BB78-5DB82157B518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0413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核心功能集，对应知识五要素，会不断增加功能。用户可以按照自己需求选择模块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851607-7700-4190-BE82-870BC1C7123E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2C73E-521C-4BC0-BB78-5DB82157B518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smtClean="0"/>
              <a:t>创新报告基本模块，主推定主题、查基金</a:t>
            </a:r>
            <a:endParaRPr lang="en-US" altLang="zh-CN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48FDE34-6EAB-48B3-8D50-CFDCA64CD7C8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E9D48-C100-4847-A7E9-98A1FFE0D65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r>
              <a:rPr lang="zh-CN" altLang="en-US" smtClean="0"/>
              <a:t>期刊发文：黄色、逐年统计；蓝色，逐年求和统计</a:t>
            </a:r>
            <a:endParaRPr lang="en-US" altLang="zh-CN" smtClean="0"/>
          </a:p>
          <a:p>
            <a:pPr marL="228600" indent="-228600">
              <a:buFontTx/>
              <a:buAutoNum type="arabicPeriod"/>
            </a:pPr>
            <a:r>
              <a:rPr lang="zh-CN" altLang="en-US" smtClean="0"/>
              <a:t>推荐刊物：研究方向重点刊物推荐</a:t>
            </a:r>
            <a:endParaRPr lang="en-US" altLang="zh-CN" smtClean="0"/>
          </a:p>
          <a:p>
            <a:pPr marL="228600" indent="-228600">
              <a:buFontTx/>
              <a:buAutoNum type="arabicPeriod"/>
            </a:pPr>
            <a:r>
              <a:rPr lang="zh-CN" altLang="en-US" smtClean="0"/>
              <a:t>研究机构：学术论文重点产出机构</a:t>
            </a:r>
            <a:endParaRPr lang="en-US" altLang="zh-CN" smtClean="0"/>
          </a:p>
          <a:p>
            <a:pPr marL="228600" indent="-228600">
              <a:buFontTx/>
              <a:buAutoNum type="arabicPeriod"/>
            </a:pPr>
            <a:r>
              <a:rPr lang="zh-CN" altLang="en-US" smtClean="0"/>
              <a:t>核心刊分布：核心刊源类型</a:t>
            </a:r>
            <a:endParaRPr lang="en-US" altLang="zh-CN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48FDE34-6EAB-48B3-8D50-CFDCA64CD7C8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5F673D6-41BC-408A-A4FE-D110F753D97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r>
              <a:rPr lang="zh-CN" altLang="en-US" smtClean="0"/>
              <a:t>期刊论文发文逐年热点推荐</a:t>
            </a:r>
            <a:endParaRPr lang="en-US" altLang="zh-CN" smtClean="0"/>
          </a:p>
          <a:p>
            <a:pPr marL="228600" indent="-228600">
              <a:buFontTx/>
              <a:buAutoNum type="arabicPeriod"/>
            </a:pPr>
            <a:r>
              <a:rPr lang="zh-CN" altLang="en-US" smtClean="0"/>
              <a:t>高被引文献推荐，以及核心刊源说明</a:t>
            </a:r>
            <a:r>
              <a:rPr lang="en-US" altLang="zh-CN" smtClean="0"/>
              <a:t>(</a:t>
            </a:r>
            <a:r>
              <a:rPr lang="zh-CN" altLang="en-US" smtClean="0"/>
              <a:t>黑框</a:t>
            </a:r>
            <a:r>
              <a:rPr lang="en-US" altLang="zh-CN" smtClean="0"/>
              <a:t>)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48FDE34-6EAB-48B3-8D50-CFDCA64CD7C8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46D4480-B60E-42A9-A133-D8EF0AF8170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9525" y="456010"/>
            <a:ext cx="9144000" cy="242888"/>
          </a:xfrm>
          <a:prstGeom prst="rect">
            <a:avLst/>
          </a:prstGeom>
          <a:solidFill>
            <a:srgbClr val="29B9A6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1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2381"/>
            <a:ext cx="1853804" cy="45958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77541" y="425054"/>
            <a:ext cx="152161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概况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276600" y="425054"/>
            <a:ext cx="152042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功能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55306" y="425054"/>
            <a:ext cx="152161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用户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325916" y="428625"/>
            <a:ext cx="152161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愿景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7176" name="组合 5"/>
          <p:cNvGrpSpPr/>
          <p:nvPr userDrawn="1"/>
        </p:nvGrpSpPr>
        <p:grpSpPr>
          <a:xfrm>
            <a:off x="2749154" y="452438"/>
            <a:ext cx="1484709" cy="254794"/>
            <a:chOff x="1759" y="951"/>
            <a:chExt cx="3118" cy="534"/>
          </a:xfrm>
        </p:grpSpPr>
        <p:sp>
          <p:nvSpPr>
            <p:cNvPr id="14" name="矩形 13"/>
            <p:cNvSpPr/>
            <p:nvPr/>
          </p:nvSpPr>
          <p:spPr>
            <a:xfrm>
              <a:off x="1889" y="951"/>
              <a:ext cx="2835" cy="454"/>
            </a:xfrm>
            <a:prstGeom prst="rect">
              <a:avLst/>
            </a:prstGeom>
            <a:solidFill>
              <a:srgbClr val="FFFFFF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759" y="1395"/>
              <a:ext cx="3118" cy="9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391966" y="452438"/>
            <a:ext cx="27385" cy="242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52950" y="452438"/>
            <a:ext cx="26194" cy="242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12744" y="457200"/>
            <a:ext cx="26194" cy="242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C0F13AE-70B1-4DB8-8BDC-39CB55731A8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AB87EA0-EA1A-4EA0-8F46-9AE4BD761A3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9525" y="456010"/>
            <a:ext cx="9144000" cy="242888"/>
          </a:xfrm>
          <a:prstGeom prst="rect">
            <a:avLst/>
          </a:prstGeom>
          <a:solidFill>
            <a:srgbClr val="29B9A6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7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2381"/>
            <a:ext cx="1853804" cy="45958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77541" y="425054"/>
            <a:ext cx="152161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概况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276600" y="425054"/>
            <a:ext cx="152042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功能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55306" y="425054"/>
            <a:ext cx="152161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用户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325916" y="428625"/>
            <a:ext cx="1521619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愿景</a:t>
            </a:r>
            <a:endParaRPr kumimoji="0" lang="zh-CN" altLang="en-US" sz="135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0113" y="452438"/>
            <a:ext cx="1350169" cy="216694"/>
          </a:xfrm>
          <a:prstGeom prst="rect">
            <a:avLst/>
          </a:prstGeom>
          <a:solidFill>
            <a:srgbClr val="FFFF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8200" y="664369"/>
            <a:ext cx="1484710" cy="42863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49141" y="452438"/>
            <a:ext cx="27385" cy="242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48188" y="452438"/>
            <a:ext cx="27385" cy="242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03219" y="461963"/>
            <a:ext cx="27385" cy="242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C0F13AE-70B1-4DB8-8BDC-39CB55731A8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AB87EA0-EA1A-4EA0-8F46-9AE4BD761A3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 cstate="print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1" y="0"/>
            <a:ext cx="9144239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 userDrawn="1"/>
        </p:nvSpPr>
        <p:spPr>
          <a:xfrm>
            <a:off x="0" y="4575008"/>
            <a:ext cx="9144239" cy="5684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5" name="图片 7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766" y="2381"/>
            <a:ext cx="1854093" cy="45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2" y="323849"/>
            <a:ext cx="428694" cy="2059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 userDrawn="1"/>
        </p:nvSpPr>
        <p:spPr>
          <a:xfrm>
            <a:off x="459059" y="323849"/>
            <a:ext cx="41082" cy="2059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 l="-1000"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90573" y="2024743"/>
            <a:ext cx="4811486" cy="860652"/>
          </a:xfrm>
          <a:solidFill>
            <a:schemeClr val="bg1"/>
          </a:solidFill>
          <a:effectLst>
            <a:outerShdw blurRad="50800" dist="63500" dir="5400000" algn="t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>
            <a:lvl1pPr algn="l">
              <a:defRPr sz="405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69544" y="3042557"/>
            <a:ext cx="4332514" cy="381000"/>
          </a:xfrm>
          <a:solidFill>
            <a:schemeClr val="bg1"/>
          </a:solidFill>
          <a:effectLst>
            <a:outerShdw blurRad="50800" dist="63500" dir="5400000" algn="t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8774" y="283421"/>
            <a:ext cx="6455399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0"/>
          </p:nvPr>
        </p:nvSpPr>
        <p:spPr>
          <a:xfrm>
            <a:off x="1338774" y="1186543"/>
            <a:ext cx="6474107" cy="3614058"/>
          </a:xfrm>
        </p:spPr>
        <p:txBody>
          <a:bodyPr/>
          <a:lstStyle>
            <a:lvl1pPr marL="171450" indent="-171450">
              <a:buSzPct val="120000"/>
              <a:buFontTx/>
              <a:buBlip>
                <a:blip r:embed="rId3"/>
              </a:buBlip>
              <a:defRPr sz="19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38774" y="965458"/>
            <a:ext cx="6455399" cy="318549"/>
          </a:xfrm>
        </p:spPr>
        <p:txBody>
          <a:bodyPr wrap="square">
            <a:sp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38774" y="283421"/>
            <a:ext cx="6455399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338774" y="283421"/>
            <a:ext cx="6455399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0"/>
          </p:nvPr>
        </p:nvSpPr>
        <p:spPr>
          <a:xfrm>
            <a:off x="1338774" y="1055915"/>
            <a:ext cx="3113315" cy="3744686"/>
          </a:xfrm>
        </p:spPr>
        <p:txBody>
          <a:bodyPr/>
          <a:lstStyle>
            <a:lvl1pPr marL="171450" indent="-171450">
              <a:buSzPct val="120000"/>
              <a:buFontTx/>
              <a:buBlip>
                <a:blip r:embed="rId3"/>
              </a:buBlip>
              <a:defRPr sz="19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1"/>
          </p:nvPr>
        </p:nvSpPr>
        <p:spPr>
          <a:xfrm>
            <a:off x="4680857" y="1055915"/>
            <a:ext cx="3113315" cy="3744686"/>
          </a:xfrm>
        </p:spPr>
        <p:txBody>
          <a:bodyPr/>
          <a:lstStyle>
            <a:lvl1pPr marL="171450" indent="-171450">
              <a:buSzPct val="120000"/>
              <a:buFontTx/>
              <a:buBlip>
                <a:blip r:embed="rId3"/>
              </a:buBlip>
              <a:defRPr sz="19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44644" y="950538"/>
            <a:ext cx="3142800" cy="320726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51373" y="950538"/>
            <a:ext cx="3142800" cy="320726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1338774" y="283421"/>
            <a:ext cx="6455399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内容占位符 2"/>
          <p:cNvSpPr>
            <a:spLocks noGrp="1"/>
          </p:cNvSpPr>
          <p:nvPr>
            <p:ph idx="10"/>
          </p:nvPr>
        </p:nvSpPr>
        <p:spPr>
          <a:xfrm>
            <a:off x="1338774" y="1344380"/>
            <a:ext cx="3148670" cy="3456221"/>
          </a:xfrm>
        </p:spPr>
        <p:txBody>
          <a:bodyPr/>
          <a:lstStyle>
            <a:lvl1pPr marL="171450" indent="-171450">
              <a:buSzPct val="120000"/>
              <a:buFontTx/>
              <a:buBlip>
                <a:blip r:embed="rId3"/>
              </a:buBlip>
              <a:defRPr sz="19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1"/>
          </p:nvPr>
        </p:nvSpPr>
        <p:spPr>
          <a:xfrm>
            <a:off x="4651373" y="1344380"/>
            <a:ext cx="3142799" cy="3456221"/>
          </a:xfrm>
        </p:spPr>
        <p:txBody>
          <a:bodyPr/>
          <a:lstStyle>
            <a:lvl1pPr marL="171450" indent="-171450">
              <a:buSzPct val="120000"/>
              <a:buFontTx/>
              <a:buBlip>
                <a:blip r:embed="rId3"/>
              </a:buBlip>
              <a:defRPr sz="19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栏内容">
    <p:bg>
      <p:bgPr>
        <a:blipFill dpi="0" rotWithShape="1">
          <a:blip r:embed="rId2">
            <a:lum/>
          </a:blip>
          <a:srcRect/>
          <a:stretch>
            <a:fillRect l="-1000"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343452" y="980714"/>
            <a:ext cx="2099903" cy="260374"/>
          </a:xfrm>
        </p:spPr>
        <p:txBody>
          <a:bodyPr anchor="b"/>
          <a:lstStyle>
            <a:lvl1pPr marL="0" indent="0">
              <a:buNone/>
              <a:defRPr sz="15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单击此处编辑文本样式</a:t>
            </a:r>
            <a:endParaRPr lang="zh-CN" altLang="en-US" dirty="0" smtClean="0"/>
          </a:p>
        </p:txBody>
      </p:sp>
      <p:sp>
        <p:nvSpPr>
          <p:cNvPr id="9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3519833" y="980714"/>
            <a:ext cx="2098931" cy="260374"/>
          </a:xfrm>
        </p:spPr>
        <p:txBody>
          <a:bodyPr anchor="b"/>
          <a:lstStyle>
            <a:lvl1pPr marL="0" indent="0">
              <a:buNone/>
              <a:defRPr sz="15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单击此处编辑文本样式</a:t>
            </a:r>
            <a:endParaRPr lang="zh-CN" altLang="en-US" dirty="0" smtClean="0"/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5695241" y="980714"/>
            <a:ext cx="2098931" cy="260374"/>
          </a:xfrm>
        </p:spPr>
        <p:txBody>
          <a:bodyPr anchor="b"/>
          <a:lstStyle>
            <a:lvl1pPr marL="0" indent="0">
              <a:buNone/>
              <a:defRPr sz="15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单击此处编辑文本样式</a:t>
            </a:r>
            <a:endParaRPr lang="zh-CN" altLang="en-US" dirty="0" smtClean="0"/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1338774" y="283421"/>
            <a:ext cx="6455399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1"/>
          </p:nvPr>
        </p:nvSpPr>
        <p:spPr>
          <a:xfrm>
            <a:off x="1338774" y="1344380"/>
            <a:ext cx="2104581" cy="3456221"/>
          </a:xfrm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内容占位符 2"/>
          <p:cNvSpPr>
            <a:spLocks noGrp="1"/>
          </p:cNvSpPr>
          <p:nvPr>
            <p:ph idx="12"/>
          </p:nvPr>
        </p:nvSpPr>
        <p:spPr>
          <a:xfrm>
            <a:off x="3514183" y="1344380"/>
            <a:ext cx="2104581" cy="3456221"/>
          </a:xfrm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8" name="内容占位符 2"/>
          <p:cNvSpPr>
            <a:spLocks noGrp="1"/>
          </p:cNvSpPr>
          <p:nvPr>
            <p:ph idx="13"/>
          </p:nvPr>
        </p:nvSpPr>
        <p:spPr>
          <a:xfrm>
            <a:off x="5689592" y="1344380"/>
            <a:ext cx="2104581" cy="3456221"/>
          </a:xfrm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张图片和内容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7"/>
          </p:nvPr>
        </p:nvSpPr>
        <p:spPr>
          <a:xfrm>
            <a:off x="4572001" y="1534884"/>
            <a:ext cx="3733800" cy="2427515"/>
          </a:xfrm>
          <a:solidFill>
            <a:srgbClr val="3C3C3C"/>
          </a:solidFill>
          <a:ln w="63500">
            <a:noFill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0" hasCustomPrompt="1"/>
          </p:nvPr>
        </p:nvSpPr>
        <p:spPr>
          <a:xfrm>
            <a:off x="847165" y="1534884"/>
            <a:ext cx="3724835" cy="2427515"/>
          </a:xfrm>
          <a:solidFill>
            <a:schemeClr val="bg1"/>
          </a:solidFill>
          <a:ln w="3175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 sz="1500">
                <a:solidFill>
                  <a:srgbClr val="3C3C3C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847165" y="283421"/>
            <a:ext cx="7458635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张图片和内容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7"/>
          <p:cNvSpPr>
            <a:spLocks noGrp="1"/>
          </p:cNvSpPr>
          <p:nvPr>
            <p:ph type="pic" sz="quarter" idx="15" hasCustomPrompt="1"/>
          </p:nvPr>
        </p:nvSpPr>
        <p:spPr>
          <a:xfrm>
            <a:off x="1053452" y="968828"/>
            <a:ext cx="3414710" cy="2376023"/>
          </a:xfrm>
          <a:solidFill>
            <a:schemeClr val="bg1"/>
          </a:solidFill>
          <a:ln w="3175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 sz="1500">
                <a:solidFill>
                  <a:srgbClr val="3C3C3C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13" name="图片占位符 7"/>
          <p:cNvSpPr>
            <a:spLocks noGrp="1"/>
          </p:cNvSpPr>
          <p:nvPr>
            <p:ph type="pic" sz="quarter" idx="16" hasCustomPrompt="1"/>
          </p:nvPr>
        </p:nvSpPr>
        <p:spPr>
          <a:xfrm>
            <a:off x="4672015" y="968828"/>
            <a:ext cx="3414710" cy="2376023"/>
          </a:xfrm>
          <a:solidFill>
            <a:schemeClr val="bg1"/>
          </a:solidFill>
          <a:ln w="3175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 sz="1500">
                <a:solidFill>
                  <a:srgbClr val="3C3C3C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17" name="内容占位符 2"/>
          <p:cNvSpPr>
            <a:spLocks noGrp="1"/>
          </p:cNvSpPr>
          <p:nvPr>
            <p:ph idx="17"/>
          </p:nvPr>
        </p:nvSpPr>
        <p:spPr>
          <a:xfrm>
            <a:off x="1053452" y="3344852"/>
            <a:ext cx="3414710" cy="1412886"/>
          </a:xfrm>
          <a:solidFill>
            <a:srgbClr val="3C3C3C"/>
          </a:solidFill>
          <a:ln w="6350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22" name="内容占位符 2"/>
          <p:cNvSpPr>
            <a:spLocks noGrp="1"/>
          </p:cNvSpPr>
          <p:nvPr>
            <p:ph idx="18"/>
          </p:nvPr>
        </p:nvSpPr>
        <p:spPr>
          <a:xfrm>
            <a:off x="4672015" y="3344852"/>
            <a:ext cx="3414710" cy="1412886"/>
          </a:xfrm>
          <a:solidFill>
            <a:srgbClr val="3C3C3C"/>
          </a:solidFill>
          <a:ln w="6350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053452" y="283421"/>
            <a:ext cx="7033274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张图片和内容">
    <p:bg>
      <p:bgPr>
        <a:blipFill dpi="0" rotWithShape="1">
          <a:blip r:embed="rId2">
            <a:lum/>
          </a:blip>
          <a:srcRect/>
          <a:stretch>
            <a:fillRect l="-1000"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7"/>
          <p:cNvSpPr>
            <a:spLocks noGrp="1"/>
          </p:cNvSpPr>
          <p:nvPr>
            <p:ph type="pic" sz="quarter" idx="18" hasCustomPrompt="1"/>
          </p:nvPr>
        </p:nvSpPr>
        <p:spPr>
          <a:xfrm>
            <a:off x="867715" y="957944"/>
            <a:ext cx="2361261" cy="2359298"/>
          </a:xfrm>
          <a:solidFill>
            <a:schemeClr val="bg1"/>
          </a:solidFill>
          <a:ln w="3175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 sz="1500">
                <a:solidFill>
                  <a:srgbClr val="3C3C3C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14" name="图片占位符 7"/>
          <p:cNvSpPr>
            <a:spLocks noGrp="1"/>
          </p:cNvSpPr>
          <p:nvPr>
            <p:ph type="pic" sz="quarter" idx="19" hasCustomPrompt="1"/>
          </p:nvPr>
        </p:nvSpPr>
        <p:spPr>
          <a:xfrm>
            <a:off x="3379373" y="957944"/>
            <a:ext cx="2361261" cy="2359298"/>
          </a:xfrm>
          <a:solidFill>
            <a:schemeClr val="bg1"/>
          </a:solidFill>
          <a:ln w="3175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 sz="1500">
                <a:solidFill>
                  <a:srgbClr val="3C3C3C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17" name="图片占位符 7"/>
          <p:cNvSpPr>
            <a:spLocks noGrp="1"/>
          </p:cNvSpPr>
          <p:nvPr>
            <p:ph type="pic" sz="quarter" idx="20" hasCustomPrompt="1"/>
          </p:nvPr>
        </p:nvSpPr>
        <p:spPr>
          <a:xfrm>
            <a:off x="5891030" y="957943"/>
            <a:ext cx="2361261" cy="2359298"/>
          </a:xfrm>
          <a:solidFill>
            <a:schemeClr val="bg1"/>
          </a:solidFill>
          <a:ln w="3175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 sz="1500">
                <a:solidFill>
                  <a:srgbClr val="3C3C3C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23" name="内容占位符 2"/>
          <p:cNvSpPr>
            <a:spLocks noGrp="1"/>
          </p:cNvSpPr>
          <p:nvPr>
            <p:ph idx="17"/>
          </p:nvPr>
        </p:nvSpPr>
        <p:spPr>
          <a:xfrm>
            <a:off x="843140" y="3331040"/>
            <a:ext cx="2413219" cy="1412886"/>
          </a:xfrm>
          <a:solidFill>
            <a:srgbClr val="3C3C3C"/>
          </a:solidFill>
          <a:ln w="6350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24" name="内容占位符 2"/>
          <p:cNvSpPr>
            <a:spLocks noGrp="1"/>
          </p:cNvSpPr>
          <p:nvPr>
            <p:ph idx="21"/>
          </p:nvPr>
        </p:nvSpPr>
        <p:spPr>
          <a:xfrm>
            <a:off x="3350420" y="3331040"/>
            <a:ext cx="2414544" cy="1412886"/>
          </a:xfrm>
          <a:solidFill>
            <a:srgbClr val="3C3C3C"/>
          </a:solidFill>
          <a:ln w="6350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25" name="内容占位符 2"/>
          <p:cNvSpPr>
            <a:spLocks noGrp="1"/>
          </p:cNvSpPr>
          <p:nvPr>
            <p:ph idx="22"/>
          </p:nvPr>
        </p:nvSpPr>
        <p:spPr>
          <a:xfrm>
            <a:off x="5859025" y="3331040"/>
            <a:ext cx="2417675" cy="1412886"/>
          </a:xfrm>
          <a:solidFill>
            <a:srgbClr val="3C3C3C"/>
          </a:solidFill>
          <a:ln w="63500">
            <a:noFill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171450" indent="-171450">
              <a:buSzPct val="120000"/>
              <a:buFontTx/>
              <a:buBlip>
                <a:blip r:embed="rId3"/>
              </a:buBlip>
              <a:defRPr sz="15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514350" indent="-171450">
              <a:buSzPct val="120000"/>
              <a:buFontTx/>
              <a:buBlip>
                <a:blip r:embed="rId4"/>
              </a:buBlip>
              <a:defRPr sz="13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857250" indent="-171450">
              <a:buSzPct val="120000"/>
              <a:buFontTx/>
              <a:buBlip>
                <a:blip r:embed="rId5"/>
              </a:buBlip>
              <a:def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285875" indent="-257175">
              <a:buFont typeface="+mj-ea"/>
              <a:buAutoNum type="circleNumDbPlain"/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867715" y="283421"/>
            <a:ext cx="7384577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38774" y="283421"/>
            <a:ext cx="6455399" cy="594000"/>
          </a:xfrm>
        </p:spPr>
        <p:txBody>
          <a:bodyPr/>
          <a:lstStyle>
            <a:lvl1pPr algn="ctr"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2606150" y="2154427"/>
            <a:ext cx="3945731" cy="983346"/>
          </a:xfrm>
        </p:spPr>
        <p:txBody>
          <a:bodyPr anchor="ctr">
            <a:spAutoFit/>
          </a:bodyPr>
          <a:lstStyle>
            <a:lvl1pPr marL="0" indent="0" algn="ctr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en-US" altLang="zh-CN" dirty="0" smtClean="0"/>
              <a:t>THANKS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200151"/>
            <a:ext cx="4038600" cy="16394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2953942"/>
            <a:ext cx="4038600" cy="164068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4683443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>
              <a:defRPr/>
            </a:pPr>
            <a:fld id="{DD8ECE55-19CA-4A0F-872C-D3FE9EA95BD1}" type="datetimeFigureOut">
              <a:rPr lang="zh-CN" altLang="en-US"/>
            </a:fld>
            <a:endParaRPr 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4683443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4683443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0A2F80F3-279E-4559-AD38-4C69F2D3DC4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19DF0-9741-41F6-A1C4-03DAA3188CE6}" type="slidenum">
              <a:rPr lang="zh-CN" altLang="en-US"/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558A7-513C-47BE-9B6D-29FE45CBE4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8B8F-0AD3-4B91-89A9-EA0C1FE924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1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3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4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5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9.png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27.emf"/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0.png"/><Relationship Id="rId8" Type="http://schemas.openxmlformats.org/officeDocument/2006/relationships/image" Target="../media/image59.png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png"/><Relationship Id="rId8" Type="http://schemas.openxmlformats.org/officeDocument/2006/relationships/image" Target="../media/image65.png"/><Relationship Id="rId7" Type="http://schemas.openxmlformats.org/officeDocument/2006/relationships/image" Target="../media/image64.png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35.emf"/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2" Type="http://schemas.openxmlformats.org/officeDocument/2006/relationships/notesSlide" Target="../notesSlides/notesSlide13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67.png"/><Relationship Id="rId1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1.png"/><Relationship Id="rId6" Type="http://schemas.openxmlformats.org/officeDocument/2006/relationships/image" Target="../media/image70.png"/><Relationship Id="rId5" Type="http://schemas.openxmlformats.org/officeDocument/2006/relationships/image" Target="../media/image35.emf"/><Relationship Id="rId4" Type="http://schemas.openxmlformats.org/officeDocument/2006/relationships/image" Target="../media/image34.emf"/><Relationship Id="rId3" Type="http://schemas.openxmlformats.org/officeDocument/2006/relationships/image" Target="../media/image33.emf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3.png"/><Relationship Id="rId8" Type="http://schemas.openxmlformats.org/officeDocument/2006/relationships/image" Target="../media/image59.png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35.emf"/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1" Type="http://schemas.openxmlformats.org/officeDocument/2006/relationships/notesSlide" Target="../notesSlides/notesSlide17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9.png"/><Relationship Id="rId8" Type="http://schemas.openxmlformats.org/officeDocument/2006/relationships/image" Target="../media/image78.png"/><Relationship Id="rId7" Type="http://schemas.openxmlformats.org/officeDocument/2006/relationships/image" Target="../media/image77.png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3" Type="http://schemas.openxmlformats.org/officeDocument/2006/relationships/notesSlide" Target="../notesSlides/notesSlide18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81.png"/><Relationship Id="rId10" Type="http://schemas.openxmlformats.org/officeDocument/2006/relationships/image" Target="../media/image80.png"/><Relationship Id="rId1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3.png"/><Relationship Id="rId8" Type="http://schemas.openxmlformats.org/officeDocument/2006/relationships/image" Target="../media/image82.png"/><Relationship Id="rId7" Type="http://schemas.openxmlformats.org/officeDocument/2006/relationships/image" Target="../media/image59.png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1" Type="http://schemas.openxmlformats.org/officeDocument/2006/relationships/notesSlide" Target="../notesSlides/notesSlide20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27.emf"/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5.png"/><Relationship Id="rId8" Type="http://schemas.openxmlformats.org/officeDocument/2006/relationships/image" Target="../media/image84.png"/><Relationship Id="rId7" Type="http://schemas.openxmlformats.org/officeDocument/2006/relationships/image" Target="../media/image59.png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1" Type="http://schemas.openxmlformats.org/officeDocument/2006/relationships/notesSlide" Target="../notesSlides/notesSlide2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3.emf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7.png"/><Relationship Id="rId8" Type="http://schemas.openxmlformats.org/officeDocument/2006/relationships/image" Target="../media/image86.png"/><Relationship Id="rId7" Type="http://schemas.openxmlformats.org/officeDocument/2006/relationships/image" Target="../media/image59.png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1" Type="http://schemas.openxmlformats.org/officeDocument/2006/relationships/notesSlide" Target="../notesSlides/notesSlide22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3.emf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0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27.emf"/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em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emf"/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3.emf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1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png"/><Relationship Id="rId4" Type="http://schemas.openxmlformats.org/officeDocument/2006/relationships/image" Target="../media/image98.jpeg"/><Relationship Id="rId3" Type="http://schemas.openxmlformats.org/officeDocument/2006/relationships/image" Target="../media/image97.png"/><Relationship Id="rId2" Type="http://schemas.openxmlformats.org/officeDocument/2006/relationships/image" Target="../media/image96.jpeg"/><Relationship Id="rId1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26.xml"/><Relationship Id="rId4" Type="http://schemas.openxmlformats.org/officeDocument/2006/relationships/image" Target="../media/image104.png"/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image" Target="../media/image101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106.png"/><Relationship Id="rId1" Type="http://schemas.openxmlformats.org/officeDocument/2006/relationships/image" Target="../media/image105.png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27.emf"/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hyperlink" Target="http://www.wanfangdata.com.cn/" TargetMode="External"/><Relationship Id="rId4" Type="http://schemas.openxmlformats.org/officeDocument/2006/relationships/image" Target="../media/image35.emf"/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1.png"/><Relationship Id="rId7" Type="http://schemas.openxmlformats.org/officeDocument/2006/relationships/image" Target="../media/image40.png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4.emf"/><Relationship Id="rId2" Type="http://schemas.openxmlformats.org/officeDocument/2006/relationships/image" Target="../media/image35.emf"/><Relationship Id="rId1" Type="http://schemas.openxmlformats.org/officeDocument/2006/relationships/image" Target="../media/image33.e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27.emf"/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2.png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1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557" cy="5143500"/>
          </a:xfrm>
          <a:prstGeom prst="rect">
            <a:avLst/>
          </a:prstGeom>
        </p:spPr>
      </p:pic>
      <p:pic>
        <p:nvPicPr>
          <p:cNvPr id="11" name="图片 10" descr="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4" y="0"/>
            <a:ext cx="1091184" cy="646176"/>
          </a:xfrm>
          <a:prstGeom prst="rect">
            <a:avLst/>
          </a:prstGeom>
        </p:spPr>
      </p:pic>
      <p:pic>
        <p:nvPicPr>
          <p:cNvPr id="12" name="图片 11" descr="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3" y="721955"/>
            <a:ext cx="2451306" cy="84558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86282" y="1877543"/>
            <a:ext cx="5320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新一代知识服务平台</a:t>
            </a:r>
            <a:endParaRPr lang="zh-CN" altLang="en-US" sz="3600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pic>
        <p:nvPicPr>
          <p:cNvPr id="17" name="图片 16" descr="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72" y="2985474"/>
            <a:ext cx="390144" cy="207264"/>
          </a:xfrm>
          <a:prstGeom prst="rect">
            <a:avLst/>
          </a:prstGeom>
        </p:spPr>
      </p:pic>
      <p:pic>
        <p:nvPicPr>
          <p:cNvPr id="18" name="图片 17" descr="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450" y="4653725"/>
            <a:ext cx="3544824" cy="42672"/>
          </a:xfrm>
          <a:prstGeom prst="rect">
            <a:avLst/>
          </a:prstGeom>
        </p:spPr>
      </p:pic>
      <p:pic>
        <p:nvPicPr>
          <p:cNvPr id="21" name="图片 20" descr="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710" y="4139590"/>
            <a:ext cx="3005328" cy="60655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249437" y="2658045"/>
            <a:ext cx="36969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带 你 玩 转 学 术 文 献</a:t>
            </a:r>
            <a:endParaRPr lang="zh-CN" altLang="en-US" sz="2400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85046" y="51506"/>
            <a:ext cx="8813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数据库导航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745" y="330200"/>
            <a:ext cx="6624955" cy="4729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8813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数据库导航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795" y="598170"/>
            <a:ext cx="9164955" cy="4098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8813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数据库导航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65" y="409575"/>
            <a:ext cx="7566025" cy="4580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主要资源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191770" y="890948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2715772" y="2790653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4744119" y="890948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91771" y="1526031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44116" y="1526031"/>
            <a:ext cx="2760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15771" y="3406910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1992352" y="1067473"/>
            <a:ext cx="20688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中国学术期刊数据库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5103695" y="1067473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中国学位论文全文数据库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8" name="TextBox 500"/>
          <p:cNvSpPr txBox="1"/>
          <p:nvPr/>
        </p:nvSpPr>
        <p:spPr>
          <a:xfrm>
            <a:off x="3097252" y="2925510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中国学术会议文献数据库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097854" y="1593568"/>
            <a:ext cx="3046199" cy="113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期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刊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8000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余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种，核心期刊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3200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余种，论文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量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4000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万余篇，每年增加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万余篇，更新频率：每周两次。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新增与社科院合作的</a:t>
            </a:r>
            <a:r>
              <a:rPr lang="en-US" altLang="zh-CN" sz="105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2000</a:t>
            </a:r>
            <a:r>
              <a:rPr lang="zh-CN" altLang="en-US" sz="105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余种期刊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核心刊：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PKU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CSSCI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ISTIC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EI</a:t>
            </a:r>
            <a:endParaRPr lang="en-US" altLang="zh-CN" sz="105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04"/>
          <p:cNvSpPr txBox="1"/>
          <p:nvPr/>
        </p:nvSpPr>
        <p:spPr>
          <a:xfrm>
            <a:off x="4667919" y="1593568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dirty="0">
                <a:solidFill>
                  <a:schemeClr val="tx1"/>
                </a:solidFill>
              </a:rPr>
              <a:t>1980</a:t>
            </a:r>
            <a:r>
              <a:rPr lang="zh-CN" altLang="en-US" sz="1050" dirty="0">
                <a:solidFill>
                  <a:schemeClr val="tx1"/>
                </a:solidFill>
              </a:rPr>
              <a:t>年以来的学位论文，总量</a:t>
            </a:r>
            <a:r>
              <a:rPr lang="en-US" altLang="zh-CN" sz="1050" dirty="0">
                <a:solidFill>
                  <a:schemeClr val="tx1"/>
                </a:solidFill>
              </a:rPr>
              <a:t>390</a:t>
            </a:r>
            <a:r>
              <a:rPr lang="zh-CN" altLang="en-US" sz="1050" dirty="0">
                <a:solidFill>
                  <a:schemeClr val="tx1"/>
                </a:solidFill>
              </a:rPr>
              <a:t>万余篇，其中全文</a:t>
            </a:r>
            <a:r>
              <a:rPr lang="zh-CN" altLang="en-US" sz="1050">
                <a:solidFill>
                  <a:schemeClr val="tx1"/>
                </a:solidFill>
              </a:rPr>
              <a:t>数</a:t>
            </a:r>
            <a:r>
              <a:rPr lang="zh-CN" altLang="en-US" sz="1050" smtClean="0">
                <a:solidFill>
                  <a:schemeClr val="tx1"/>
                </a:solidFill>
              </a:rPr>
              <a:t>量</a:t>
            </a:r>
            <a:r>
              <a:rPr lang="en-US" altLang="zh-CN" sz="1050" smtClean="0">
                <a:solidFill>
                  <a:schemeClr val="tx1"/>
                </a:solidFill>
              </a:rPr>
              <a:t>329</a:t>
            </a:r>
            <a:r>
              <a:rPr lang="zh-CN" altLang="en-US" sz="1050" smtClean="0">
                <a:solidFill>
                  <a:schemeClr val="tx1"/>
                </a:solidFill>
              </a:rPr>
              <a:t>万</a:t>
            </a:r>
            <a:r>
              <a:rPr lang="zh-CN" altLang="en-US" sz="1050" dirty="0">
                <a:solidFill>
                  <a:schemeClr val="tx1"/>
                </a:solidFill>
              </a:rPr>
              <a:t>余篇。与</a:t>
            </a:r>
            <a:r>
              <a:rPr lang="zh-CN" altLang="en-US" sz="1050">
                <a:solidFill>
                  <a:schemeClr val="tx1"/>
                </a:solidFill>
              </a:rPr>
              <a:t>国</a:t>
            </a:r>
            <a:r>
              <a:rPr lang="zh-CN" altLang="en-US" sz="1050" smtClean="0">
                <a:solidFill>
                  <a:schemeClr val="tx1"/>
                </a:solidFill>
              </a:rPr>
              <a:t>内所</a:t>
            </a:r>
            <a:r>
              <a:rPr lang="zh-CN" altLang="en-US" sz="1050">
                <a:solidFill>
                  <a:schemeClr val="tx1"/>
                </a:solidFill>
              </a:rPr>
              <a:t>高</a:t>
            </a:r>
            <a:r>
              <a:rPr lang="zh-CN" altLang="en-US" sz="1050" smtClean="0">
                <a:solidFill>
                  <a:schemeClr val="tx1"/>
                </a:solidFill>
              </a:rPr>
              <a:t>校</a:t>
            </a:r>
            <a:r>
              <a:rPr lang="en-US" altLang="zh-CN" sz="1050" smtClean="0">
                <a:solidFill>
                  <a:schemeClr val="tx1"/>
                </a:solidFill>
              </a:rPr>
              <a:t>.</a:t>
            </a:r>
            <a:r>
              <a:rPr lang="zh-CN" altLang="en-US" sz="1050" smtClean="0">
                <a:solidFill>
                  <a:schemeClr val="tx1"/>
                </a:solidFill>
              </a:rPr>
              <a:t>、科</a:t>
            </a:r>
            <a:r>
              <a:rPr lang="zh-CN" altLang="en-US" sz="1050" dirty="0">
                <a:solidFill>
                  <a:schemeClr val="tx1"/>
                </a:solidFill>
              </a:rPr>
              <a:t>研院所等学位授予单位合作。每月更新。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505"/>
          <p:cNvSpPr txBox="1"/>
          <p:nvPr/>
        </p:nvSpPr>
        <p:spPr>
          <a:xfrm>
            <a:off x="2621854" y="3482266"/>
            <a:ext cx="30461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smtClean="0">
                <a:solidFill>
                  <a:schemeClr val="tx1"/>
                </a:solidFill>
              </a:rPr>
              <a:t>1982</a:t>
            </a:r>
            <a:r>
              <a:rPr lang="zh-CN" altLang="en-US" sz="1050" smtClean="0">
                <a:solidFill>
                  <a:schemeClr val="tx1"/>
                </a:solidFill>
              </a:rPr>
              <a:t>年</a:t>
            </a:r>
            <a:r>
              <a:rPr lang="zh-CN" altLang="en-US" sz="1050" dirty="0">
                <a:solidFill>
                  <a:schemeClr val="tx1"/>
                </a:solidFill>
              </a:rPr>
              <a:t>至今的在中国境内召开的会议论文</a:t>
            </a:r>
            <a:r>
              <a:rPr lang="zh-CN" altLang="en-US" sz="1050">
                <a:solidFill>
                  <a:schemeClr val="tx1"/>
                </a:solidFill>
              </a:rPr>
              <a:t>，</a:t>
            </a:r>
            <a:r>
              <a:rPr lang="zh-CN" altLang="en-US" sz="1050" smtClean="0">
                <a:solidFill>
                  <a:schemeClr val="tx1"/>
                </a:solidFill>
              </a:rPr>
              <a:t>总量</a:t>
            </a:r>
            <a:r>
              <a:rPr lang="en-US" altLang="zh-CN" sz="1050" dirty="0" smtClean="0">
                <a:solidFill>
                  <a:schemeClr val="tx1"/>
                </a:solidFill>
              </a:rPr>
              <a:t>3</a:t>
            </a:r>
            <a:r>
              <a:rPr lang="en-US" altLang="zh-CN" sz="1050" smtClean="0">
                <a:solidFill>
                  <a:schemeClr val="tx1"/>
                </a:solidFill>
              </a:rPr>
              <a:t>17</a:t>
            </a:r>
            <a:r>
              <a:rPr lang="zh-CN" altLang="en-US" sz="1050" dirty="0">
                <a:solidFill>
                  <a:schemeClr val="tx1"/>
                </a:solidFill>
              </a:rPr>
              <a:t>万余篇。以国家级的学会、协会、高校、部委、研究会组织召开的全国性学术会议论</a:t>
            </a:r>
            <a:r>
              <a:rPr lang="zh-CN" altLang="en-US" sz="1050">
                <a:solidFill>
                  <a:schemeClr val="tx1"/>
                </a:solidFill>
              </a:rPr>
              <a:t>文</a:t>
            </a:r>
            <a:r>
              <a:rPr lang="zh-CN" altLang="en-US" sz="1050" smtClean="0">
                <a:solidFill>
                  <a:schemeClr val="tx1"/>
                </a:solidFill>
              </a:rPr>
              <a:t>。每</a:t>
            </a:r>
            <a:r>
              <a:rPr lang="zh-CN" altLang="en-US" sz="1050" dirty="0">
                <a:solidFill>
                  <a:schemeClr val="tx1"/>
                </a:solidFill>
              </a:rPr>
              <a:t>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20040000">
            <a:off x="-1270" y="3013710"/>
            <a:ext cx="335724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期刊增强版</a:t>
            </a:r>
            <a:endParaRPr lang="zh-CN" altLang="en-US" sz="4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/>
      <p:bldP spid="17" grpId="0"/>
      <p:bldP spid="18" grpId="0"/>
      <p:bldP spid="20" grpId="0"/>
      <p:bldP spid="21" grpId="0"/>
      <p:bldP spid="22" grpId="0"/>
      <p:bldP spid="16" grpId="1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31706" y="45156"/>
            <a:ext cx="10210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学术期刊论文</a:t>
            </a:r>
            <a:endParaRPr lang="zh-CN" altLang="en-US" sz="1100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50" y="430530"/>
            <a:ext cx="6681470" cy="45980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370" y="382270"/>
            <a:ext cx="7413625" cy="4693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55" y="788670"/>
            <a:ext cx="9000490" cy="3882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9895" y="305435"/>
            <a:ext cx="8576945" cy="4798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主要资源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191770" y="890948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2715772" y="2790653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4744119" y="890948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91771" y="1526031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44116" y="1526031"/>
            <a:ext cx="2760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15771" y="3406910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1992352" y="1067473"/>
            <a:ext cx="20688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中国学术期刊数据库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5103695" y="1067473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中国学位论文全文数据库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8" name="TextBox 500"/>
          <p:cNvSpPr txBox="1"/>
          <p:nvPr/>
        </p:nvSpPr>
        <p:spPr>
          <a:xfrm>
            <a:off x="3097252" y="2925510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中国学术会议文献数据库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097854" y="1593568"/>
            <a:ext cx="3046199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期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刊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8000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余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种，核心期刊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3200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余种，论文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量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4000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万余篇，每年增加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万余篇，更新频率：每周两次。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核心刊：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PKU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CSSCI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ISTIC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EI</a:t>
            </a:r>
            <a:endParaRPr lang="en-US" altLang="zh-CN" sz="105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04"/>
          <p:cNvSpPr txBox="1"/>
          <p:nvPr/>
        </p:nvSpPr>
        <p:spPr>
          <a:xfrm>
            <a:off x="4667919" y="1593568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dirty="0">
                <a:solidFill>
                  <a:schemeClr val="tx1"/>
                </a:solidFill>
              </a:rPr>
              <a:t>1980</a:t>
            </a:r>
            <a:r>
              <a:rPr lang="zh-CN" altLang="en-US" sz="1050" dirty="0">
                <a:solidFill>
                  <a:schemeClr val="tx1"/>
                </a:solidFill>
              </a:rPr>
              <a:t>年以来的学位论文，总量</a:t>
            </a:r>
            <a:r>
              <a:rPr lang="en-US" altLang="zh-CN" sz="1050" dirty="0">
                <a:solidFill>
                  <a:schemeClr val="tx1"/>
                </a:solidFill>
              </a:rPr>
              <a:t>390</a:t>
            </a:r>
            <a:r>
              <a:rPr lang="zh-CN" altLang="en-US" sz="1050" dirty="0">
                <a:solidFill>
                  <a:schemeClr val="tx1"/>
                </a:solidFill>
              </a:rPr>
              <a:t>万余篇，其中全文</a:t>
            </a:r>
            <a:r>
              <a:rPr lang="zh-CN" altLang="en-US" sz="1050">
                <a:solidFill>
                  <a:schemeClr val="tx1"/>
                </a:solidFill>
              </a:rPr>
              <a:t>数</a:t>
            </a:r>
            <a:r>
              <a:rPr lang="zh-CN" altLang="en-US" sz="1050" smtClean="0">
                <a:solidFill>
                  <a:schemeClr val="tx1"/>
                </a:solidFill>
              </a:rPr>
              <a:t>量</a:t>
            </a:r>
            <a:r>
              <a:rPr lang="en-US" altLang="zh-CN" sz="1050" smtClean="0">
                <a:solidFill>
                  <a:schemeClr val="tx1"/>
                </a:solidFill>
              </a:rPr>
              <a:t>329</a:t>
            </a:r>
            <a:r>
              <a:rPr lang="zh-CN" altLang="en-US" sz="1050" smtClean="0">
                <a:solidFill>
                  <a:schemeClr val="tx1"/>
                </a:solidFill>
              </a:rPr>
              <a:t>万</a:t>
            </a:r>
            <a:r>
              <a:rPr lang="zh-CN" altLang="en-US" sz="1050" dirty="0">
                <a:solidFill>
                  <a:schemeClr val="tx1"/>
                </a:solidFill>
              </a:rPr>
              <a:t>余篇。与</a:t>
            </a:r>
            <a:r>
              <a:rPr lang="zh-CN" altLang="en-US" sz="1050">
                <a:solidFill>
                  <a:schemeClr val="tx1"/>
                </a:solidFill>
              </a:rPr>
              <a:t>国</a:t>
            </a:r>
            <a:r>
              <a:rPr lang="zh-CN" altLang="en-US" sz="1050" smtClean="0">
                <a:solidFill>
                  <a:schemeClr val="tx1"/>
                </a:solidFill>
              </a:rPr>
              <a:t>内所</a:t>
            </a:r>
            <a:r>
              <a:rPr lang="zh-CN" altLang="en-US" sz="1050">
                <a:solidFill>
                  <a:schemeClr val="tx1"/>
                </a:solidFill>
              </a:rPr>
              <a:t>高</a:t>
            </a:r>
            <a:r>
              <a:rPr lang="zh-CN" altLang="en-US" sz="1050" smtClean="0">
                <a:solidFill>
                  <a:schemeClr val="tx1"/>
                </a:solidFill>
              </a:rPr>
              <a:t>校</a:t>
            </a:r>
            <a:r>
              <a:rPr lang="en-US" altLang="zh-CN" sz="1050" smtClean="0">
                <a:solidFill>
                  <a:schemeClr val="tx1"/>
                </a:solidFill>
              </a:rPr>
              <a:t>.</a:t>
            </a:r>
            <a:r>
              <a:rPr lang="zh-CN" altLang="en-US" sz="1050" smtClean="0">
                <a:solidFill>
                  <a:schemeClr val="tx1"/>
                </a:solidFill>
              </a:rPr>
              <a:t>、科</a:t>
            </a:r>
            <a:r>
              <a:rPr lang="zh-CN" altLang="en-US" sz="1050" dirty="0">
                <a:solidFill>
                  <a:schemeClr val="tx1"/>
                </a:solidFill>
              </a:rPr>
              <a:t>研院所等学位授予单位合作。每月更新。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505"/>
          <p:cNvSpPr txBox="1"/>
          <p:nvPr/>
        </p:nvSpPr>
        <p:spPr>
          <a:xfrm>
            <a:off x="2621854" y="3482266"/>
            <a:ext cx="30461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smtClean="0">
                <a:solidFill>
                  <a:schemeClr val="tx1"/>
                </a:solidFill>
              </a:rPr>
              <a:t>1982</a:t>
            </a:r>
            <a:r>
              <a:rPr lang="zh-CN" altLang="en-US" sz="1050" smtClean="0">
                <a:solidFill>
                  <a:schemeClr val="tx1"/>
                </a:solidFill>
              </a:rPr>
              <a:t>年</a:t>
            </a:r>
            <a:r>
              <a:rPr lang="zh-CN" altLang="en-US" sz="1050" dirty="0">
                <a:solidFill>
                  <a:schemeClr val="tx1"/>
                </a:solidFill>
              </a:rPr>
              <a:t>至今的在中国境内召开的会议论文</a:t>
            </a:r>
            <a:r>
              <a:rPr lang="zh-CN" altLang="en-US" sz="1050">
                <a:solidFill>
                  <a:schemeClr val="tx1"/>
                </a:solidFill>
              </a:rPr>
              <a:t>，</a:t>
            </a:r>
            <a:r>
              <a:rPr lang="zh-CN" altLang="en-US" sz="1050" smtClean="0">
                <a:solidFill>
                  <a:schemeClr val="tx1"/>
                </a:solidFill>
              </a:rPr>
              <a:t>总量</a:t>
            </a:r>
            <a:r>
              <a:rPr lang="en-US" altLang="zh-CN" sz="1050" dirty="0" smtClean="0">
                <a:solidFill>
                  <a:schemeClr val="tx1"/>
                </a:solidFill>
              </a:rPr>
              <a:t>3</a:t>
            </a:r>
            <a:r>
              <a:rPr lang="en-US" altLang="zh-CN" sz="1050" smtClean="0">
                <a:solidFill>
                  <a:schemeClr val="tx1"/>
                </a:solidFill>
              </a:rPr>
              <a:t>17</a:t>
            </a:r>
            <a:r>
              <a:rPr lang="zh-CN" altLang="en-US" sz="1050" dirty="0">
                <a:solidFill>
                  <a:schemeClr val="tx1"/>
                </a:solidFill>
              </a:rPr>
              <a:t>万余篇。以国家级的学会、协会、高校、部委、研究会组织召开的全国性学术会议论</a:t>
            </a:r>
            <a:r>
              <a:rPr lang="zh-CN" altLang="en-US" sz="1050">
                <a:solidFill>
                  <a:schemeClr val="tx1"/>
                </a:solidFill>
              </a:rPr>
              <a:t>文</a:t>
            </a:r>
            <a:r>
              <a:rPr lang="zh-CN" altLang="en-US" sz="1050" smtClean="0">
                <a:solidFill>
                  <a:schemeClr val="tx1"/>
                </a:solidFill>
              </a:rPr>
              <a:t>。每</a:t>
            </a:r>
            <a:r>
              <a:rPr lang="zh-CN" altLang="en-US" sz="1050" dirty="0">
                <a:solidFill>
                  <a:schemeClr val="tx1"/>
                </a:solidFill>
              </a:rPr>
              <a:t>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2160000">
            <a:off x="5330190" y="2851785"/>
            <a:ext cx="335724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学位增强版</a:t>
            </a:r>
            <a:endParaRPr lang="zh-CN" altLang="en-US" sz="4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6" grpId="0"/>
      <p:bldP spid="17" grpId="0"/>
      <p:bldP spid="18" grpId="0"/>
      <p:bldP spid="20" grpId="0"/>
      <p:bldP spid="21" grpId="0"/>
      <p:bldP spid="22" grpId="0"/>
      <p:bldP spid="17" grpId="1"/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98686" y="51506"/>
            <a:ext cx="10210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学位论文导航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90" y="433705"/>
            <a:ext cx="7643495" cy="45421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75" y="506730"/>
            <a:ext cx="8086725" cy="45529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295" y="336550"/>
            <a:ext cx="7285990" cy="4830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主要资源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191770" y="890948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2715772" y="2790653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4744119" y="890948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91771" y="1526031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44116" y="1526031"/>
            <a:ext cx="2760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15771" y="3406910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1992352" y="1067473"/>
            <a:ext cx="20688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中国学术期刊数据库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5103695" y="1067473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中国学位论文全文数据库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8" name="TextBox 500"/>
          <p:cNvSpPr txBox="1"/>
          <p:nvPr/>
        </p:nvSpPr>
        <p:spPr>
          <a:xfrm>
            <a:off x="3097252" y="2925510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中国学术会议文献数据库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097854" y="1593568"/>
            <a:ext cx="3046199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期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刊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8000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余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种，核心期刊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3200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余种，论文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量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4000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万余篇，每年增加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万余篇，更新频率：每周两次。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核心刊：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PKU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CSSCI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ISTIC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EI</a:t>
            </a:r>
            <a:endParaRPr lang="en-US" altLang="zh-CN" sz="105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04"/>
          <p:cNvSpPr txBox="1"/>
          <p:nvPr/>
        </p:nvSpPr>
        <p:spPr>
          <a:xfrm>
            <a:off x="4667919" y="1593568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dirty="0">
                <a:solidFill>
                  <a:schemeClr val="tx1"/>
                </a:solidFill>
              </a:rPr>
              <a:t>1980</a:t>
            </a:r>
            <a:r>
              <a:rPr lang="zh-CN" altLang="en-US" sz="1050" dirty="0">
                <a:solidFill>
                  <a:schemeClr val="tx1"/>
                </a:solidFill>
              </a:rPr>
              <a:t>年以来的学位论文，总量</a:t>
            </a:r>
            <a:r>
              <a:rPr lang="en-US" altLang="zh-CN" sz="1050" dirty="0">
                <a:solidFill>
                  <a:schemeClr val="tx1"/>
                </a:solidFill>
              </a:rPr>
              <a:t>390</a:t>
            </a:r>
            <a:r>
              <a:rPr lang="zh-CN" altLang="en-US" sz="1050" dirty="0">
                <a:solidFill>
                  <a:schemeClr val="tx1"/>
                </a:solidFill>
              </a:rPr>
              <a:t>万余篇，其中全文</a:t>
            </a:r>
            <a:r>
              <a:rPr lang="zh-CN" altLang="en-US" sz="1050">
                <a:solidFill>
                  <a:schemeClr val="tx1"/>
                </a:solidFill>
              </a:rPr>
              <a:t>数</a:t>
            </a:r>
            <a:r>
              <a:rPr lang="zh-CN" altLang="en-US" sz="1050" smtClean="0">
                <a:solidFill>
                  <a:schemeClr val="tx1"/>
                </a:solidFill>
              </a:rPr>
              <a:t>量</a:t>
            </a:r>
            <a:r>
              <a:rPr lang="en-US" altLang="zh-CN" sz="1050" smtClean="0">
                <a:solidFill>
                  <a:schemeClr val="tx1"/>
                </a:solidFill>
              </a:rPr>
              <a:t>329</a:t>
            </a:r>
            <a:r>
              <a:rPr lang="zh-CN" altLang="en-US" sz="1050" smtClean="0">
                <a:solidFill>
                  <a:schemeClr val="tx1"/>
                </a:solidFill>
              </a:rPr>
              <a:t>万</a:t>
            </a:r>
            <a:r>
              <a:rPr lang="zh-CN" altLang="en-US" sz="1050" dirty="0">
                <a:solidFill>
                  <a:schemeClr val="tx1"/>
                </a:solidFill>
              </a:rPr>
              <a:t>余篇。与</a:t>
            </a:r>
            <a:r>
              <a:rPr lang="zh-CN" altLang="en-US" sz="1050">
                <a:solidFill>
                  <a:schemeClr val="tx1"/>
                </a:solidFill>
              </a:rPr>
              <a:t>国</a:t>
            </a:r>
            <a:r>
              <a:rPr lang="zh-CN" altLang="en-US" sz="1050" smtClean="0">
                <a:solidFill>
                  <a:schemeClr val="tx1"/>
                </a:solidFill>
              </a:rPr>
              <a:t>内所</a:t>
            </a:r>
            <a:r>
              <a:rPr lang="zh-CN" altLang="en-US" sz="1050">
                <a:solidFill>
                  <a:schemeClr val="tx1"/>
                </a:solidFill>
              </a:rPr>
              <a:t>高</a:t>
            </a:r>
            <a:r>
              <a:rPr lang="zh-CN" altLang="en-US" sz="1050" smtClean="0">
                <a:solidFill>
                  <a:schemeClr val="tx1"/>
                </a:solidFill>
              </a:rPr>
              <a:t>校</a:t>
            </a:r>
            <a:r>
              <a:rPr lang="en-US" altLang="zh-CN" sz="1050" smtClean="0">
                <a:solidFill>
                  <a:schemeClr val="tx1"/>
                </a:solidFill>
              </a:rPr>
              <a:t>.</a:t>
            </a:r>
            <a:r>
              <a:rPr lang="zh-CN" altLang="en-US" sz="1050" smtClean="0">
                <a:solidFill>
                  <a:schemeClr val="tx1"/>
                </a:solidFill>
              </a:rPr>
              <a:t>、科</a:t>
            </a:r>
            <a:r>
              <a:rPr lang="zh-CN" altLang="en-US" sz="1050" dirty="0">
                <a:solidFill>
                  <a:schemeClr val="tx1"/>
                </a:solidFill>
              </a:rPr>
              <a:t>研院所等学位授予单位合作。每月更新。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505"/>
          <p:cNvSpPr txBox="1"/>
          <p:nvPr/>
        </p:nvSpPr>
        <p:spPr>
          <a:xfrm>
            <a:off x="2621854" y="3482266"/>
            <a:ext cx="30461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smtClean="0">
                <a:solidFill>
                  <a:schemeClr val="tx1"/>
                </a:solidFill>
              </a:rPr>
              <a:t>1982</a:t>
            </a:r>
            <a:r>
              <a:rPr lang="zh-CN" altLang="en-US" sz="1050" smtClean="0">
                <a:solidFill>
                  <a:schemeClr val="tx1"/>
                </a:solidFill>
              </a:rPr>
              <a:t>年</a:t>
            </a:r>
            <a:r>
              <a:rPr lang="zh-CN" altLang="en-US" sz="1050" dirty="0">
                <a:solidFill>
                  <a:schemeClr val="tx1"/>
                </a:solidFill>
              </a:rPr>
              <a:t>至今的在中国境内召开的会议论文</a:t>
            </a:r>
            <a:r>
              <a:rPr lang="zh-CN" altLang="en-US" sz="1050">
                <a:solidFill>
                  <a:schemeClr val="tx1"/>
                </a:solidFill>
              </a:rPr>
              <a:t>，</a:t>
            </a:r>
            <a:r>
              <a:rPr lang="zh-CN" altLang="en-US" sz="1050" smtClean="0">
                <a:solidFill>
                  <a:schemeClr val="tx1"/>
                </a:solidFill>
              </a:rPr>
              <a:t>总量</a:t>
            </a:r>
            <a:r>
              <a:rPr lang="en-US" altLang="zh-CN" sz="1050" dirty="0" smtClean="0">
                <a:solidFill>
                  <a:schemeClr val="tx1"/>
                </a:solidFill>
              </a:rPr>
              <a:t>3</a:t>
            </a:r>
            <a:r>
              <a:rPr lang="en-US" altLang="zh-CN" sz="1050" smtClean="0">
                <a:solidFill>
                  <a:schemeClr val="tx1"/>
                </a:solidFill>
              </a:rPr>
              <a:t>17</a:t>
            </a:r>
            <a:r>
              <a:rPr lang="zh-CN" altLang="en-US" sz="1050" dirty="0">
                <a:solidFill>
                  <a:schemeClr val="tx1"/>
                </a:solidFill>
              </a:rPr>
              <a:t>万余篇。以国家级的学会、协会、高校、部委、研究会组织召开的全国性学术会议论</a:t>
            </a:r>
            <a:r>
              <a:rPr lang="zh-CN" altLang="en-US" sz="1050">
                <a:solidFill>
                  <a:schemeClr val="tx1"/>
                </a:solidFill>
              </a:rPr>
              <a:t>文</a:t>
            </a:r>
            <a:r>
              <a:rPr lang="zh-CN" altLang="en-US" sz="1050" smtClean="0">
                <a:solidFill>
                  <a:schemeClr val="tx1"/>
                </a:solidFill>
              </a:rPr>
              <a:t>。每</a:t>
            </a:r>
            <a:r>
              <a:rPr lang="zh-CN" altLang="en-US" sz="1050" dirty="0">
                <a:solidFill>
                  <a:schemeClr val="tx1"/>
                </a:solidFill>
              </a:rPr>
              <a:t>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6" grpId="0"/>
      <p:bldP spid="17" grpId="0"/>
      <p:bldP spid="18" grpId="0"/>
      <p:bldP spid="20" grpId="0"/>
      <p:bldP spid="21" grpId="0"/>
      <p:bldP spid="22" grpId="0"/>
      <p:bldP spid="1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31706" y="34996"/>
            <a:ext cx="10210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学术会议论文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365" y="330200"/>
            <a:ext cx="7113905" cy="47929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295" y="327025"/>
            <a:ext cx="7978775" cy="4799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3" y="92114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236530" y="2036896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ea typeface="微软雅黑" panose="020B0503020204020204" charset="-122"/>
              </a:rPr>
              <a:t>平台特色</a:t>
            </a:r>
            <a:endParaRPr lang="en-US" altLang="zh-CN" sz="2400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smtClean="0">
                <a:solidFill>
                  <a:schemeClr val="bg1"/>
                </a:solidFill>
                <a:ea typeface="微软雅黑" panose="020B0503020204020204" charset="-122"/>
              </a:rPr>
              <a:t>四</a:t>
            </a:r>
            <a:endParaRPr kumimoji="1" lang="zh-CN" altLang="en-US" sz="2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7.p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80847" cy="5143500"/>
          </a:xfrm>
          <a:prstGeom prst="rect">
            <a:avLst/>
          </a:prstGeom>
        </p:spPr>
      </p:pic>
      <p:pic>
        <p:nvPicPr>
          <p:cNvPr id="7" name="图片 6" descr="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1" y="628734"/>
            <a:ext cx="1298448" cy="39624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83346" y="1215340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9" name="图片 8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7" y="1215340"/>
            <a:ext cx="679704" cy="5242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983345" y="1784727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2" name="图片 11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6" y="1784727"/>
            <a:ext cx="679704" cy="5242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983344" y="2356233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4" name="图片 13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5" y="2356233"/>
            <a:ext cx="679704" cy="52425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33655" y="1046474"/>
            <a:ext cx="19287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700" dirty="0" smtClean="0">
                <a:solidFill>
                  <a:srgbClr val="FFFFFF"/>
                </a:solidFill>
                <a:ea typeface="微软雅黑" panose="020B0503020204020204" charset="-122"/>
              </a:rPr>
              <a:t>万方知识服务平台</a:t>
            </a:r>
            <a:endParaRPr kumimoji="1" lang="zh-CN" altLang="en-US" sz="17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33271" y="1909340"/>
            <a:ext cx="1072570" cy="276999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79" y="2046855"/>
            <a:ext cx="368300" cy="889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803109" y="1870478"/>
            <a:ext cx="714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rgbClr val="FF0000"/>
                </a:solidFill>
                <a:ea typeface="微软雅黑" panose="020B0503020204020204" charset="-122"/>
              </a:rPr>
              <a:t>目</a:t>
            </a:r>
            <a:r>
              <a:rPr kumimoji="1" lang="en-US" altLang="zh-CN" b="1" dirty="0">
                <a:solidFill>
                  <a:srgbClr val="FF0000"/>
                </a:solidFill>
                <a:ea typeface="微软雅黑" panose="020B0503020204020204" charset="-122"/>
              </a:rPr>
              <a:t> </a:t>
            </a:r>
            <a:r>
              <a:rPr kumimoji="1" lang="zh-CN" altLang="en-US" b="1" dirty="0">
                <a:solidFill>
                  <a:srgbClr val="FF0000"/>
                </a:solidFill>
                <a:ea typeface="微软雅黑" panose="020B0503020204020204" charset="-122"/>
              </a:rPr>
              <a:t>录</a:t>
            </a:r>
            <a:endParaRPr kumimoji="1" lang="zh-CN" altLang="en-US" b="1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7008" y="155895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06402" y="128854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二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07580" y="1288658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ea typeface="微软雅黑" panose="020B0503020204020204" charset="-122"/>
              </a:rPr>
              <a:t>平台结构</a:t>
            </a:r>
            <a:endParaRPr lang="en-US" altLang="zh-CN" smtClean="0"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06402" y="185167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三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06402" y="24277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四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807580" y="187034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ea typeface="微软雅黑" panose="020B0503020204020204" charset="-122"/>
              </a:rPr>
              <a:t>平台资源</a:t>
            </a:r>
            <a:endParaRPr lang="en-US" altLang="zh-CN" dirty="0"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807580" y="2431267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charset="-122"/>
              </a:rPr>
              <a:t>平台特色（功能亮点）</a:t>
            </a:r>
            <a:endParaRPr lang="zh-CN" altLang="en-US" dirty="0">
              <a:ea typeface="微软雅黑" panose="020B050302020402020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980180" y="2914650"/>
            <a:ext cx="4539615" cy="524510"/>
            <a:chOff x="6273" y="4618"/>
            <a:chExt cx="7149" cy="826"/>
          </a:xfrm>
        </p:grpSpPr>
        <p:sp>
          <p:nvSpPr>
            <p:cNvPr id="16" name="矩形 15"/>
            <p:cNvSpPr/>
            <p:nvPr/>
          </p:nvSpPr>
          <p:spPr>
            <a:xfrm>
              <a:off x="6273" y="4618"/>
              <a:ext cx="7149" cy="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6273" y="4618"/>
              <a:ext cx="5100" cy="826"/>
              <a:chOff x="6273" y="4618"/>
              <a:chExt cx="5100" cy="826"/>
            </a:xfrm>
          </p:grpSpPr>
          <p:pic>
            <p:nvPicPr>
              <p:cNvPr id="17" name="图片 16" descr="9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73" y="4618"/>
                <a:ext cx="1070" cy="826"/>
              </a:xfrm>
              <a:prstGeom prst="rect">
                <a:avLst/>
              </a:prstGeom>
            </p:spPr>
          </p:pic>
          <p:sp>
            <p:nvSpPr>
              <p:cNvPr id="38" name="文本框 37"/>
              <p:cNvSpPr txBox="1"/>
              <p:nvPr/>
            </p:nvSpPr>
            <p:spPr>
              <a:xfrm>
                <a:off x="6467" y="4730"/>
                <a:ext cx="659" cy="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b="1" dirty="0" smtClean="0">
                    <a:solidFill>
                      <a:schemeClr val="bg1"/>
                    </a:solidFill>
                    <a:latin typeface="雅黑"/>
                    <a:ea typeface="微软雅黑" panose="020B0503020204020204" charset="-122"/>
                    <a:cs typeface="雅黑"/>
                  </a:rPr>
                  <a:t>五</a:t>
                </a:r>
                <a:endParaRPr kumimoji="1" lang="zh-CN" altLang="en-US" b="1" dirty="0">
                  <a:solidFill>
                    <a:schemeClr val="bg1"/>
                  </a:solidFill>
                  <a:latin typeface="雅黑"/>
                  <a:ea typeface="微软雅黑" panose="020B0503020204020204" charset="-122"/>
                  <a:cs typeface="雅黑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7579" y="4730"/>
                <a:ext cx="3794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dirty="0">
                    <a:ea typeface="微软雅黑" panose="020B0503020204020204" charset="-122"/>
                  </a:rPr>
                  <a:t>创新助手</a:t>
                </a:r>
                <a:endParaRPr lang="zh-CN" dirty="0"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3983343" y="652951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51" name="图片 50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4" y="652951"/>
            <a:ext cx="679704" cy="524256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106399" y="7261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一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2942" y="726158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>
                <a:ea typeface="微软雅黑" panose="020B0503020204020204" charset="-122"/>
              </a:rPr>
              <a:t>公司简介</a:t>
            </a:r>
            <a:endParaRPr lang="en-US" altLang="zh-CN" dirty="0"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1434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发      现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5402" y="916459"/>
            <a:ext cx="2287599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检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索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范围广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所</a:t>
            </a:r>
            <a:r>
              <a:rPr lang="zh-CN" altLang="en-US" sz="1600" dirty="0" smtClean="0">
                <a:latin typeface="+mn-ea"/>
                <a:cs typeface="楷体" panose="02010609060101010101" pitchFamily="49" charset="-122"/>
              </a:rPr>
              <a:t>有类型</a:t>
            </a: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资源一</a:t>
            </a:r>
            <a:r>
              <a:rPr lang="zh-CN" altLang="en-US" sz="1600" dirty="0" smtClean="0">
                <a:latin typeface="+mn-ea"/>
                <a:cs typeface="楷体" panose="02010609060101010101" pitchFamily="49" charset="-122"/>
              </a:rPr>
              <a:t>框</a:t>
            </a: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检索</a:t>
            </a:r>
            <a:endParaRPr lang="en-US" altLang="zh-CN" sz="160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各</a:t>
            </a:r>
            <a:r>
              <a:rPr lang="zh-CN" altLang="en-US" sz="1600" dirty="0" smtClean="0">
                <a:latin typeface="+mn-ea"/>
                <a:cs typeface="楷体" panose="02010609060101010101" pitchFamily="49" charset="-122"/>
              </a:rPr>
              <a:t>类型资源的限定检索。</a:t>
            </a:r>
            <a:endParaRPr lang="en-US" altLang="zh-CN" sz="1600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sz="1600" dirty="0">
              <a:latin typeface="+mn-ea"/>
              <a:cs typeface="楷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828" y="859328"/>
            <a:ext cx="6438988" cy="3067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53005" y="440690"/>
            <a:ext cx="6586220" cy="467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36545" y="330200"/>
            <a:ext cx="6307455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揭      示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133" y="525096"/>
            <a:ext cx="304817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多维</a:t>
            </a:r>
            <a:r>
              <a:rPr lang="zh-CN" altLang="en-US" sz="1600" b="1" dirty="0" smtClean="0">
                <a:latin typeface="+mn-ea"/>
              </a:rPr>
              <a:t>度</a:t>
            </a:r>
            <a:r>
              <a:rPr lang="zh-CN" altLang="en-US" sz="1600" b="1" dirty="0">
                <a:latin typeface="+mn-ea"/>
              </a:rPr>
              <a:t>揭示</a:t>
            </a:r>
            <a:endParaRPr lang="en-US" altLang="zh-CN" sz="1600" b="1" dirty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收录刊、是否为核</a:t>
            </a:r>
            <a:r>
              <a:rPr lang="zh-CN" altLang="en-US" sz="1400">
                <a:latin typeface="+mn-ea"/>
              </a:rPr>
              <a:t>心</a:t>
            </a:r>
            <a:r>
              <a:rPr lang="zh-CN" altLang="en-US" sz="1400" smtClean="0">
                <a:latin typeface="+mn-ea"/>
              </a:rPr>
              <a:t>、万方指数</a:t>
            </a:r>
            <a:endParaRPr lang="en-US" altLang="zh-CN" sz="1400" dirty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资源类型</a:t>
            </a:r>
            <a:r>
              <a:rPr lang="en-US" altLang="zh-CN" sz="1400" smtClean="0">
                <a:latin typeface="+mn-ea"/>
              </a:rPr>
              <a:t> </a:t>
            </a:r>
            <a:r>
              <a:rPr lang="zh-CN" altLang="en-US" sz="1400" smtClean="0">
                <a:latin typeface="+mn-ea"/>
              </a:rPr>
              <a:t>学科分类 年份 语种等</a:t>
            </a:r>
            <a:endParaRPr lang="en-US" altLang="zh-CN" sz="1400" smtClean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智</a:t>
            </a:r>
            <a:r>
              <a:rPr lang="zh-CN" altLang="en-US" sz="1400" dirty="0" smtClean="0">
                <a:latin typeface="+mn-ea"/>
              </a:rPr>
              <a:t>能</a:t>
            </a:r>
            <a:r>
              <a:rPr lang="zh-CN" altLang="en-US" sz="1400" dirty="0">
                <a:latin typeface="+mn-ea"/>
              </a:rPr>
              <a:t>扩展（词表上下位词展</a:t>
            </a:r>
            <a:r>
              <a:rPr lang="zh-CN" altLang="en-US" sz="1400">
                <a:latin typeface="+mn-ea"/>
              </a:rPr>
              <a:t>示</a:t>
            </a:r>
            <a:r>
              <a:rPr lang="zh-CN" altLang="en-US" sz="1400" smtClean="0">
                <a:latin typeface="+mn-ea"/>
              </a:rPr>
              <a:t>）</a:t>
            </a:r>
            <a:endParaRPr lang="en-US" altLang="zh-CN" sz="1400" smtClean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研究趋势展示</a:t>
            </a:r>
            <a:endParaRPr lang="en-US" altLang="zh-CN" sz="1400" dirty="0" smtClean="0">
              <a:latin typeface="+mn-ea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10280" y="926465"/>
            <a:ext cx="204279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38950" y="330200"/>
            <a:ext cx="23050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4590" y="785495"/>
            <a:ext cx="5439410" cy="435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43225" y="1880235"/>
            <a:ext cx="6200775" cy="32632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3225" y="1022985"/>
            <a:ext cx="6201410" cy="38830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315" y="2425700"/>
            <a:ext cx="2828925" cy="260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1434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16026" y="316291"/>
            <a:ext cx="5139074" cy="486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6026" y="413400"/>
            <a:ext cx="5139074" cy="435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获        取      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4940" y="413400"/>
            <a:ext cx="37610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下载  在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线阅读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全文  批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量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导出文摘  </a:t>
            </a:r>
            <a:endParaRPr lang="en-US" altLang="zh-CN" sz="1600" b="1" smtClean="0">
              <a:latin typeface="+mn-ea"/>
              <a:cs typeface="楷体" panose="02010609060101010101" pitchFamily="49" charset="-122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收藏  分享  原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文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传递  多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来源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获取  </a:t>
            </a:r>
            <a:endParaRPr lang="zh-CN" altLang="en-US" sz="1600" b="1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新增中文科技报告在线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阅读</a:t>
            </a:r>
            <a:endParaRPr lang="en-US" altLang="zh-CN" sz="1600" b="1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sz="1600" b="1" smtClean="0">
                <a:latin typeface="+mn-ea"/>
                <a:cs typeface="楷体" panose="02010609060101010101" pitchFamily="49" charset="-122"/>
              </a:rPr>
              <a:t>    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（认证用户）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保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留原文</a:t>
            </a: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传递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国家科技文献情报中心（</a:t>
            </a:r>
            <a:r>
              <a:rPr lang="en-US" altLang="zh-CN" sz="1400" dirty="0">
                <a:latin typeface="+mn-ea"/>
                <a:cs typeface="楷体" panose="02010609060101010101" pitchFamily="49" charset="-122"/>
              </a:rPr>
              <a:t>NSTL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）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en-US" altLang="zh-CN" sz="1400" dirty="0">
                <a:latin typeface="+mn-ea"/>
                <a:cs typeface="楷体" panose="02010609060101010101" pitchFamily="49" charset="-122"/>
              </a:rPr>
              <a:t> 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国内外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文献障系统（</a:t>
            </a:r>
            <a:r>
              <a:rPr lang="en-US" altLang="zh-CN" sz="1400" dirty="0">
                <a:latin typeface="+mn-ea"/>
                <a:cs typeface="楷体" panose="02010609060101010101" pitchFamily="49" charset="-122"/>
              </a:rPr>
              <a:t>ISTIC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）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 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外文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科技报告系统   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新增多来源获取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dirty="0">
                <a:latin typeface="+mn-ea"/>
                <a:cs typeface="楷体" panose="02010609060101010101" pitchFamily="49" charset="-122"/>
              </a:rPr>
              <a:t>   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提供剑桥、牛津等合作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数据库的获取途径链接，引导用户通过多个来源获取资源</a:t>
            </a:r>
            <a:endParaRPr lang="en-US" altLang="zh-CN" sz="1400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dirty="0">
              <a:latin typeface="+mn-ea"/>
              <a:cs typeface="楷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dirty="0">
              <a:latin typeface="+mn-ea"/>
              <a:cs typeface="楷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16026" y="413400"/>
            <a:ext cx="5139074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7126" y="383298"/>
            <a:ext cx="5227974" cy="476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1434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11500" y="447791"/>
            <a:ext cx="7080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5402" y="922924"/>
            <a:ext cx="1810425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检索历史管理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记录、订阅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（万方书案）</a:t>
            </a:r>
            <a:r>
              <a:rPr lang="zh-CN" altLang="en-US" sz="140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、导出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（检索范围、检索式、检索结果条数、检索时间的</a:t>
            </a:r>
            <a:r>
              <a:rPr lang="en-US" altLang="zh-CN" sz="1400" smtClean="0">
                <a:latin typeface="+mn-ea"/>
                <a:cs typeface="楷体" panose="02010609060101010101" pitchFamily="49" charset="-122"/>
              </a:rPr>
              <a:t>excel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表格） 、</a:t>
            </a:r>
            <a:r>
              <a:rPr lang="zh-CN" altLang="en-US" sz="140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删除</a:t>
            </a:r>
            <a:endParaRPr lang="en-US" altLang="zh-CN" sz="1400" smtClean="0">
              <a:solidFill>
                <a:srgbClr val="FF0000"/>
              </a:solidFill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5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5198" y="1256471"/>
            <a:ext cx="6793729" cy="354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文本框 19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交       互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交         互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20059" y="755109"/>
            <a:ext cx="33965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下载  在线阅读全文  批量导出文摘  收藏  分享</a:t>
            </a:r>
            <a:endParaRPr lang="en-US" altLang="zh-CN" sz="1600" b="1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检</a:t>
            </a: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索式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订阅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/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期刊订阅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双层</a:t>
            </a:r>
            <a:r>
              <a:rPr lang="en-US" altLang="zh-CN" sz="1600" b="1" smtClean="0">
                <a:latin typeface="+mn-ea"/>
                <a:cs typeface="楷体" panose="02010609060101010101" pitchFamily="49" charset="-122"/>
              </a:rPr>
              <a:t>pdf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，国际通用</a:t>
            </a:r>
            <a:endParaRPr lang="zh-CN" altLang="en-US" sz="1600" b="1" smtClean="0"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36018" y="528052"/>
            <a:ext cx="4986450" cy="3919994"/>
            <a:chOff x="103511" y="778871"/>
            <a:chExt cx="4986450" cy="391999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511" y="778871"/>
              <a:ext cx="4986450" cy="1339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004" y="2218669"/>
              <a:ext cx="4935956" cy="24801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27591" y="2660153"/>
              <a:ext cx="1147376" cy="1509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" name="组合 5"/>
          <p:cNvGrpSpPr/>
          <p:nvPr/>
        </p:nvGrpSpPr>
        <p:grpSpPr>
          <a:xfrm>
            <a:off x="605990" y="755109"/>
            <a:ext cx="4640407" cy="2189682"/>
            <a:chOff x="509039" y="618793"/>
            <a:chExt cx="4640407" cy="218968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9039" y="1630049"/>
              <a:ext cx="4640407" cy="11784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8606" y="618793"/>
              <a:ext cx="4620839" cy="9105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27" name="Picture 3" descr="E:\万方数据知识服务平台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9773" y="330200"/>
            <a:ext cx="3426308" cy="4813300"/>
          </a:xfrm>
          <a:prstGeom prst="rect">
            <a:avLst/>
          </a:prstGeom>
          <a:noFill/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018" y="1341642"/>
            <a:ext cx="4828448" cy="257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" y="330200"/>
            <a:ext cx="5820058" cy="482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66390" y="2854267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82" y="1005570"/>
            <a:ext cx="210581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跨语言检索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多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语种检索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537751" y="54681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智能化服务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3075" y="428625"/>
            <a:ext cx="7316470" cy="46672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9750" y="316230"/>
            <a:ext cx="7183755" cy="492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3" y="92114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142346" y="2110085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ea typeface="微软雅黑" panose="020B0503020204020204" charset="-122"/>
              </a:rPr>
              <a:t>公司简</a:t>
            </a:r>
            <a:r>
              <a:rPr lang="zh-CN" altLang="en-US" sz="2400" dirty="0" smtClean="0">
                <a:solidFill>
                  <a:srgbClr val="FF0000"/>
                </a:solidFill>
                <a:ea typeface="微软雅黑" panose="020B0503020204020204" charset="-122"/>
              </a:rPr>
              <a:t>介</a:t>
            </a:r>
            <a:endParaRPr lang="en-US" altLang="zh-CN" sz="2400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sz="2400" b="1" dirty="0">
                <a:solidFill>
                  <a:schemeClr val="bg1"/>
                </a:solidFill>
                <a:ea typeface="微软雅黑" panose="020B0503020204020204" charset="-122"/>
              </a:rPr>
              <a:t>一</a:t>
            </a:r>
            <a:endParaRPr kumimoji="1" lang="zh-CN" altLang="en-US" sz="2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82" y="1005570"/>
            <a:ext cx="210581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词表检索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对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检索词进行词间关系的可视化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展示</a:t>
            </a:r>
            <a:endParaRPr lang="en-US" altLang="zh-CN" sz="140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单击即可检索。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7128" y="307931"/>
            <a:ext cx="6356946" cy="4749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/>
          <p:cNvPicPr/>
          <p:nvPr/>
        </p:nvPicPr>
        <p:blipFill rotWithShape="1">
          <a:blip r:embed="rId9"/>
          <a:srcRect l="8508" t="13174" r="9289"/>
          <a:stretch>
            <a:fillRect/>
          </a:stretch>
        </p:blipFill>
        <p:spPr>
          <a:xfrm>
            <a:off x="2826208" y="1935671"/>
            <a:ext cx="4335594" cy="2929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1537751" y="54681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智能化服务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82" y="1005570"/>
            <a:ext cx="161531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实体识别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smtClean="0">
                <a:solidFill>
                  <a:prstClr val="black"/>
                </a:solidFill>
                <a:latin typeface="+mn-ea"/>
              </a:rPr>
              <a:t>学者</a:t>
            </a:r>
            <a:endParaRPr lang="en-US" altLang="zh-CN" sz="140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400" smtClean="0">
                <a:solidFill>
                  <a:prstClr val="black"/>
                </a:solidFill>
                <a:latin typeface="+mn-ea"/>
              </a:rPr>
              <a:t>期刊</a:t>
            </a:r>
            <a:endParaRPr lang="en-US" altLang="zh-CN" sz="140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400" smtClean="0">
                <a:solidFill>
                  <a:prstClr val="black"/>
                </a:solidFill>
                <a:latin typeface="+mn-ea"/>
              </a:rPr>
              <a:t>机构</a:t>
            </a:r>
            <a:endParaRPr lang="en-US" altLang="zh-CN" sz="1400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537751" y="54681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智能化服务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7490" y="771525"/>
            <a:ext cx="7636510" cy="39382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65580" y="830580"/>
            <a:ext cx="7720330" cy="3819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66390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21951" y="46123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优质资源引导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59007" y="3576320"/>
            <a:ext cx="36464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万方书案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——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个人文献管理空间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统一管理（</a:t>
            </a:r>
            <a:r>
              <a:rPr lang="zh-CN" altLang="en-US" sz="1400" dirty="0" smtClean="0">
                <a:latin typeface="+mn-ea"/>
              </a:rPr>
              <a:t>注册即可管理个人文献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） </a:t>
            </a:r>
            <a:endParaRPr lang="en-US" altLang="zh-CN" sz="1400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清晰分类（可分类、分组标星）</a:t>
            </a:r>
            <a:endParaRPr lang="en-US" altLang="zh-CN" sz="1400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便捷订阅（检索词、检索式、期刊）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95600" y="1122680"/>
            <a:ext cx="3788410" cy="1153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万方学术圈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——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学者交流分享之窗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 smtClean="0">
                <a:latin typeface="+mn-ea"/>
              </a:rPr>
              <a:t> </a:t>
            </a:r>
            <a:r>
              <a:rPr lang="zh-CN" altLang="en-US" sz="1400" dirty="0" smtClean="0">
                <a:latin typeface="+mn-ea"/>
              </a:rPr>
              <a:t>热门学者（成果统计、合作网络）</a:t>
            </a:r>
            <a:endParaRPr lang="en-US" altLang="zh-CN" sz="1400" dirty="0">
              <a:latin typeface="+mn-ea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 热门主题（滚动轮播、单击速查）</a:t>
            </a:r>
            <a:endParaRPr lang="en-US" altLang="zh-CN" sz="1400" dirty="0">
              <a:latin typeface="+mn-ea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359" y="1021140"/>
            <a:ext cx="2111563" cy="142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47443" y="3441160"/>
            <a:ext cx="2111564" cy="1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66390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ea typeface="微软雅黑" panose="020B0503020204020204" charset="-122"/>
              </a:rPr>
              <a:t>移动服务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0200"/>
            <a:ext cx="9143999" cy="478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ea typeface="微软雅黑" panose="020B0503020204020204" charset="-122"/>
              </a:rPr>
              <a:t>移动服务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pic>
        <p:nvPicPr>
          <p:cNvPr id="9218" name="Picture 2" descr="C:\Users\lenovo\Documents\Tencent Files\1160281125\FileRecv\MobileFile\Screenshot_20180420-20385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7733" y="452120"/>
            <a:ext cx="2566074" cy="4561910"/>
          </a:xfrm>
          <a:prstGeom prst="rect">
            <a:avLst/>
          </a:prstGeom>
          <a:noFill/>
        </p:spPr>
      </p:pic>
      <p:pic>
        <p:nvPicPr>
          <p:cNvPr id="9219" name="Picture 3" descr="C:\Users\lenovo\Documents\Tencent Files\1160281125\FileRecv\MobileFile\Screenshot_20180420-20405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3807" y="452120"/>
            <a:ext cx="2563812" cy="4557887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5606" y="1066800"/>
            <a:ext cx="351212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2600" y="4524514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solidFill>
                  <a:srgbClr val="FFFFFF"/>
                </a:solidFill>
                <a:latin typeface="+mn-ea"/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  <a:latin typeface="+mn-ea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+mn-ea"/>
              </a:rPr>
              <a:t>2018-3-3</a:t>
            </a:r>
            <a:endParaRPr kumimoji="1" lang="zh-CN" altLang="en-US" sz="12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824" y="92114"/>
            <a:ext cx="307777" cy="5732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  <a:latin typeface="+mn-ea"/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140645" y="2156276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创新助手</a:t>
            </a:r>
            <a:endParaRPr lang="zh-CN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bg1"/>
                </a:solidFill>
                <a:latin typeface="+mn-ea"/>
              </a:rPr>
              <a:t>五</a:t>
            </a:r>
            <a:endParaRPr kumimoji="1"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6433" y="697259"/>
            <a:ext cx="5244907" cy="5940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创新助手是什么？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2135489" y="1917731"/>
            <a:ext cx="6156319" cy="1782124"/>
          </a:xfrm>
          <a:prstGeom prst="rect">
            <a:avLst/>
          </a:prstGeom>
        </p:spPr>
        <p:txBody>
          <a:bodyPr anchor="ctr">
            <a:normAutofit fontScale="70000"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创新的文献计量与分析工具</a:t>
            </a:r>
            <a:endParaRPr lang="en-US" altLang="zh-CN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一站式的辅助决策报告生成服务</a:t>
            </a:r>
            <a:endParaRPr lang="en-US" altLang="zh-CN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自助式</a:t>
            </a:r>
            <a:r>
              <a:rPr lang="zh-CN" altLang="en-US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课题咨询、学科服务与科研管理</a:t>
            </a:r>
            <a:endParaRPr lang="zh-CN" altLang="en-US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 bwMode="auto">
          <a:xfrm>
            <a:off x="1763806" y="1430523"/>
            <a:ext cx="5562386" cy="3301378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标题 1"/>
          <p:cNvSpPr>
            <a:spLocks noGrp="1" noChangeArrowheads="1"/>
          </p:cNvSpPr>
          <p:nvPr/>
        </p:nvSpPr>
        <p:spPr bwMode="auto">
          <a:xfrm>
            <a:off x="5104312" y="378384"/>
            <a:ext cx="3820885" cy="74890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zh-CN" altLang="en-US" sz="3300" b="1" dirty="0">
                <a:ea typeface="微软雅黑" panose="020B0503020204020204" charset="-122"/>
                <a:sym typeface="Arial" panose="020B0604020202020204" pitchFamily="34" charset="0"/>
              </a:rPr>
              <a:t>创新助手功能概览</a:t>
            </a:r>
            <a:endParaRPr lang="zh-CN" altLang="en-US" sz="3300" b="1" dirty="0"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3815948" y="1100927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找专家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1871813" y="1472097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查机构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5814087" y="1491676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查基金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1155645" y="2649692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定主题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6535334" y="2669969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学科</a:t>
            </a:r>
            <a:endParaRPr lang="en-US" altLang="zh-CN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20" name="直接连接符 19"/>
          <p:cNvCxnSpPr>
            <a:endCxn id="16" idx="2"/>
          </p:cNvCxnSpPr>
          <p:nvPr/>
        </p:nvCxnSpPr>
        <p:spPr bwMode="auto">
          <a:xfrm>
            <a:off x="2623731" y="3061258"/>
            <a:ext cx="3911603" cy="13739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接连接符 21"/>
          <p:cNvCxnSpPr>
            <a:stCxn id="11" idx="4"/>
            <a:endCxn id="21" idx="0"/>
          </p:cNvCxnSpPr>
          <p:nvPr/>
        </p:nvCxnSpPr>
        <p:spPr bwMode="auto">
          <a:xfrm>
            <a:off x="4544999" y="1910984"/>
            <a:ext cx="13308" cy="228088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接连接符 23"/>
          <p:cNvCxnSpPr>
            <a:stCxn id="13" idx="5"/>
            <a:endCxn id="27" idx="1"/>
          </p:cNvCxnSpPr>
          <p:nvPr/>
        </p:nvCxnSpPr>
        <p:spPr bwMode="auto">
          <a:xfrm>
            <a:off x="3116380" y="2163523"/>
            <a:ext cx="2911241" cy="1822947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 flipV="1">
            <a:off x="3049496" y="2187595"/>
            <a:ext cx="2881813" cy="1734249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椭圆 16"/>
          <p:cNvSpPr/>
          <p:nvPr/>
        </p:nvSpPr>
        <p:spPr bwMode="auto">
          <a:xfrm>
            <a:off x="3815948" y="2679281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主要</a:t>
            </a:r>
            <a:endParaRPr lang="en-US" altLang="zh-CN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功能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5814087" y="3867841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辅助</a:t>
            </a:r>
            <a:endParaRPr lang="en-US" altLang="zh-CN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查新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1871813" y="3813837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前沿科技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3829256" y="4191863"/>
            <a:ext cx="1458101" cy="81005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68580" tIns="34290" rIns="68580" bIns="34290" numCol="1" rtlCol="0" anchor="ctr" anchorCtr="0" compatLnSpc="1"/>
          <a:lstStyle/>
          <a:p>
            <a:pPr algn="ctr"/>
            <a:r>
              <a:rPr lang="zh-CN" altLang="en-US" sz="2100" dirty="0">
                <a:latin typeface="华文中宋" panose="02010600040101010101" pitchFamily="2" charset="-122"/>
                <a:ea typeface="华文中宋" panose="02010600040101010101" pitchFamily="2" charset="-122"/>
              </a:rPr>
              <a:t>我的关注</a:t>
            </a:r>
            <a:endParaRPr lang="zh-CN" altLang="en-US" sz="21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3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6556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公司简介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7" name="组合 10"/>
          <p:cNvGrpSpPr/>
          <p:nvPr/>
        </p:nvGrpSpPr>
        <p:grpSpPr>
          <a:xfrm>
            <a:off x="802005" y="1466215"/>
            <a:ext cx="7965440" cy="3079750"/>
            <a:chOff x="386080" y="1255941"/>
            <a:chExt cx="8382000" cy="2803509"/>
          </a:xfrm>
        </p:grpSpPr>
        <p:sp>
          <p:nvSpPr>
            <p:cNvPr id="8" name="Rectangle 9"/>
            <p:cNvSpPr/>
            <p:nvPr/>
          </p:nvSpPr>
          <p:spPr>
            <a:xfrm>
              <a:off x="386080" y="1255941"/>
              <a:ext cx="8382000" cy="2803509"/>
            </a:xfrm>
            <a:prstGeom prst="rect">
              <a:avLst/>
            </a:prstGeom>
            <a:solidFill>
              <a:schemeClr val="bg1">
                <a:lumMod val="95000"/>
                <a:alpha val="6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60">
                <a:solidFill>
                  <a:prstClr val="white"/>
                </a:solidFill>
              </a:endParaRPr>
            </a:p>
          </p:txBody>
        </p:sp>
        <p:sp>
          <p:nvSpPr>
            <p:cNvPr id="9" name="前言标题"/>
            <p:cNvSpPr>
              <a:spLocks noChangeArrowheads="1"/>
            </p:cNvSpPr>
            <p:nvPr/>
          </p:nvSpPr>
          <p:spPr bwMode="auto">
            <a:xfrm>
              <a:off x="605989" y="1348428"/>
              <a:ext cx="8052362" cy="2688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国内</a:t>
              </a:r>
              <a:r>
                <a:rPr lang="zh-CN" altLang="en-US" sz="2000" b="1" dirty="0" smtClean="0">
                  <a:solidFill>
                    <a:srgbClr val="C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第一批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以信息服务为核心的股份制高新</a:t>
              </a:r>
              <a:r>
                <a:rPr lang="zh-CN" altLang="en-US" sz="160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技术企业</a:t>
              </a:r>
              <a:endPara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en-US" altLang="zh-CN" sz="160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1993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年 北京万方数据公司成立，</a:t>
              </a:r>
              <a:r>
                <a:rPr lang="en-US" altLang="zh-CN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2000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年“</a:t>
              </a:r>
              <a:r>
                <a:rPr lang="zh-CN" altLang="en-US" sz="20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北京万方数据股份有限公司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”正式成立</a:t>
              </a:r>
              <a:endPara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六家股东单位：</a:t>
              </a:r>
              <a:r>
                <a:rPr lang="zh-CN" altLang="en-US" sz="2000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中国科学技术信息研究所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、中国文化产业投资基金、中国科技出版传媒有限公司 北京知金科技投资有限公司、四川省科技信息研究所、科技文献出版社</a:t>
              </a:r>
              <a:endPara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公司地址：北京市海淀区复兴路</a:t>
              </a:r>
              <a:r>
                <a:rPr lang="en-US" altLang="zh-CN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15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号，中国科学技术信息研究所院内</a:t>
              </a:r>
              <a:endParaRPr lang="zh-CN" altLang="en-US" sz="1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itle 1"/>
          <p:cNvSpPr txBox="1"/>
          <p:nvPr/>
        </p:nvSpPr>
        <p:spPr>
          <a:xfrm>
            <a:off x="501015" y="485140"/>
            <a:ext cx="4095115" cy="6419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2400" smtClean="0">
                <a:latin typeface="微软雅黑" panose="020B0503020204020204" charset="-122"/>
                <a:ea typeface="微软雅黑" panose="020B0503020204020204" charset="-122"/>
              </a:rPr>
              <a:t>北京万方数据股份有限公司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2375" y="377825"/>
            <a:ext cx="2465070" cy="1088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五边形 4"/>
          <p:cNvSpPr>
            <a:spLocks noChangeArrowheads="1"/>
          </p:cNvSpPr>
          <p:nvPr/>
        </p:nvSpPr>
        <p:spPr bwMode="auto">
          <a:xfrm>
            <a:off x="1536781" y="843631"/>
            <a:ext cx="1079897" cy="701278"/>
          </a:xfrm>
          <a:prstGeom prst="homePlate">
            <a:avLst>
              <a:gd name="adj" fmla="val 32081"/>
            </a:avLst>
          </a:prstGeom>
          <a:solidFill>
            <a:srgbClr val="FFC000"/>
          </a:solidFill>
          <a:ln w="9525">
            <a:noFill/>
            <a:miter lim="800000"/>
          </a:ln>
          <a:effectLst/>
        </p:spPr>
        <p:txBody>
          <a:bodyPr anchor="ctr"/>
          <a:lstStyle/>
          <a:p>
            <a:pPr algn="ctr"/>
            <a:r>
              <a:rPr lang="zh-CN" altLang="en-US" sz="15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定主题</a:t>
            </a:r>
            <a:endParaRPr lang="zh-CN" altLang="en-US" sz="15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1" name="五边形 6"/>
          <p:cNvSpPr>
            <a:spLocks noChangeArrowheads="1"/>
          </p:cNvSpPr>
          <p:nvPr/>
        </p:nvSpPr>
        <p:spPr bwMode="auto">
          <a:xfrm>
            <a:off x="1536781" y="1680639"/>
            <a:ext cx="1079897" cy="701279"/>
          </a:xfrm>
          <a:prstGeom prst="homePlate">
            <a:avLst>
              <a:gd name="adj" fmla="val 32081"/>
            </a:avLst>
          </a:prstGeom>
          <a:solidFill>
            <a:srgbClr val="FFC000"/>
          </a:solidFill>
          <a:ln w="9525">
            <a:noFill/>
            <a:miter lim="800000"/>
          </a:ln>
          <a:effectLst/>
        </p:spPr>
        <p:txBody>
          <a:bodyPr anchor="ctr"/>
          <a:lstStyle/>
          <a:p>
            <a:pPr algn="ctr"/>
            <a:r>
              <a:rPr lang="zh-CN" altLang="en-US" sz="15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查机构</a:t>
            </a:r>
            <a:endParaRPr lang="zh-CN" altLang="en-US" sz="15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2" name="五边形 7"/>
          <p:cNvSpPr>
            <a:spLocks noChangeArrowheads="1"/>
          </p:cNvSpPr>
          <p:nvPr/>
        </p:nvSpPr>
        <p:spPr bwMode="auto">
          <a:xfrm>
            <a:off x="1536781" y="4218385"/>
            <a:ext cx="1079897" cy="702469"/>
          </a:xfrm>
          <a:prstGeom prst="homePlate">
            <a:avLst>
              <a:gd name="adj" fmla="val 32027"/>
            </a:avLst>
          </a:prstGeom>
          <a:solidFill>
            <a:srgbClr val="FFC000"/>
          </a:solidFill>
          <a:ln w="9525">
            <a:noFill/>
            <a:miter lim="800000"/>
          </a:ln>
          <a:effectLst/>
        </p:spPr>
        <p:txBody>
          <a:bodyPr anchor="ctr"/>
          <a:lstStyle/>
          <a:p>
            <a:pPr algn="ctr"/>
            <a:r>
              <a:rPr lang="zh-CN" altLang="en-US" sz="15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查基金</a:t>
            </a:r>
            <a:endParaRPr lang="zh-CN" altLang="en-US" sz="15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3" name="圆角矩形 13"/>
          <p:cNvSpPr>
            <a:spLocks noChangeArrowheads="1"/>
          </p:cNvSpPr>
          <p:nvPr/>
        </p:nvSpPr>
        <p:spPr bwMode="auto">
          <a:xfrm>
            <a:off x="2789318" y="843631"/>
            <a:ext cx="4914900" cy="70127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mpd="sng">
            <a:solidFill>
              <a:srgbClr val="00B0F0"/>
            </a:solidFill>
            <a:prstDash val="sysDot"/>
            <a:round/>
          </a:ln>
        </p:spPr>
        <p:txBody>
          <a:bodyPr anchor="ctr"/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主题上下位词、相关词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	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主题研究趋势分析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主题研究热点发现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	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科技产出数量、空间、时间分布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主题研究领域核心机构、核心人物识别</a:t>
            </a:r>
            <a:endParaRPr lang="zh-CN" altLang="en-US" sz="1350" dirty="0">
              <a:ea typeface="微软雅黑" panose="020B0503020204020204" charset="-122"/>
            </a:endParaRPr>
          </a:p>
        </p:txBody>
      </p:sp>
      <p:sp>
        <p:nvSpPr>
          <p:cNvPr id="22534" name="圆角矩形 14"/>
          <p:cNvSpPr>
            <a:spLocks noChangeArrowheads="1"/>
          </p:cNvSpPr>
          <p:nvPr/>
        </p:nvSpPr>
        <p:spPr bwMode="auto">
          <a:xfrm>
            <a:off x="2789318" y="1694927"/>
            <a:ext cx="4914900" cy="7000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mpd="sng">
            <a:solidFill>
              <a:srgbClr val="00B0F0"/>
            </a:solidFill>
            <a:prstDash val="sysDot"/>
            <a:round/>
          </a:ln>
        </p:spPr>
        <p:txBody>
          <a:bodyPr anchor="ctr"/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科技产出数量分析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	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科技产出空间分布情况分析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科技产出时间分布情况分析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科研合作关系分析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高产作者分析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5" name="圆角矩形 15"/>
          <p:cNvSpPr>
            <a:spLocks noChangeArrowheads="1"/>
          </p:cNvSpPr>
          <p:nvPr/>
        </p:nvSpPr>
        <p:spPr bwMode="auto">
          <a:xfrm>
            <a:off x="2789318" y="4218385"/>
            <a:ext cx="4914900" cy="7024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mpd="sng">
            <a:solidFill>
              <a:srgbClr val="00B0F0"/>
            </a:solidFill>
            <a:prstDash val="sysDot"/>
            <a:round/>
          </a:ln>
        </p:spPr>
        <p:txBody>
          <a:bodyPr anchor="ctr"/>
          <a:lstStyle/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基金项目科技论文产出情况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基金项目研究进展追踪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6" name="五边形 16"/>
          <p:cNvSpPr>
            <a:spLocks noChangeArrowheads="1"/>
          </p:cNvSpPr>
          <p:nvPr/>
        </p:nvSpPr>
        <p:spPr bwMode="auto">
          <a:xfrm>
            <a:off x="1536781" y="2517650"/>
            <a:ext cx="1079897" cy="701278"/>
          </a:xfrm>
          <a:prstGeom prst="homePlate">
            <a:avLst>
              <a:gd name="adj" fmla="val 32081"/>
            </a:avLst>
          </a:prstGeom>
          <a:solidFill>
            <a:srgbClr val="FFC000"/>
          </a:solidFill>
          <a:ln w="9525">
            <a:noFill/>
            <a:miter lim="800000"/>
          </a:ln>
          <a:effectLst/>
        </p:spPr>
        <p:txBody>
          <a:bodyPr anchor="ctr"/>
          <a:lstStyle/>
          <a:p>
            <a:pPr algn="ctr"/>
            <a:r>
              <a:rPr lang="zh-CN" altLang="en-US" sz="15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找专家</a:t>
            </a:r>
            <a:endParaRPr lang="zh-CN" altLang="en-US" sz="15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7" name="圆角矩形 17"/>
          <p:cNvSpPr>
            <a:spLocks noChangeArrowheads="1"/>
          </p:cNvSpPr>
          <p:nvPr/>
        </p:nvSpPr>
        <p:spPr bwMode="auto">
          <a:xfrm>
            <a:off x="2789318" y="2545033"/>
            <a:ext cx="4914900" cy="701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mpd="sng">
            <a:solidFill>
              <a:srgbClr val="00B0F0"/>
            </a:solidFill>
            <a:prstDash val="sysDot"/>
            <a:round/>
          </a:ln>
        </p:spPr>
        <p:txBody>
          <a:bodyPr anchor="ctr"/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科技产出数量分析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	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科技产出空间分布情况分析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科技产出时间分布情况分析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科研合作关系分析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 科研学科渗透性分析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8" name="五边形 12"/>
          <p:cNvSpPr>
            <a:spLocks noChangeArrowheads="1"/>
          </p:cNvSpPr>
          <p:nvPr/>
        </p:nvSpPr>
        <p:spPr bwMode="auto">
          <a:xfrm>
            <a:off x="1536781" y="3380852"/>
            <a:ext cx="1079897" cy="702469"/>
          </a:xfrm>
          <a:prstGeom prst="homePlate">
            <a:avLst>
              <a:gd name="adj" fmla="val 32027"/>
            </a:avLst>
          </a:prstGeom>
          <a:solidFill>
            <a:srgbClr val="FFC000"/>
          </a:solidFill>
          <a:ln w="9525">
            <a:noFill/>
            <a:miter lim="800000"/>
          </a:ln>
          <a:effectLst/>
        </p:spPr>
        <p:txBody>
          <a:bodyPr anchor="ctr"/>
          <a:lstStyle/>
          <a:p>
            <a:pPr algn="ctr"/>
            <a:r>
              <a:rPr lang="zh-CN" altLang="en-US" sz="15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看学科</a:t>
            </a:r>
            <a:endParaRPr lang="zh-CN" altLang="en-US" sz="15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9" name="圆角矩形 18"/>
          <p:cNvSpPr>
            <a:spLocks noChangeArrowheads="1"/>
          </p:cNvSpPr>
          <p:nvPr/>
        </p:nvSpPr>
        <p:spPr bwMode="auto">
          <a:xfrm>
            <a:off x="2789318" y="3395139"/>
            <a:ext cx="4914900" cy="701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mpd="sng">
            <a:solidFill>
              <a:srgbClr val="00B0F0"/>
            </a:solidFill>
            <a:prstDash val="sysDot"/>
            <a:round/>
          </a:ln>
        </p:spPr>
        <p:txBody>
          <a:bodyPr anchor="ctr"/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科技产出数量分析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	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科技产出空间分布情况分析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科技产出时间分布情况分析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科研合作关系分析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►► 高产作者分析</a:t>
            </a:r>
            <a:r>
              <a:rPr lang="en-US" altLang="en-US" sz="1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5" y="405104"/>
            <a:ext cx="7036078" cy="44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359617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/>
          <p:nvPr/>
        </p:nvGrpSpPr>
        <p:grpSpPr bwMode="auto">
          <a:xfrm>
            <a:off x="2503170" y="1541622"/>
            <a:ext cx="2171700" cy="540068"/>
            <a:chOff x="0" y="0"/>
            <a:chExt cx="2412268" cy="720080"/>
          </a:xfrm>
        </p:grpSpPr>
        <p:sp>
          <p:nvSpPr>
            <p:cNvPr id="8220" name="椭圆 5"/>
            <p:cNvSpPr>
              <a:spLocks noChangeArrowheads="1"/>
            </p:cNvSpPr>
            <p:nvPr/>
          </p:nvSpPr>
          <p:spPr bwMode="auto">
            <a:xfrm>
              <a:off x="0" y="108012"/>
              <a:ext cx="540060" cy="5400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520" b="1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1</a:t>
              </a:r>
              <a:endParaRPr lang="zh-CN" altLang="en-US" sz="1620">
                <a:ea typeface="微软雅黑" panose="020B0503020204020204" charset="-122"/>
              </a:endParaRPr>
            </a:p>
          </p:txBody>
        </p:sp>
        <p:sp>
          <p:nvSpPr>
            <p:cNvPr id="8221" name="圆角矩形 6"/>
            <p:cNvSpPr>
              <a:spLocks noChangeArrowheads="1"/>
            </p:cNvSpPr>
            <p:nvPr/>
          </p:nvSpPr>
          <p:spPr bwMode="auto">
            <a:xfrm>
              <a:off x="576064" y="0"/>
              <a:ext cx="1836204" cy="720080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160" b="1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检索输入</a:t>
              </a:r>
              <a:endParaRPr lang="zh-CN" altLang="en-US" sz="1620">
                <a:ea typeface="微软雅黑" panose="020B0503020204020204" charset="-122"/>
              </a:endParaRPr>
            </a:p>
          </p:txBody>
        </p:sp>
      </p:grpSp>
      <p:sp>
        <p:nvSpPr>
          <p:cNvPr id="10" name="圆角矩形 10"/>
          <p:cNvSpPr>
            <a:spLocks noChangeArrowheads="1"/>
          </p:cNvSpPr>
          <p:nvPr/>
        </p:nvSpPr>
        <p:spPr bwMode="auto">
          <a:xfrm>
            <a:off x="5832158" y="1530192"/>
            <a:ext cx="1653065" cy="541496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6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报告生成</a:t>
            </a:r>
            <a:endParaRPr lang="zh-CN" altLang="en-US" sz="1620">
              <a:ea typeface="微软雅黑" panose="020B0503020204020204" charset="-122"/>
            </a:endParaRPr>
          </a:p>
        </p:txBody>
      </p:sp>
      <p:sp>
        <p:nvSpPr>
          <p:cNvPr id="11" name="椭圆 11"/>
          <p:cNvSpPr>
            <a:spLocks noChangeArrowheads="1"/>
          </p:cNvSpPr>
          <p:nvPr/>
        </p:nvSpPr>
        <p:spPr bwMode="auto">
          <a:xfrm>
            <a:off x="5290662" y="1611630"/>
            <a:ext cx="485775" cy="404337"/>
          </a:xfrm>
          <a:prstGeom prst="ellipse">
            <a:avLst/>
          </a:prstGeom>
          <a:solidFill>
            <a:srgbClr val="00B0F0"/>
          </a:solidFill>
          <a:ln w="76200">
            <a:solidFill>
              <a:srgbClr val="00B0F0"/>
            </a:solidFill>
            <a:rou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52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endParaRPr lang="zh-CN" altLang="en-US" sz="1620">
              <a:ea typeface="微软雅黑" panose="020B0503020204020204" charset="-122"/>
            </a:endParaRPr>
          </a:p>
        </p:txBody>
      </p:sp>
      <p:grpSp>
        <p:nvGrpSpPr>
          <p:cNvPr id="3" name="Group 14"/>
          <p:cNvGrpSpPr/>
          <p:nvPr/>
        </p:nvGrpSpPr>
        <p:grpSpPr bwMode="auto">
          <a:xfrm>
            <a:off x="2451735" y="2910365"/>
            <a:ext cx="2227422" cy="541496"/>
            <a:chOff x="-62044" y="0"/>
            <a:chExt cx="2474312" cy="720080"/>
          </a:xfrm>
        </p:grpSpPr>
        <p:sp>
          <p:nvSpPr>
            <p:cNvPr id="8218" name="圆角矩形 33"/>
            <p:cNvSpPr>
              <a:spLocks noChangeArrowheads="1"/>
            </p:cNvSpPr>
            <p:nvPr/>
          </p:nvSpPr>
          <p:spPr bwMode="auto">
            <a:xfrm>
              <a:off x="576064" y="0"/>
              <a:ext cx="1836204" cy="720080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160" b="1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报告浏览</a:t>
              </a:r>
              <a:endParaRPr lang="zh-CN" altLang="en-US" sz="1620">
                <a:ea typeface="微软雅黑" panose="020B0503020204020204" charset="-122"/>
              </a:endParaRPr>
            </a:p>
          </p:txBody>
        </p:sp>
        <p:sp>
          <p:nvSpPr>
            <p:cNvPr id="8219" name="椭圆 34"/>
            <p:cNvSpPr>
              <a:spLocks noChangeArrowheads="1"/>
            </p:cNvSpPr>
            <p:nvPr/>
          </p:nvSpPr>
          <p:spPr bwMode="auto">
            <a:xfrm>
              <a:off x="-62044" y="108012"/>
              <a:ext cx="540060" cy="540060"/>
            </a:xfrm>
            <a:prstGeom prst="ellipse">
              <a:avLst/>
            </a:prstGeom>
            <a:solidFill>
              <a:srgbClr val="92D050"/>
            </a:solidFill>
            <a:ln w="76200">
              <a:solidFill>
                <a:srgbClr val="92D050"/>
              </a:solidFill>
              <a:rou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520" b="1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3</a:t>
              </a:r>
              <a:endParaRPr lang="zh-CN" altLang="en-US" sz="1620">
                <a:ea typeface="微软雅黑" panose="020B0503020204020204" charset="-122"/>
              </a:endParaRPr>
            </a:p>
          </p:txBody>
        </p:sp>
      </p:grpSp>
      <p:grpSp>
        <p:nvGrpSpPr>
          <p:cNvPr id="4" name="Group 17"/>
          <p:cNvGrpSpPr/>
          <p:nvPr/>
        </p:nvGrpSpPr>
        <p:grpSpPr bwMode="auto">
          <a:xfrm>
            <a:off x="660083" y="3559017"/>
            <a:ext cx="5767865" cy="1080135"/>
            <a:chOff x="0" y="0"/>
            <a:chExt cx="6408712" cy="1440160"/>
          </a:xfrm>
        </p:grpSpPr>
        <p:sp>
          <p:nvSpPr>
            <p:cNvPr id="8202" name="剪去同侧角的矩形 35"/>
            <p:cNvSpPr/>
            <p:nvPr/>
          </p:nvSpPr>
          <p:spPr bwMode="auto">
            <a:xfrm>
              <a:off x="0" y="0"/>
              <a:ext cx="6408712" cy="144016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  <p:grpSp>
          <p:nvGrpSpPr>
            <p:cNvPr id="8203" name="Group 19"/>
            <p:cNvGrpSpPr/>
            <p:nvPr/>
          </p:nvGrpSpPr>
          <p:grpSpPr bwMode="auto">
            <a:xfrm>
              <a:off x="101036" y="252028"/>
              <a:ext cx="1080000" cy="1080000"/>
              <a:chOff x="0" y="0"/>
              <a:chExt cx="1080000" cy="1080000"/>
            </a:xfrm>
          </p:grpSpPr>
          <p:pic>
            <p:nvPicPr>
              <p:cNvPr id="8216" name="图片 19"/>
              <p:cNvPicPr preferRelativeResize="0"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80000" cy="108000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17" name="矩形 20"/>
              <p:cNvSpPr>
                <a:spLocks noChangeArrowheads="1"/>
              </p:cNvSpPr>
              <p:nvPr/>
            </p:nvSpPr>
            <p:spPr bwMode="auto">
              <a:xfrm>
                <a:off x="1346" y="539940"/>
                <a:ext cx="1074783" cy="402712"/>
              </a:xfrm>
              <a:prstGeom prst="rect">
                <a:avLst/>
              </a:prstGeom>
              <a:solidFill>
                <a:srgbClr val="DDDDD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b="1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主题</a:t>
                </a:r>
                <a:endParaRPr lang="zh-CN" altLang="en-US" sz="1620">
                  <a:ea typeface="微软雅黑" panose="020B0503020204020204" charset="-122"/>
                </a:endParaRPr>
              </a:p>
            </p:txBody>
          </p:sp>
        </p:grpSp>
        <p:grpSp>
          <p:nvGrpSpPr>
            <p:cNvPr id="8204" name="Group 22"/>
            <p:cNvGrpSpPr/>
            <p:nvPr/>
          </p:nvGrpSpPr>
          <p:grpSpPr bwMode="auto">
            <a:xfrm>
              <a:off x="2675382" y="252028"/>
              <a:ext cx="1080000" cy="1080000"/>
              <a:chOff x="0" y="0"/>
              <a:chExt cx="1080000" cy="1080000"/>
            </a:xfrm>
          </p:grpSpPr>
          <p:pic>
            <p:nvPicPr>
              <p:cNvPr id="8214" name="图片 2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80000" cy="108000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15" name="矩形 23"/>
              <p:cNvSpPr>
                <a:spLocks noChangeArrowheads="1"/>
              </p:cNvSpPr>
              <p:nvPr/>
            </p:nvSpPr>
            <p:spPr bwMode="auto">
              <a:xfrm>
                <a:off x="0" y="539940"/>
                <a:ext cx="1074783" cy="402712"/>
              </a:xfrm>
              <a:prstGeom prst="rect">
                <a:avLst/>
              </a:prstGeom>
              <a:solidFill>
                <a:srgbClr val="DDDDD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b="1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人物</a:t>
                </a:r>
                <a:endParaRPr lang="zh-CN" altLang="en-US" sz="1620">
                  <a:ea typeface="微软雅黑" panose="020B0503020204020204" charset="-122"/>
                </a:endParaRPr>
              </a:p>
            </p:txBody>
          </p:sp>
        </p:grpSp>
        <p:grpSp>
          <p:nvGrpSpPr>
            <p:cNvPr id="8205" name="Group 25"/>
            <p:cNvGrpSpPr/>
            <p:nvPr/>
          </p:nvGrpSpPr>
          <p:grpSpPr bwMode="auto">
            <a:xfrm>
              <a:off x="3962555" y="252028"/>
              <a:ext cx="1080000" cy="1080000"/>
              <a:chOff x="0" y="0"/>
              <a:chExt cx="1080000" cy="1080000"/>
            </a:xfrm>
          </p:grpSpPr>
          <p:pic>
            <p:nvPicPr>
              <p:cNvPr id="8212" name="图片 2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80000" cy="108000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13" name="矩形 26"/>
              <p:cNvSpPr>
                <a:spLocks noChangeArrowheads="1"/>
              </p:cNvSpPr>
              <p:nvPr/>
            </p:nvSpPr>
            <p:spPr bwMode="auto">
              <a:xfrm>
                <a:off x="0" y="539940"/>
                <a:ext cx="1074783" cy="402712"/>
              </a:xfrm>
              <a:prstGeom prst="rect">
                <a:avLst/>
              </a:prstGeom>
              <a:solidFill>
                <a:srgbClr val="DDDDD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b="1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机构</a:t>
                </a:r>
                <a:endParaRPr lang="zh-CN" altLang="en-US" sz="1620">
                  <a:ea typeface="微软雅黑" panose="020B0503020204020204" charset="-122"/>
                </a:endParaRPr>
              </a:p>
            </p:txBody>
          </p:sp>
        </p:grpSp>
        <p:grpSp>
          <p:nvGrpSpPr>
            <p:cNvPr id="8206" name="Group 28"/>
            <p:cNvGrpSpPr/>
            <p:nvPr/>
          </p:nvGrpSpPr>
          <p:grpSpPr bwMode="auto">
            <a:xfrm>
              <a:off x="1388209" y="252028"/>
              <a:ext cx="1080000" cy="1080000"/>
              <a:chOff x="0" y="0"/>
              <a:chExt cx="1080000" cy="1080000"/>
            </a:xfrm>
          </p:grpSpPr>
          <p:pic>
            <p:nvPicPr>
              <p:cNvPr id="8210" name="图片 3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80000" cy="108000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11" name="矩形 32"/>
              <p:cNvSpPr>
                <a:spLocks noChangeArrowheads="1"/>
              </p:cNvSpPr>
              <p:nvPr/>
            </p:nvSpPr>
            <p:spPr bwMode="auto">
              <a:xfrm>
                <a:off x="0" y="539940"/>
                <a:ext cx="1074783" cy="402712"/>
              </a:xfrm>
              <a:prstGeom prst="rect">
                <a:avLst/>
              </a:prstGeom>
              <a:solidFill>
                <a:srgbClr val="DDDDD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b="1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 </a:t>
                </a:r>
                <a:r>
                  <a:rPr lang="zh-CN" altLang="en-US" b="1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学科</a:t>
                </a:r>
                <a:endParaRPr lang="zh-CN" altLang="en-US" sz="1620">
                  <a:ea typeface="微软雅黑" panose="020B0503020204020204" charset="-122"/>
                </a:endParaRPr>
              </a:p>
            </p:txBody>
          </p:sp>
        </p:grpSp>
        <p:grpSp>
          <p:nvGrpSpPr>
            <p:cNvPr id="8207" name="Group 31"/>
            <p:cNvGrpSpPr/>
            <p:nvPr/>
          </p:nvGrpSpPr>
          <p:grpSpPr bwMode="auto">
            <a:xfrm>
              <a:off x="5249728" y="252028"/>
              <a:ext cx="1080000" cy="1080000"/>
              <a:chOff x="0" y="0"/>
              <a:chExt cx="1080000" cy="1080000"/>
            </a:xfrm>
          </p:grpSpPr>
          <p:pic>
            <p:nvPicPr>
              <p:cNvPr id="8208" name="图片 2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80000" cy="108000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9" name="矩形 29"/>
              <p:cNvSpPr>
                <a:spLocks noChangeArrowheads="1"/>
              </p:cNvSpPr>
              <p:nvPr/>
            </p:nvSpPr>
            <p:spPr bwMode="auto">
              <a:xfrm>
                <a:off x="382" y="539940"/>
                <a:ext cx="1074783" cy="402712"/>
              </a:xfrm>
              <a:prstGeom prst="rect">
                <a:avLst/>
              </a:prstGeom>
              <a:solidFill>
                <a:srgbClr val="DDDDD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b="1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基金</a:t>
                </a:r>
                <a:endParaRPr lang="zh-CN" altLang="en-US" sz="1620"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590075" y="1498760"/>
            <a:ext cx="1884521" cy="975836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20"/>
          </a:p>
        </p:txBody>
      </p:sp>
      <p:sp>
        <p:nvSpPr>
          <p:cNvPr id="36" name="Text Box 38"/>
          <p:cNvSpPr txBox="1">
            <a:spLocks noChangeArrowheads="1"/>
          </p:cNvSpPr>
          <p:nvPr/>
        </p:nvSpPr>
        <p:spPr bwMode="auto">
          <a:xfrm>
            <a:off x="628651" y="1518762"/>
            <a:ext cx="1603375" cy="8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20" b="1"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en-US" sz="1620" b="1">
                <a:ea typeface="微软雅黑" panose="020B0503020204020204" charset="-122"/>
                <a:sym typeface="微软雅黑" panose="020B0503020204020204" charset="-122"/>
              </a:rPr>
              <a:t>检索要素导航</a:t>
            </a:r>
            <a:endParaRPr lang="zh-CN" altLang="en-US" sz="1620" b="1"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20" b="1"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en-US" sz="1620" b="1">
                <a:ea typeface="微软雅黑" panose="020B0503020204020204" charset="-122"/>
                <a:sym typeface="微软雅黑" panose="020B0503020204020204" charset="-122"/>
              </a:rPr>
              <a:t>检索式组合</a:t>
            </a:r>
            <a:endParaRPr lang="zh-CN" altLang="en-US" sz="1620" b="1"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35" grpId="0" bldLvl="0" animBg="1"/>
      <p:bldP spid="3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k2"/>
          <p:cNvPicPr preferRelativeResize="0"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205740"/>
            <a:ext cx="3306128" cy="239887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k3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97" y="197168"/>
            <a:ext cx="3434715" cy="2404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5" y="2711768"/>
            <a:ext cx="3183255" cy="242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k3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380" y="2711768"/>
            <a:ext cx="3726180" cy="23131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1104425" y="790100"/>
            <a:ext cx="1424940" cy="339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20" b="1"/>
              <a:t>期刊发文趋势</a:t>
            </a:r>
            <a:endParaRPr lang="zh-CN" altLang="en-US" sz="1620" b="1"/>
          </a:p>
        </p:txBody>
      </p:sp>
      <p:sp>
        <p:nvSpPr>
          <p:cNvPr id="16391" name="TextBox 10"/>
          <p:cNvSpPr txBox="1">
            <a:spLocks noChangeArrowheads="1"/>
          </p:cNvSpPr>
          <p:nvPr/>
        </p:nvSpPr>
        <p:spPr bwMode="auto">
          <a:xfrm>
            <a:off x="6052185" y="760095"/>
            <a:ext cx="1010920" cy="339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20" b="1"/>
              <a:t>推荐刊物</a:t>
            </a:r>
            <a:endParaRPr lang="zh-CN" altLang="en-US" sz="1620" b="1"/>
          </a:p>
        </p:txBody>
      </p:sp>
      <p:sp>
        <p:nvSpPr>
          <p:cNvPr id="16392" name="TextBox 11"/>
          <p:cNvSpPr txBox="1">
            <a:spLocks noChangeArrowheads="1"/>
          </p:cNvSpPr>
          <p:nvPr/>
        </p:nvSpPr>
        <p:spPr bwMode="auto">
          <a:xfrm>
            <a:off x="942975" y="3070385"/>
            <a:ext cx="1424940" cy="3397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20" b="1"/>
              <a:t>相关研究机构</a:t>
            </a:r>
            <a:endParaRPr lang="zh-CN" altLang="en-US" sz="1620" b="1"/>
          </a:p>
        </p:txBody>
      </p:sp>
      <p:sp>
        <p:nvSpPr>
          <p:cNvPr id="16393" name="TextBox 12"/>
          <p:cNvSpPr txBox="1">
            <a:spLocks noChangeArrowheads="1"/>
          </p:cNvSpPr>
          <p:nvPr/>
        </p:nvSpPr>
        <p:spPr bwMode="auto">
          <a:xfrm>
            <a:off x="6256497" y="3070385"/>
            <a:ext cx="1217930" cy="339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20" b="1"/>
              <a:t>核心刊分布</a:t>
            </a:r>
            <a:endParaRPr lang="zh-CN" altLang="en-US" sz="162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" y="0"/>
            <a:ext cx="3337560" cy="477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975" y="245745"/>
            <a:ext cx="4147661" cy="453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1665923" y="1600200"/>
            <a:ext cx="1424940" cy="3397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20" b="1"/>
              <a:t>逐年热点推荐</a:t>
            </a:r>
            <a:endParaRPr lang="zh-CN" altLang="en-US" sz="1620" b="1"/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5640705" y="1570197"/>
            <a:ext cx="1424940" cy="3397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20" b="1"/>
              <a:t>推荐期刊论文</a:t>
            </a:r>
            <a:endParaRPr lang="zh-CN" altLang="en-US" sz="162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1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20" y="582817"/>
            <a:ext cx="10414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320" y="582817"/>
            <a:ext cx="1041400" cy="3175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129280" y="2679700"/>
            <a:ext cx="3049270" cy="660400"/>
            <a:chOff x="5040" y="2383"/>
            <a:chExt cx="4802" cy="104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40" y="2383"/>
              <a:ext cx="4300" cy="104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82" y="2383"/>
              <a:ext cx="4460" cy="1040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4355" y="900430"/>
            <a:ext cx="2954655" cy="14376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18285" y="3741420"/>
            <a:ext cx="6108065" cy="6451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cuixia@wanfangdata.com.cn</a:t>
            </a:r>
            <a:endParaRPr lang="en-US" altLang="zh-CN" sz="36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3" y="92114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324160" y="2073091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ea typeface="微软雅黑" panose="020B0503020204020204" charset="-122"/>
              </a:rPr>
              <a:t>平台结构</a:t>
            </a:r>
            <a:endParaRPr lang="en-US" altLang="zh-CN" sz="2400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bg1"/>
                </a:solidFill>
                <a:ea typeface="微软雅黑" panose="020B0503020204020204" charset="-122"/>
              </a:rPr>
              <a:t>二</a:t>
            </a:r>
            <a:endParaRPr kumimoji="1" lang="zh-CN" altLang="en-US" sz="2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6056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定       位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10"/>
          <p:cNvGrpSpPr/>
          <p:nvPr/>
        </p:nvGrpSpPr>
        <p:grpSpPr>
          <a:xfrm>
            <a:off x="276352" y="1766607"/>
            <a:ext cx="8382000" cy="2903359"/>
            <a:chOff x="276352" y="1348428"/>
            <a:chExt cx="8382000" cy="2555781"/>
          </a:xfrm>
        </p:grpSpPr>
        <p:sp>
          <p:nvSpPr>
            <p:cNvPr id="8" name="Rectangle 9"/>
            <p:cNvSpPr/>
            <p:nvPr/>
          </p:nvSpPr>
          <p:spPr>
            <a:xfrm>
              <a:off x="276352" y="1492612"/>
              <a:ext cx="8382000" cy="2411597"/>
            </a:xfrm>
            <a:prstGeom prst="rect">
              <a:avLst/>
            </a:prstGeom>
            <a:solidFill>
              <a:schemeClr val="bg1">
                <a:lumMod val="95000"/>
                <a:alpha val="6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60">
                <a:solidFill>
                  <a:prstClr val="white"/>
                </a:solidFill>
                <a:latin typeface="微软雅黑" panose="020B0503020204020204" charset="-122"/>
              </a:endParaRPr>
            </a:p>
          </p:txBody>
        </p:sp>
        <p:sp>
          <p:nvSpPr>
            <p:cNvPr id="9" name="前言标题"/>
            <p:cNvSpPr>
              <a:spLocks noChangeArrowheads="1"/>
            </p:cNvSpPr>
            <p:nvPr/>
          </p:nvSpPr>
          <p:spPr bwMode="auto">
            <a:xfrm>
              <a:off x="605990" y="1348428"/>
              <a:ext cx="8052362" cy="2272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      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1600" smtClean="0">
                  <a:latin typeface="微软雅黑" panose="020B0503020204020204" charset="-122"/>
                  <a:ea typeface="微软雅黑" panose="020B0503020204020204" charset="-122"/>
                </a:rPr>
                <a:t>      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万方智搜为大家提供海量学术文献的统一发现服务。万方智搜有助于了解课题的国内外最新研究进展、进行研究趋势分析、学术交流、是论文写作过程中的得力助手。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b="1" smtClean="0">
                  <a:latin typeface="微软雅黑" panose="020B0503020204020204" charset="-122"/>
                  <a:ea typeface="微软雅黑" panose="020B0503020204020204" charset="-122"/>
                </a:rPr>
                <a:t>文献资源： 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资源类型：全面集成</a:t>
              </a:r>
              <a:r>
                <a:rPr lang="zh-CN" altLang="en-US" b="1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期刊、学位、会议、科技报告、专利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等十余种数据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                 多语种文献：覆盖</a:t>
              </a:r>
              <a:r>
                <a:rPr lang="zh-CN" altLang="en-US" sz="1600" b="1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中文、英文、德文、日文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等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                 学科领域：   涵盖了自然科学、工程技术、医药卫生、农业科学、哲学政法、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1600" smtClean="0">
                  <a:latin typeface="微软雅黑" panose="020B0503020204020204" charset="-122"/>
                  <a:ea typeface="微软雅黑" panose="020B0503020204020204" charset="-122"/>
                </a:rPr>
                <a:t>                                      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社会科学、科教文艺、交通运输、航空航天和环境科学等。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b="1" smtClean="0">
                  <a:latin typeface="微软雅黑" panose="020B0503020204020204" charset="-122"/>
                  <a:ea typeface="微软雅黑" panose="020B0503020204020204" charset="-122"/>
                </a:rPr>
                <a:t>其他服务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lang="zh-CN" altLang="en-US" sz="1600" b="1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相似性检测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、万方学术圈、万方书案、万方分析、万方选题</a:t>
              </a:r>
              <a:endParaRPr lang="zh-CN" altLang="en-US" sz="16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itle 1"/>
          <p:cNvSpPr txBox="1"/>
          <p:nvPr/>
        </p:nvSpPr>
        <p:spPr>
          <a:xfrm>
            <a:off x="605990" y="781934"/>
            <a:ext cx="7282447" cy="8796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万方智搜</a:t>
            </a:r>
            <a:r>
              <a:rPr lang="en-US" altLang="zh-CN" sz="2400" dirty="0" smtClean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hlinkClick r:id="rId5"/>
              </a:rPr>
              <a:t>www.wanfangdata.com.cn</a:t>
            </a:r>
            <a:endParaRPr lang="en-US" altLang="zh-CN" sz="2400" dirty="0" smtClean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24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学术资源发现服务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6" name="文本框 4"/>
          <p:cNvSpPr txBox="1"/>
          <p:nvPr/>
        </p:nvSpPr>
        <p:spPr>
          <a:xfrm>
            <a:off x="1537751" y="54681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主界面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53005" y="642620"/>
            <a:ext cx="5016500" cy="1229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资源导航及检索：</a:t>
            </a:r>
            <a:endParaRPr lang="en-US" altLang="zh-CN" b="1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   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检</a:t>
            </a:r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索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000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一框式检索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高级检索  专业检索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资源导航：期刊  学位  会议  专利等</a:t>
            </a:r>
            <a:r>
              <a: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endParaRPr lang="en-US" altLang="zh-CN" sz="16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5790" y="1750695"/>
            <a:ext cx="541020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服务：</a:t>
            </a:r>
            <a:endParaRPr lang="en-US" altLang="zh-CN" b="1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000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相似性检测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学术圈  书案  分析  选题（待上线）</a:t>
            </a:r>
            <a:endParaRPr lang="en-US" altLang="zh-CN" sz="16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07515" y="4039354"/>
            <a:ext cx="5016500" cy="798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公司其他产品链接：</a:t>
            </a:r>
            <a:endParaRPr lang="en-US" altLang="zh-CN" b="1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   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万方医学网 万方视频 中小学数字图书馆等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073892" y="2723609"/>
            <a:ext cx="3545814" cy="118364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dirty="0">
                <a:latin typeface="+mn-ea"/>
                <a:cs typeface="楷体" panose="02010609060101010101" pitchFamily="49" charset="-122"/>
              </a:rPr>
              <a:t>热点：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 smtClean="0">
                <a:latin typeface="+mn-ea"/>
              </a:rPr>
              <a:t> </a:t>
            </a:r>
            <a:r>
              <a:rPr lang="zh-CN" altLang="en-US" sz="1400" dirty="0" smtClean="0">
                <a:latin typeface="+mn-ea"/>
              </a:rPr>
              <a:t>热门</a:t>
            </a:r>
            <a:r>
              <a:rPr lang="zh-CN" altLang="en-US" sz="1400" dirty="0">
                <a:latin typeface="+mn-ea"/>
              </a:rPr>
              <a:t>文献（高关注度文献推荐）</a:t>
            </a:r>
            <a:endParaRPr lang="en-US" altLang="zh-CN" sz="1400" dirty="0">
              <a:latin typeface="+mn-ea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 热</a:t>
            </a:r>
            <a:r>
              <a:rPr lang="zh-CN" altLang="en-US" sz="1400" dirty="0">
                <a:latin typeface="+mn-ea"/>
              </a:rPr>
              <a:t>搜词（高使用度检索词推荐）</a:t>
            </a:r>
            <a:endParaRPr lang="en-US" altLang="zh-CN" sz="1400" dirty="0">
              <a:latin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10" y="1419860"/>
            <a:ext cx="8987790" cy="11607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45" y="804545"/>
            <a:ext cx="9058275" cy="35337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70" y="730250"/>
            <a:ext cx="8962390" cy="40074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45" y="852170"/>
            <a:ext cx="9158605" cy="34861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00" y="1750695"/>
            <a:ext cx="9188450" cy="1883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5" y="92114"/>
            <a:ext cx="307777" cy="5732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  <a:latin typeface="+mn-ea"/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972560" y="2073091"/>
            <a:ext cx="37382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latin typeface="+mn-ea"/>
              </a:rPr>
              <a:t>平台资源</a:t>
            </a:r>
            <a:endParaRPr lang="en-US" altLang="zh-CN" sz="2400" i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bg1"/>
                </a:solidFill>
                <a:latin typeface="+mn-ea"/>
              </a:rPr>
              <a:t>三</a:t>
            </a:r>
            <a:endParaRPr kumimoji="1"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更多资</a:t>
            </a:r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+mn-ea"/>
              </a:rPr>
              <a:t>         </a:t>
            </a:r>
            <a:endParaRPr lang="zh-CN" altLang="en-US" dirty="0">
              <a:latin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910" y="803910"/>
            <a:ext cx="7282180" cy="3535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DOC_GUID" val="{2a8c4942-dbc7-4b1e-a18c-b83d92bf03bc}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science students">
      <a:dk1>
        <a:sysClr val="windowText" lastClr="000000"/>
      </a:dk1>
      <a:lt1>
        <a:sysClr val="window" lastClr="FFFFFF"/>
      </a:lt1>
      <a:dk2>
        <a:srgbClr val="44546A"/>
      </a:dk2>
      <a:lt2>
        <a:srgbClr val="FADC2B"/>
      </a:lt2>
      <a:accent1>
        <a:srgbClr val="ED1C24"/>
      </a:accent1>
      <a:accent2>
        <a:srgbClr val="3C3C3C"/>
      </a:accent2>
      <a:accent3>
        <a:srgbClr val="646464"/>
      </a:accent3>
      <a:accent4>
        <a:srgbClr val="8C8C8C"/>
      </a:accent4>
      <a:accent5>
        <a:srgbClr val="B4B4B4"/>
      </a:accent5>
      <a:accent6>
        <a:srgbClr val="9B9B9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3623</Words>
  <Application>WPS 演示</Application>
  <PresentationFormat>全屏显示(16:9)</PresentationFormat>
  <Paragraphs>495</Paragraphs>
  <Slides>45</Slides>
  <Notes>51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3" baseType="lpstr">
      <vt:lpstr>Arial</vt:lpstr>
      <vt:lpstr>宋体</vt:lpstr>
      <vt:lpstr>Wingdings</vt:lpstr>
      <vt:lpstr>Arial</vt:lpstr>
      <vt:lpstr>Calibri</vt:lpstr>
      <vt:lpstr>微软雅黑</vt:lpstr>
      <vt:lpstr>雅黑</vt:lpstr>
      <vt:lpstr>黑体</vt:lpstr>
      <vt:lpstr>楷体</vt:lpstr>
      <vt:lpstr>Arial Unicode MS</vt:lpstr>
      <vt:lpstr>UKIJ Qolyazma</vt:lpstr>
      <vt:lpstr>Segoe Print</vt:lpstr>
      <vt:lpstr>雅黑</vt:lpstr>
      <vt:lpstr>华文中宋</vt:lpstr>
      <vt:lpstr>Calibri Light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创新助手是什么？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xr xr</dc:creator>
  <cp:lastModifiedBy>Tina. </cp:lastModifiedBy>
  <cp:revision>589</cp:revision>
  <dcterms:created xsi:type="dcterms:W3CDTF">2017-03-16T10:25:00Z</dcterms:created>
  <dcterms:modified xsi:type="dcterms:W3CDTF">2019-11-11T08:45:13Z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