
<file path=[Content_Types].xml><?xml version="1.0" encoding="utf-8"?>
<Types xmlns="http://schemas.openxmlformats.org/package/2006/content-types"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256" r:id="rId2"/>
    <p:sldId id="259" r:id="rId3"/>
    <p:sldId id="261" r:id="rId4"/>
    <p:sldId id="309" r:id="rId5"/>
    <p:sldId id="260" r:id="rId6"/>
    <p:sldId id="300" r:id="rId7"/>
    <p:sldId id="307" r:id="rId8"/>
    <p:sldId id="308" r:id="rId9"/>
    <p:sldId id="303" r:id="rId10"/>
    <p:sldId id="304" r:id="rId11"/>
    <p:sldId id="310" r:id="rId12"/>
    <p:sldId id="305" r:id="rId13"/>
    <p:sldId id="306" r:id="rId14"/>
    <p:sldId id="311" r:id="rId15"/>
    <p:sldId id="262" r:id="rId1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7601"/>
    <a:srgbClr val="FFFFFF"/>
    <a:srgbClr val="4E79CA"/>
    <a:srgbClr val="ECF3FA"/>
    <a:srgbClr val="0064EA"/>
    <a:srgbClr val="004299"/>
    <a:srgbClr val="9DC3E6"/>
    <a:srgbClr val="000000"/>
    <a:srgbClr val="3058A0"/>
    <a:srgbClr val="487EB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26" autoAdjust="0"/>
    <p:restoredTop sz="85082" autoAdjust="0"/>
  </p:normalViewPr>
  <p:slideViewPr>
    <p:cSldViewPr snapToGrid="0">
      <p:cViewPr varScale="1">
        <p:scale>
          <a:sx n="114" d="100"/>
          <a:sy n="114" d="100"/>
        </p:scale>
        <p:origin x="1169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CE03241-BD4E-43F4-8D53-DDF381762C9A}" type="datetimeFigureOut">
              <a:rPr lang="zh-CN" altLang="en-US" smtClean="0"/>
              <a:t>2025/6/4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334AFE-CD3D-4B40-92D0-ACAB1E708A0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99611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800" dirty="0"/>
              <a:t>论证会主要是对项目方案进行论证和评审，具体参考模板中给出的章节小标题。</a:t>
            </a:r>
            <a:r>
              <a:rPr lang="zh-CN" altLang="en-US" sz="1800" i="0" dirty="0">
                <a:solidFill>
                  <a:schemeClr val="bg1">
                    <a:lumMod val="75000"/>
                  </a:schemeClr>
                </a:solidFill>
              </a:rPr>
              <a:t>承办部门也可自行添加其他需要介绍的内容。</a:t>
            </a:r>
            <a:endParaRPr lang="en-US" altLang="zh-CN" sz="1800" i="0" dirty="0"/>
          </a:p>
          <a:p>
            <a:r>
              <a:rPr lang="en-US" altLang="zh-CN" sz="1800" dirty="0"/>
              <a:t>PPT</a:t>
            </a:r>
            <a:r>
              <a:rPr lang="zh-CN" altLang="en-US" sz="1800" dirty="0"/>
              <a:t>应做到文字精简、以图表展示为主。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F334AFE-CD3D-4B40-92D0-ACAB1E708A00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233553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334AFE-CD3D-4B40-92D0-ACAB1E708A00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470657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334AFE-CD3D-4B40-92D0-ACAB1E708A00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175859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334AFE-CD3D-4B40-92D0-ACAB1E708A00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87171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334AFE-CD3D-4B40-92D0-ACAB1E708A00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471828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334AFE-CD3D-4B40-92D0-ACAB1E708A00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136044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334AFE-CD3D-4B40-92D0-ACAB1E708A00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586058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334AFE-CD3D-4B40-92D0-ACAB1E708A00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249667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334AFE-CD3D-4B40-92D0-ACAB1E708A00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98044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4A60FC-9814-4BD3-9777-398D77577966}" type="datetimeFigureOut">
              <a:rPr lang="zh-CN" altLang="en-US" smtClean="0"/>
              <a:t>2025/6/4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C2C40B-C84F-4DA1-A3A4-B6253BE774E2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6" name="图片 6" descr="国重ppt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矩形 6"/>
          <p:cNvSpPr/>
          <p:nvPr userDrawn="1"/>
        </p:nvSpPr>
        <p:spPr>
          <a:xfrm>
            <a:off x="7881938" y="1778000"/>
            <a:ext cx="4310062" cy="3365500"/>
          </a:xfrm>
          <a:prstGeom prst="rect">
            <a:avLst/>
          </a:prstGeom>
          <a:solidFill>
            <a:srgbClr val="004299">
              <a:alpha val="36000"/>
            </a:srgb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kumimoji="1" lang="zh-CN" altLang="en-US" sz="2000" b="1" dirty="0">
              <a:solidFill>
                <a:schemeClr val="bg1">
                  <a:lumMod val="65000"/>
                </a:schemeClr>
              </a:solidFill>
              <a:latin typeface="Bauhaus 93" pitchFamily="82" charset="0"/>
              <a:ea typeface="Source Han Sans CN Bold" pitchFamily="34" charset="-128"/>
              <a:cs typeface="Baloo" pitchFamily="66" charset="0"/>
            </a:endParaRPr>
          </a:p>
        </p:txBody>
      </p:sp>
      <p:sp>
        <p:nvSpPr>
          <p:cNvPr id="8" name="矩形 7"/>
          <p:cNvSpPr/>
          <p:nvPr userDrawn="1"/>
        </p:nvSpPr>
        <p:spPr>
          <a:xfrm flipH="1">
            <a:off x="7881938" y="1778000"/>
            <a:ext cx="55562" cy="2289175"/>
          </a:xfrm>
          <a:prstGeom prst="rect">
            <a:avLst/>
          </a:prstGeom>
          <a:solidFill>
            <a:srgbClr val="004299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kumimoji="1" lang="zh-CN" altLang="en-US" sz="2000" b="1" dirty="0">
              <a:solidFill>
                <a:schemeClr val="bg1">
                  <a:lumMod val="65000"/>
                </a:schemeClr>
              </a:solidFill>
              <a:latin typeface="Bauhaus 93" pitchFamily="82" charset="0"/>
              <a:ea typeface="Source Han Sans CN Bold" pitchFamily="34" charset="-128"/>
              <a:cs typeface="Baloo" pitchFamily="66" charset="0"/>
            </a:endParaRPr>
          </a:p>
        </p:txBody>
      </p:sp>
      <p:sp>
        <p:nvSpPr>
          <p:cNvPr id="9" name="矩形 8"/>
          <p:cNvSpPr/>
          <p:nvPr userDrawn="1"/>
        </p:nvSpPr>
        <p:spPr>
          <a:xfrm flipH="1">
            <a:off x="7881938" y="4067175"/>
            <a:ext cx="55562" cy="1076325"/>
          </a:xfrm>
          <a:prstGeom prst="rect">
            <a:avLst/>
          </a:prstGeom>
          <a:solidFill>
            <a:srgbClr val="FA6B10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kumimoji="1" lang="zh-CN" altLang="en-US" sz="2000" b="1" dirty="0">
              <a:solidFill>
                <a:schemeClr val="bg1">
                  <a:lumMod val="65000"/>
                </a:schemeClr>
              </a:solidFill>
              <a:latin typeface="Bauhaus 93" pitchFamily="82" charset="0"/>
              <a:ea typeface="Source Han Sans CN Bold" pitchFamily="34" charset="-128"/>
              <a:cs typeface="Baloo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917862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2" descr="国重ppt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164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4A60FC-9814-4BD3-9777-398D77577966}" type="datetimeFigureOut">
              <a:rPr lang="zh-CN" altLang="en-US" smtClean="0"/>
              <a:t>2025/6/4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C2C40B-C84F-4DA1-A3A4-B6253BE774E2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8" name="图片 2" descr="Q:\项目相关\中传APP\UI设计\学校标识（新版）\校徽（原彩）.png校徽（原彩）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30750" y="-547199"/>
            <a:ext cx="2730500" cy="193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矩形 8"/>
          <p:cNvSpPr/>
          <p:nvPr userDrawn="1"/>
        </p:nvSpPr>
        <p:spPr>
          <a:xfrm>
            <a:off x="0" y="6156952"/>
            <a:ext cx="3611563" cy="54142"/>
          </a:xfrm>
          <a:prstGeom prst="rect">
            <a:avLst/>
          </a:prstGeom>
          <a:solidFill>
            <a:srgbClr val="E6791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kumimoji="1" lang="zh-CN" altLang="en-US"/>
          </a:p>
        </p:txBody>
      </p:sp>
      <p:sp>
        <p:nvSpPr>
          <p:cNvPr id="10" name="矩形 9"/>
          <p:cNvSpPr/>
          <p:nvPr userDrawn="1"/>
        </p:nvSpPr>
        <p:spPr>
          <a:xfrm>
            <a:off x="3611563" y="6155531"/>
            <a:ext cx="8580437" cy="53975"/>
          </a:xfrm>
          <a:prstGeom prst="rect">
            <a:avLst/>
          </a:prstGeom>
          <a:solidFill>
            <a:srgbClr val="0042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760048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36"/>
          <p:cNvGrpSpPr>
            <a:grpSpLocks/>
          </p:cNvGrpSpPr>
          <p:nvPr userDrawn="1"/>
        </p:nvGrpSpPr>
        <p:grpSpPr bwMode="auto">
          <a:xfrm>
            <a:off x="6805245" y="2275"/>
            <a:ext cx="47384" cy="6851696"/>
            <a:chOff x="6078513" y="0"/>
            <a:chExt cx="54000" cy="6880225"/>
          </a:xfrm>
        </p:grpSpPr>
        <p:sp>
          <p:nvSpPr>
            <p:cNvPr id="11" name="矩形 10"/>
            <p:cNvSpPr/>
            <p:nvPr/>
          </p:nvSpPr>
          <p:spPr>
            <a:xfrm>
              <a:off x="6078513" y="2519363"/>
              <a:ext cx="53972" cy="4360862"/>
            </a:xfrm>
            <a:prstGeom prst="rect">
              <a:avLst/>
            </a:prstGeom>
            <a:solidFill>
              <a:srgbClr val="004299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 sz="2000" b="1" dirty="0">
                <a:solidFill>
                  <a:schemeClr val="bg1">
                    <a:lumMod val="65000"/>
                  </a:schemeClr>
                </a:solidFill>
                <a:latin typeface="Bauhaus 93" pitchFamily="82" charset="0"/>
                <a:ea typeface="Source Han Sans CN Bold" pitchFamily="34" charset="-128"/>
                <a:cs typeface="Baloo" pitchFamily="66" charset="0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6078513" y="0"/>
              <a:ext cx="53972" cy="2519363"/>
            </a:xfrm>
            <a:prstGeom prst="rect">
              <a:avLst/>
            </a:prstGeom>
            <a:solidFill>
              <a:srgbClr val="F07601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 sz="2000" b="1" dirty="0">
                <a:solidFill>
                  <a:schemeClr val="bg1">
                    <a:lumMod val="65000"/>
                  </a:schemeClr>
                </a:solidFill>
                <a:latin typeface="Bauhaus 93" pitchFamily="82" charset="0"/>
                <a:ea typeface="Source Han Sans CN Bold" pitchFamily="34" charset="-128"/>
                <a:cs typeface="Baloo" pitchFamily="66" charset="0"/>
              </a:endParaRPr>
            </a:p>
          </p:txBody>
        </p:sp>
      </p:grpSp>
      <p:sp>
        <p:nvSpPr>
          <p:cNvPr id="4" name="日期占位符 3"/>
          <p:cNvSpPr>
            <a:spLocks noGrp="1"/>
          </p:cNvSpPr>
          <p:nvPr userDrawn="1">
            <p:ph type="dt" sz="half" idx="10"/>
          </p:nvPr>
        </p:nvSpPr>
        <p:spPr/>
        <p:txBody>
          <a:bodyPr/>
          <a:lstStyle/>
          <a:p>
            <a:fld id="{AC4A60FC-9814-4BD3-9777-398D77577966}" type="datetimeFigureOut">
              <a:rPr lang="zh-CN" altLang="en-US" smtClean="0"/>
              <a:t>2025/6/4</a:t>
            </a:fld>
            <a:endParaRPr lang="zh-CN" altLang="en-US"/>
          </a:p>
        </p:txBody>
      </p:sp>
      <p:pic>
        <p:nvPicPr>
          <p:cNvPr id="7" name="图片 6" descr="国重ppt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46" t="-154"/>
          <a:stretch>
            <a:fillRect/>
          </a:stretch>
        </p:blipFill>
        <p:spPr bwMode="auto">
          <a:xfrm>
            <a:off x="0" y="2275"/>
            <a:ext cx="6805245" cy="6862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727528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239715"/>
            <a:ext cx="10515600" cy="493724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4A60FC-9814-4BD3-9777-398D77577966}" type="datetimeFigureOut">
              <a:rPr lang="zh-CN" altLang="en-US" smtClean="0"/>
              <a:t>2025/6/4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C2C40B-C84F-4DA1-A3A4-B6253BE774E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75935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155700"/>
            <a:ext cx="10515600" cy="50212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4A60FC-9814-4BD3-9777-398D77577966}" type="datetimeFigureOut">
              <a:rPr lang="zh-CN" altLang="en-US" smtClean="0"/>
              <a:t>2025/6/4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C2C40B-C84F-4DA1-A3A4-B6253BE774E2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1" descr="校徽竖版（原彩）(已去底)"/>
          <p:cNvPicPr>
            <a:picLocks noChangeAspect="1" noChangeArrowheads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56875" y="0"/>
            <a:ext cx="1635125" cy="1155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591887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49" r:id="rId2"/>
    <p:sldLayoutId id="2147483651" r:id="rId3"/>
    <p:sldLayoutId id="2147483650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sz="4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</a:t>
            </a:r>
            <a:r>
              <a:rPr lang="zh-CN" altLang="en-US" sz="4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项目情况汇报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4216865" y="3840855"/>
            <a:ext cx="5480808" cy="1014274"/>
          </a:xfrm>
        </p:spPr>
        <p:txBody>
          <a:bodyPr/>
          <a:lstStyle/>
          <a:p>
            <a:pPr algn="l"/>
            <a:r>
              <a:rPr lang="zh-CN" altLang="en-US" dirty="0">
                <a:solidFill>
                  <a:schemeClr val="bg1"/>
                </a:solidFill>
              </a:rPr>
              <a:t>承办部门：</a:t>
            </a:r>
            <a:endParaRPr lang="en-US" altLang="zh-CN" dirty="0">
              <a:solidFill>
                <a:schemeClr val="bg1"/>
              </a:solidFill>
            </a:endParaRPr>
          </a:p>
          <a:p>
            <a:pPr algn="l"/>
            <a:r>
              <a:rPr lang="zh-CN" altLang="en-US" dirty="0">
                <a:solidFill>
                  <a:schemeClr val="bg1"/>
                </a:solidFill>
              </a:rPr>
              <a:t>汇报人：</a:t>
            </a:r>
          </a:p>
        </p:txBody>
      </p:sp>
    </p:spTree>
    <p:extLst>
      <p:ext uri="{BB962C8B-B14F-4D97-AF65-F5344CB8AC3E}">
        <p14:creationId xmlns:p14="http://schemas.microsoft.com/office/powerpoint/2010/main" val="269830373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矩形 21">
            <a:extLst>
              <a:ext uri="{FF2B5EF4-FFF2-40B4-BE49-F238E27FC236}">
                <a16:creationId xmlns:a16="http://schemas.microsoft.com/office/drawing/2014/main" id="{6AE99A05-4516-4EA7-A7E2-E24114E72B36}"/>
              </a:ext>
            </a:extLst>
          </p:cNvPr>
          <p:cNvSpPr/>
          <p:nvPr/>
        </p:nvSpPr>
        <p:spPr>
          <a:xfrm>
            <a:off x="746620" y="776958"/>
            <a:ext cx="10120280" cy="400110"/>
          </a:xfrm>
          <a:prstGeom prst="rect">
            <a:avLst/>
          </a:prstGeom>
          <a:solidFill>
            <a:schemeClr val="bg1"/>
          </a:solidFill>
          <a:ln>
            <a:solidFill>
              <a:srgbClr val="004299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285750" indent="-285750" eaLnBrk="1" hangingPunct="1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项目目标如何实现、痛点问题如何解决</a:t>
            </a:r>
            <a:r>
              <a:rPr lang="en-US" altLang="zh-CN" sz="2000" dirty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</a:p>
        </p:txBody>
      </p:sp>
      <p:pic>
        <p:nvPicPr>
          <p:cNvPr id="24" name="图片 1">
            <a:extLst>
              <a:ext uri="{FF2B5EF4-FFF2-40B4-BE49-F238E27FC236}">
                <a16:creationId xmlns:a16="http://schemas.microsoft.com/office/drawing/2014/main" id="{E0B164A1-C593-4325-97B7-8EC8A010433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553" y="186431"/>
            <a:ext cx="5006975" cy="561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" name="文本框 28">
            <a:extLst>
              <a:ext uri="{FF2B5EF4-FFF2-40B4-BE49-F238E27FC236}">
                <a16:creationId xmlns:a16="http://schemas.microsoft.com/office/drawing/2014/main" id="{4D167C19-C549-41FA-B89A-5454AE7CD63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44655" y="186431"/>
            <a:ext cx="207276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9pPr>
          </a:lstStyle>
          <a:p>
            <a:pPr algn="ctr"/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</a:rPr>
              <a:t>建设思路</a:t>
            </a:r>
          </a:p>
        </p:txBody>
      </p:sp>
    </p:spTree>
    <p:extLst>
      <p:ext uri="{BB962C8B-B14F-4D97-AF65-F5344CB8AC3E}">
        <p14:creationId xmlns:p14="http://schemas.microsoft.com/office/powerpoint/2010/main" val="90815298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矩形 21">
            <a:extLst>
              <a:ext uri="{FF2B5EF4-FFF2-40B4-BE49-F238E27FC236}">
                <a16:creationId xmlns:a16="http://schemas.microsoft.com/office/drawing/2014/main" id="{6AE99A05-4516-4EA7-A7E2-E24114E72B36}"/>
              </a:ext>
            </a:extLst>
          </p:cNvPr>
          <p:cNvSpPr/>
          <p:nvPr/>
        </p:nvSpPr>
        <p:spPr>
          <a:xfrm>
            <a:off x="746620" y="776958"/>
            <a:ext cx="10120280" cy="400110"/>
          </a:xfrm>
          <a:prstGeom prst="rect">
            <a:avLst/>
          </a:prstGeom>
          <a:solidFill>
            <a:schemeClr val="bg1"/>
          </a:solidFill>
          <a:ln>
            <a:solidFill>
              <a:srgbClr val="004299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285750" indent="-285750" eaLnBrk="1" hangingPunct="1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清晰明了地阐述建设内容</a:t>
            </a:r>
            <a:r>
              <a:rPr lang="en-US" altLang="zh-CN" sz="2000" dirty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</a:p>
        </p:txBody>
      </p:sp>
      <p:pic>
        <p:nvPicPr>
          <p:cNvPr id="24" name="图片 1">
            <a:extLst>
              <a:ext uri="{FF2B5EF4-FFF2-40B4-BE49-F238E27FC236}">
                <a16:creationId xmlns:a16="http://schemas.microsoft.com/office/drawing/2014/main" id="{E0B164A1-C593-4325-97B7-8EC8A010433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553" y="186431"/>
            <a:ext cx="5006975" cy="561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" name="文本框 28">
            <a:extLst>
              <a:ext uri="{FF2B5EF4-FFF2-40B4-BE49-F238E27FC236}">
                <a16:creationId xmlns:a16="http://schemas.microsoft.com/office/drawing/2014/main" id="{4D167C19-C549-41FA-B89A-5454AE7CD63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44655" y="186431"/>
            <a:ext cx="207276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9pPr>
          </a:lstStyle>
          <a:p>
            <a:pPr algn="ctr"/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</a:rPr>
              <a:t>建设内容</a:t>
            </a:r>
          </a:p>
        </p:txBody>
      </p:sp>
    </p:spTree>
    <p:extLst>
      <p:ext uri="{BB962C8B-B14F-4D97-AF65-F5344CB8AC3E}">
        <p14:creationId xmlns:p14="http://schemas.microsoft.com/office/powerpoint/2010/main" val="187601838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国重pp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矩形 3"/>
          <p:cNvSpPr/>
          <p:nvPr/>
        </p:nvSpPr>
        <p:spPr>
          <a:xfrm>
            <a:off x="7881938" y="1778000"/>
            <a:ext cx="4310062" cy="3365500"/>
          </a:xfrm>
          <a:prstGeom prst="rect">
            <a:avLst/>
          </a:prstGeom>
          <a:solidFill>
            <a:srgbClr val="004299">
              <a:alpha val="36000"/>
            </a:srgb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kumimoji="1" lang="zh-CN" altLang="en-US" sz="2000" b="1" dirty="0">
              <a:solidFill>
                <a:schemeClr val="bg1">
                  <a:lumMod val="65000"/>
                </a:schemeClr>
              </a:solidFill>
              <a:latin typeface="Bauhaus 93" pitchFamily="82" charset="0"/>
              <a:ea typeface="Source Han Sans CN Bold" pitchFamily="34" charset="-128"/>
              <a:cs typeface="Baloo" pitchFamily="66" charset="0"/>
            </a:endParaRPr>
          </a:p>
        </p:txBody>
      </p:sp>
      <p:sp>
        <p:nvSpPr>
          <p:cNvPr id="5" name="矩形 4"/>
          <p:cNvSpPr/>
          <p:nvPr/>
        </p:nvSpPr>
        <p:spPr>
          <a:xfrm flipH="1">
            <a:off x="7881938" y="1778000"/>
            <a:ext cx="55562" cy="2289175"/>
          </a:xfrm>
          <a:prstGeom prst="rect">
            <a:avLst/>
          </a:prstGeom>
          <a:solidFill>
            <a:srgbClr val="004299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kumimoji="1" lang="zh-CN" altLang="en-US" sz="2000" b="1" dirty="0">
              <a:solidFill>
                <a:schemeClr val="bg1">
                  <a:lumMod val="65000"/>
                </a:schemeClr>
              </a:solidFill>
              <a:latin typeface="Bauhaus 93" pitchFamily="82" charset="0"/>
              <a:ea typeface="Source Han Sans CN Bold" pitchFamily="34" charset="-128"/>
              <a:cs typeface="Baloo" pitchFamily="66" charset="0"/>
            </a:endParaRPr>
          </a:p>
        </p:txBody>
      </p:sp>
      <p:sp>
        <p:nvSpPr>
          <p:cNvPr id="6" name="矩形 5"/>
          <p:cNvSpPr/>
          <p:nvPr/>
        </p:nvSpPr>
        <p:spPr>
          <a:xfrm flipH="1">
            <a:off x="7881938" y="4067175"/>
            <a:ext cx="55562" cy="1076325"/>
          </a:xfrm>
          <a:prstGeom prst="rect">
            <a:avLst/>
          </a:prstGeom>
          <a:solidFill>
            <a:srgbClr val="FA6B10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kumimoji="1" lang="zh-CN" altLang="en-US" sz="2000" b="1" dirty="0">
              <a:solidFill>
                <a:schemeClr val="bg1">
                  <a:lumMod val="65000"/>
                </a:schemeClr>
              </a:solidFill>
              <a:latin typeface="Bauhaus 93" pitchFamily="82" charset="0"/>
              <a:ea typeface="Source Han Sans CN Bold" pitchFamily="34" charset="-128"/>
              <a:cs typeface="Baloo" pitchFamily="66" charset="0"/>
            </a:endParaRPr>
          </a:p>
        </p:txBody>
      </p:sp>
      <p:sp>
        <p:nvSpPr>
          <p:cNvPr id="8" name="文本框 14"/>
          <p:cNvSpPr txBox="1">
            <a:spLocks noChangeArrowheads="1"/>
          </p:cNvSpPr>
          <p:nvPr/>
        </p:nvSpPr>
        <p:spPr bwMode="auto">
          <a:xfrm flipH="1">
            <a:off x="9209088" y="2263775"/>
            <a:ext cx="249555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9pPr>
          </a:lstStyle>
          <a:p>
            <a:pPr algn="ctr"/>
            <a:r>
              <a: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sym typeface="Arial" panose="020B0604020202020204" pitchFamily="34" charset="0"/>
              </a:rPr>
              <a:t>预算合理性</a:t>
            </a:r>
          </a:p>
        </p:txBody>
      </p:sp>
      <p:sp>
        <p:nvSpPr>
          <p:cNvPr id="9" name="矩形 8"/>
          <p:cNvSpPr/>
          <p:nvPr/>
        </p:nvSpPr>
        <p:spPr>
          <a:xfrm>
            <a:off x="8220075" y="2057400"/>
            <a:ext cx="989013" cy="935038"/>
          </a:xfrm>
          <a:prstGeom prst="rect">
            <a:avLst/>
          </a:prstGeom>
          <a:solidFill>
            <a:schemeClr val="bg1">
              <a:alpha val="0"/>
            </a:schemeClr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kumimoji="1" lang="en-US" altLang="zh-CN" sz="4000" b="1" dirty="0">
                <a:solidFill>
                  <a:schemeClr val="bg1"/>
                </a:solidFill>
                <a:latin typeface="Microsoft YaHei Bold" charset="-122"/>
                <a:ea typeface="Microsoft YaHei Bold" charset="-122"/>
                <a:cs typeface="Baloo" pitchFamily="66" charset="0"/>
                <a:sym typeface="+mn-ea"/>
              </a:rPr>
              <a:t>04</a:t>
            </a:r>
          </a:p>
        </p:txBody>
      </p:sp>
    </p:spTree>
    <p:extLst>
      <p:ext uri="{BB962C8B-B14F-4D97-AF65-F5344CB8AC3E}">
        <p14:creationId xmlns:p14="http://schemas.microsoft.com/office/powerpoint/2010/main" val="398119402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 21"/>
          <p:cNvGrpSpPr/>
          <p:nvPr/>
        </p:nvGrpSpPr>
        <p:grpSpPr>
          <a:xfrm>
            <a:off x="1243287" y="2071988"/>
            <a:ext cx="45719" cy="3365500"/>
            <a:chOff x="1243287" y="2071988"/>
            <a:chExt cx="45719" cy="3365500"/>
          </a:xfrm>
        </p:grpSpPr>
        <p:sp>
          <p:nvSpPr>
            <p:cNvPr id="16" name="矩形 15"/>
            <p:cNvSpPr/>
            <p:nvPr/>
          </p:nvSpPr>
          <p:spPr>
            <a:xfrm>
              <a:off x="1243287" y="2071988"/>
              <a:ext cx="45719" cy="2289175"/>
            </a:xfrm>
            <a:prstGeom prst="rect">
              <a:avLst/>
            </a:prstGeom>
            <a:solidFill>
              <a:srgbClr val="004299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 sz="2000" b="1" dirty="0">
                <a:solidFill>
                  <a:schemeClr val="bg1">
                    <a:lumMod val="65000"/>
                  </a:schemeClr>
                </a:solidFill>
                <a:latin typeface="Bauhaus 93" pitchFamily="82" charset="0"/>
                <a:ea typeface="Source Han Sans CN Bold" pitchFamily="34" charset="-128"/>
                <a:cs typeface="Baloo" pitchFamily="66" charset="0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1243287" y="4361163"/>
              <a:ext cx="45719" cy="1076325"/>
            </a:xfrm>
            <a:prstGeom prst="rect">
              <a:avLst/>
            </a:prstGeom>
            <a:solidFill>
              <a:srgbClr val="FA6B10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 sz="2000" b="1" dirty="0">
                <a:solidFill>
                  <a:schemeClr val="bg1">
                    <a:lumMod val="65000"/>
                  </a:schemeClr>
                </a:solidFill>
                <a:latin typeface="Bauhaus 93" pitchFamily="82" charset="0"/>
                <a:ea typeface="Source Han Sans CN Bold" pitchFamily="34" charset="-128"/>
                <a:cs typeface="Baloo" pitchFamily="66" charset="0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8836814" y="2060651"/>
            <a:ext cx="45719" cy="3365500"/>
            <a:chOff x="8836814" y="2060651"/>
            <a:chExt cx="45719" cy="3365500"/>
          </a:xfrm>
        </p:grpSpPr>
        <p:sp>
          <p:nvSpPr>
            <p:cNvPr id="20" name="矩形 19"/>
            <p:cNvSpPr/>
            <p:nvPr/>
          </p:nvSpPr>
          <p:spPr>
            <a:xfrm>
              <a:off x="8836814" y="3136976"/>
              <a:ext cx="45719" cy="2289175"/>
            </a:xfrm>
            <a:prstGeom prst="rect">
              <a:avLst/>
            </a:prstGeom>
            <a:solidFill>
              <a:srgbClr val="004299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 sz="2000" b="1" dirty="0">
                <a:solidFill>
                  <a:schemeClr val="bg1">
                    <a:lumMod val="65000"/>
                  </a:schemeClr>
                </a:solidFill>
                <a:latin typeface="Bauhaus 93" pitchFamily="82" charset="0"/>
                <a:ea typeface="Source Han Sans CN Bold" pitchFamily="34" charset="-128"/>
                <a:cs typeface="Baloo" pitchFamily="66" charset="0"/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8836814" y="2060651"/>
              <a:ext cx="45719" cy="1076325"/>
            </a:xfrm>
            <a:prstGeom prst="rect">
              <a:avLst/>
            </a:prstGeom>
            <a:solidFill>
              <a:srgbClr val="FA6B10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 sz="2000" b="1" dirty="0">
                <a:solidFill>
                  <a:schemeClr val="bg1">
                    <a:lumMod val="65000"/>
                  </a:schemeClr>
                </a:solidFill>
                <a:latin typeface="Bauhaus 93" pitchFamily="82" charset="0"/>
                <a:ea typeface="Source Han Sans CN Bold" pitchFamily="34" charset="-128"/>
                <a:cs typeface="Baloo" pitchFamily="66" charset="0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5198177" y="2071988"/>
            <a:ext cx="45719" cy="3365499"/>
            <a:chOff x="5198177" y="2071988"/>
            <a:chExt cx="45719" cy="3365499"/>
          </a:xfrm>
        </p:grpSpPr>
        <p:sp>
          <p:nvSpPr>
            <p:cNvPr id="19" name="矩形 18"/>
            <p:cNvSpPr/>
            <p:nvPr/>
          </p:nvSpPr>
          <p:spPr>
            <a:xfrm>
              <a:off x="5198177" y="3216575"/>
              <a:ext cx="45719" cy="1076325"/>
            </a:xfrm>
            <a:prstGeom prst="rect">
              <a:avLst/>
            </a:prstGeom>
            <a:solidFill>
              <a:srgbClr val="FA6B10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 sz="2000" b="1" dirty="0">
                <a:solidFill>
                  <a:schemeClr val="bg1">
                    <a:lumMod val="65000"/>
                  </a:schemeClr>
                </a:solidFill>
                <a:latin typeface="Bauhaus 93" pitchFamily="82" charset="0"/>
                <a:ea typeface="Source Han Sans CN Bold" pitchFamily="34" charset="-128"/>
                <a:cs typeface="Baloo" pitchFamily="66" charset="0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5198177" y="2071988"/>
              <a:ext cx="45719" cy="1180293"/>
            </a:xfrm>
            <a:prstGeom prst="rect">
              <a:avLst/>
            </a:prstGeom>
            <a:solidFill>
              <a:srgbClr val="004299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 sz="2000" b="1" dirty="0">
                <a:solidFill>
                  <a:schemeClr val="bg1">
                    <a:lumMod val="65000"/>
                  </a:schemeClr>
                </a:solidFill>
                <a:latin typeface="Bauhaus 93" pitchFamily="82" charset="0"/>
                <a:ea typeface="Source Han Sans CN Bold" pitchFamily="34" charset="-128"/>
                <a:cs typeface="Baloo" pitchFamily="66" charset="0"/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5198177" y="4257194"/>
              <a:ext cx="45719" cy="1180293"/>
            </a:xfrm>
            <a:prstGeom prst="rect">
              <a:avLst/>
            </a:prstGeom>
            <a:solidFill>
              <a:srgbClr val="004299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 sz="2000" b="1" dirty="0">
                <a:solidFill>
                  <a:schemeClr val="bg1">
                    <a:lumMod val="65000"/>
                  </a:schemeClr>
                </a:solidFill>
                <a:latin typeface="Bauhaus 93" pitchFamily="82" charset="0"/>
                <a:ea typeface="Source Han Sans CN Bold" pitchFamily="34" charset="-128"/>
                <a:cs typeface="Baloo" pitchFamily="66" charset="0"/>
              </a:endParaRPr>
            </a:p>
          </p:txBody>
        </p:sp>
      </p:grpSp>
      <p:pic>
        <p:nvPicPr>
          <p:cNvPr id="14" name="图片 1">
            <a:extLst>
              <a:ext uri="{FF2B5EF4-FFF2-40B4-BE49-F238E27FC236}">
                <a16:creationId xmlns:a16="http://schemas.microsoft.com/office/drawing/2014/main" id="{8B2C822E-B88A-48B2-B99C-80E69A33791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553" y="186431"/>
            <a:ext cx="5006975" cy="561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文本框 28">
            <a:extLst>
              <a:ext uri="{FF2B5EF4-FFF2-40B4-BE49-F238E27FC236}">
                <a16:creationId xmlns:a16="http://schemas.microsoft.com/office/drawing/2014/main" id="{4057CDB1-38B0-4BA4-A388-F4737198912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44655" y="186431"/>
            <a:ext cx="207276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9pPr>
          </a:lstStyle>
          <a:p>
            <a:pPr algn="ctr"/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</a:rPr>
              <a:t>询价情况</a:t>
            </a: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8395EC00-9DB7-4CB7-BCB5-D3C1DF3B7F41}"/>
              </a:ext>
            </a:extLst>
          </p:cNvPr>
          <p:cNvSpPr/>
          <p:nvPr/>
        </p:nvSpPr>
        <p:spPr>
          <a:xfrm>
            <a:off x="746620" y="881834"/>
            <a:ext cx="10120280" cy="400110"/>
          </a:xfrm>
          <a:prstGeom prst="rect">
            <a:avLst/>
          </a:prstGeom>
          <a:solidFill>
            <a:schemeClr val="bg1"/>
          </a:solidFill>
          <a:ln>
            <a:solidFill>
              <a:srgbClr val="004299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285750" indent="-285750" eaLnBrk="1" hangingPunct="1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zh-CN" altLang="en-US" sz="2000" dirty="0">
                <a:solidFill>
                  <a:schemeClr val="bg1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承办部门应充分询价并调研类似项目的成交合同金额</a:t>
            </a:r>
            <a:r>
              <a:rPr lang="en-US" altLang="zh-CN" sz="2000" dirty="0">
                <a:solidFill>
                  <a:schemeClr val="bg1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zh-CN" altLang="en-US" sz="2000" dirty="0">
              <a:solidFill>
                <a:schemeClr val="bg1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519925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 21"/>
          <p:cNvGrpSpPr/>
          <p:nvPr/>
        </p:nvGrpSpPr>
        <p:grpSpPr>
          <a:xfrm>
            <a:off x="1243287" y="2071988"/>
            <a:ext cx="45719" cy="3365500"/>
            <a:chOff x="1243287" y="2071988"/>
            <a:chExt cx="45719" cy="3365500"/>
          </a:xfrm>
        </p:grpSpPr>
        <p:sp>
          <p:nvSpPr>
            <p:cNvPr id="16" name="矩形 15"/>
            <p:cNvSpPr/>
            <p:nvPr/>
          </p:nvSpPr>
          <p:spPr>
            <a:xfrm>
              <a:off x="1243287" y="2071988"/>
              <a:ext cx="45719" cy="2289175"/>
            </a:xfrm>
            <a:prstGeom prst="rect">
              <a:avLst/>
            </a:prstGeom>
            <a:solidFill>
              <a:srgbClr val="004299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 sz="2000" b="1" dirty="0">
                <a:solidFill>
                  <a:schemeClr val="bg1">
                    <a:lumMod val="65000"/>
                  </a:schemeClr>
                </a:solidFill>
                <a:latin typeface="Bauhaus 93" pitchFamily="82" charset="0"/>
                <a:ea typeface="Source Han Sans CN Bold" pitchFamily="34" charset="-128"/>
                <a:cs typeface="Baloo" pitchFamily="66" charset="0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1243287" y="4361163"/>
              <a:ext cx="45719" cy="1076325"/>
            </a:xfrm>
            <a:prstGeom prst="rect">
              <a:avLst/>
            </a:prstGeom>
            <a:solidFill>
              <a:srgbClr val="FA6B10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 sz="2000" b="1" dirty="0">
                <a:solidFill>
                  <a:schemeClr val="bg1">
                    <a:lumMod val="65000"/>
                  </a:schemeClr>
                </a:solidFill>
                <a:latin typeface="Bauhaus 93" pitchFamily="82" charset="0"/>
                <a:ea typeface="Source Han Sans CN Bold" pitchFamily="34" charset="-128"/>
                <a:cs typeface="Baloo" pitchFamily="66" charset="0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8836814" y="2060651"/>
            <a:ext cx="45719" cy="3365500"/>
            <a:chOff x="8836814" y="2060651"/>
            <a:chExt cx="45719" cy="3365500"/>
          </a:xfrm>
        </p:grpSpPr>
        <p:sp>
          <p:nvSpPr>
            <p:cNvPr id="20" name="矩形 19"/>
            <p:cNvSpPr/>
            <p:nvPr/>
          </p:nvSpPr>
          <p:spPr>
            <a:xfrm>
              <a:off x="8836814" y="3136976"/>
              <a:ext cx="45719" cy="2289175"/>
            </a:xfrm>
            <a:prstGeom prst="rect">
              <a:avLst/>
            </a:prstGeom>
            <a:solidFill>
              <a:srgbClr val="004299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 sz="2000" b="1" dirty="0">
                <a:solidFill>
                  <a:schemeClr val="bg1">
                    <a:lumMod val="65000"/>
                  </a:schemeClr>
                </a:solidFill>
                <a:latin typeface="Bauhaus 93" pitchFamily="82" charset="0"/>
                <a:ea typeface="Source Han Sans CN Bold" pitchFamily="34" charset="-128"/>
                <a:cs typeface="Baloo" pitchFamily="66" charset="0"/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8836814" y="2060651"/>
              <a:ext cx="45719" cy="1076325"/>
            </a:xfrm>
            <a:prstGeom prst="rect">
              <a:avLst/>
            </a:prstGeom>
            <a:solidFill>
              <a:srgbClr val="FA6B10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 sz="2000" b="1" dirty="0">
                <a:solidFill>
                  <a:schemeClr val="bg1">
                    <a:lumMod val="65000"/>
                  </a:schemeClr>
                </a:solidFill>
                <a:latin typeface="Bauhaus 93" pitchFamily="82" charset="0"/>
                <a:ea typeface="Source Han Sans CN Bold" pitchFamily="34" charset="-128"/>
                <a:cs typeface="Baloo" pitchFamily="66" charset="0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5198177" y="2071988"/>
            <a:ext cx="45719" cy="3365499"/>
            <a:chOff x="5198177" y="2071988"/>
            <a:chExt cx="45719" cy="3365499"/>
          </a:xfrm>
        </p:grpSpPr>
        <p:sp>
          <p:nvSpPr>
            <p:cNvPr id="19" name="矩形 18"/>
            <p:cNvSpPr/>
            <p:nvPr/>
          </p:nvSpPr>
          <p:spPr>
            <a:xfrm>
              <a:off x="5198177" y="3216575"/>
              <a:ext cx="45719" cy="1076325"/>
            </a:xfrm>
            <a:prstGeom prst="rect">
              <a:avLst/>
            </a:prstGeom>
            <a:solidFill>
              <a:srgbClr val="FA6B10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 sz="2000" b="1" dirty="0">
                <a:solidFill>
                  <a:schemeClr val="bg1">
                    <a:lumMod val="65000"/>
                  </a:schemeClr>
                </a:solidFill>
                <a:latin typeface="Bauhaus 93" pitchFamily="82" charset="0"/>
                <a:ea typeface="Source Han Sans CN Bold" pitchFamily="34" charset="-128"/>
                <a:cs typeface="Baloo" pitchFamily="66" charset="0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5198177" y="2071988"/>
              <a:ext cx="45719" cy="1180293"/>
            </a:xfrm>
            <a:prstGeom prst="rect">
              <a:avLst/>
            </a:prstGeom>
            <a:solidFill>
              <a:srgbClr val="004299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 sz="2000" b="1" dirty="0">
                <a:solidFill>
                  <a:schemeClr val="bg1">
                    <a:lumMod val="65000"/>
                  </a:schemeClr>
                </a:solidFill>
                <a:latin typeface="Bauhaus 93" pitchFamily="82" charset="0"/>
                <a:ea typeface="Source Han Sans CN Bold" pitchFamily="34" charset="-128"/>
                <a:cs typeface="Baloo" pitchFamily="66" charset="0"/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5198177" y="4257194"/>
              <a:ext cx="45719" cy="1180293"/>
            </a:xfrm>
            <a:prstGeom prst="rect">
              <a:avLst/>
            </a:prstGeom>
            <a:solidFill>
              <a:srgbClr val="004299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 sz="2000" b="1" dirty="0">
                <a:solidFill>
                  <a:schemeClr val="bg1">
                    <a:lumMod val="65000"/>
                  </a:schemeClr>
                </a:solidFill>
                <a:latin typeface="Bauhaus 93" pitchFamily="82" charset="0"/>
                <a:ea typeface="Source Han Sans CN Bold" pitchFamily="34" charset="-128"/>
                <a:cs typeface="Baloo" pitchFamily="66" charset="0"/>
              </a:endParaRPr>
            </a:p>
          </p:txBody>
        </p:sp>
      </p:grpSp>
      <p:pic>
        <p:nvPicPr>
          <p:cNvPr id="14" name="图片 1">
            <a:extLst>
              <a:ext uri="{FF2B5EF4-FFF2-40B4-BE49-F238E27FC236}">
                <a16:creationId xmlns:a16="http://schemas.microsoft.com/office/drawing/2014/main" id="{8B2C822E-B88A-48B2-B99C-80E69A33791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553" y="186431"/>
            <a:ext cx="5006975" cy="561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文本框 28">
            <a:extLst>
              <a:ext uri="{FF2B5EF4-FFF2-40B4-BE49-F238E27FC236}">
                <a16:creationId xmlns:a16="http://schemas.microsoft.com/office/drawing/2014/main" id="{4057CDB1-38B0-4BA4-A388-F4737198912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5570" y="186250"/>
            <a:ext cx="412166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9pPr>
          </a:lstStyle>
          <a:p>
            <a:pPr algn="ctr"/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</a:rPr>
              <a:t>其他类似的合同金额调研</a:t>
            </a: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F99504D6-DA8A-40DD-B8FC-E2CA67C40195}"/>
              </a:ext>
            </a:extLst>
          </p:cNvPr>
          <p:cNvSpPr/>
          <p:nvPr/>
        </p:nvSpPr>
        <p:spPr>
          <a:xfrm>
            <a:off x="723293" y="984326"/>
            <a:ext cx="10120280" cy="400110"/>
          </a:xfrm>
          <a:prstGeom prst="rect">
            <a:avLst/>
          </a:prstGeom>
          <a:solidFill>
            <a:schemeClr val="bg1"/>
          </a:solidFill>
          <a:ln>
            <a:solidFill>
              <a:srgbClr val="004299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285750" indent="-285750" eaLnBrk="1" hangingPunct="1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zh-CN" altLang="en-US" sz="2000" dirty="0">
                <a:solidFill>
                  <a:schemeClr val="bg1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承办部门应充分询价并调研类似项目的成交合同金额</a:t>
            </a:r>
            <a:r>
              <a:rPr lang="en-US" altLang="zh-CN" sz="2000" dirty="0">
                <a:solidFill>
                  <a:schemeClr val="bg1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zh-CN" altLang="en-US" sz="2000" dirty="0">
              <a:solidFill>
                <a:schemeClr val="bg1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702664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/>
              <a:t>感谢垂听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/>
              <a:t>2022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6788693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0"/>
          <p:cNvSpPr txBox="1">
            <a:spLocks noChangeArrowheads="1"/>
          </p:cNvSpPr>
          <p:nvPr/>
        </p:nvSpPr>
        <p:spPr bwMode="auto">
          <a:xfrm flipH="1">
            <a:off x="8229964" y="2699732"/>
            <a:ext cx="300469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400" b="1">
                <a:solidFill>
                  <a:srgbClr val="004299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defRPr>
                <a:latin typeface="Calibri" panose="020F0502020204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latin typeface="Calibri" panose="020F0502020204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latin typeface="Calibri" panose="020F0502020204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latin typeface="Calibri" panose="020F0502020204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微软雅黑" panose="020B0503020204020204" pitchFamily="34" charset="-122"/>
              </a:defRPr>
            </a:lvl9pPr>
          </a:lstStyle>
          <a:p>
            <a:r>
              <a:rPr lang="zh-CN" altLang="en-US" dirty="0">
                <a:sym typeface="Arial" panose="020B0604020202020204" pitchFamily="34" charset="0"/>
              </a:rPr>
              <a:t>项目目标</a:t>
            </a:r>
          </a:p>
        </p:txBody>
      </p:sp>
      <p:sp>
        <p:nvSpPr>
          <p:cNvPr id="3" name="文本框 31"/>
          <p:cNvSpPr txBox="1">
            <a:spLocks noChangeArrowheads="1"/>
          </p:cNvSpPr>
          <p:nvPr/>
        </p:nvSpPr>
        <p:spPr bwMode="auto">
          <a:xfrm flipH="1">
            <a:off x="8222358" y="3309978"/>
            <a:ext cx="300277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400" b="1">
                <a:solidFill>
                  <a:srgbClr val="004299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defRPr>
                <a:latin typeface="Calibri" panose="020F0502020204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latin typeface="Calibri" panose="020F0502020204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latin typeface="Calibri" panose="020F0502020204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latin typeface="Calibri" panose="020F0502020204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微软雅黑" panose="020B0503020204020204" pitchFamily="34" charset="-122"/>
              </a:defRPr>
            </a:lvl9pPr>
          </a:lstStyle>
          <a:p>
            <a:r>
              <a:rPr lang="zh-CN" altLang="en-US" dirty="0">
                <a:cs typeface="+mn-ea"/>
                <a:sym typeface="+mn-lt"/>
              </a:rPr>
              <a:t>建设思路</a:t>
            </a:r>
          </a:p>
        </p:txBody>
      </p:sp>
      <p:sp>
        <p:nvSpPr>
          <p:cNvPr id="4" name="矩形 3"/>
          <p:cNvSpPr/>
          <p:nvPr/>
        </p:nvSpPr>
        <p:spPr>
          <a:xfrm>
            <a:off x="7407985" y="2680091"/>
            <a:ext cx="731825" cy="511175"/>
          </a:xfrm>
          <a:prstGeom prst="rect">
            <a:avLst/>
          </a:prstGeom>
          <a:solidFill>
            <a:schemeClr val="bg1"/>
          </a:solidFill>
          <a:ln w="3175">
            <a:solidFill>
              <a:srgbClr val="0057A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kumimoji="1" lang="en-US" altLang="zh-CN" sz="2000" b="1" dirty="0">
                <a:solidFill>
                  <a:srgbClr val="004299"/>
                </a:solidFill>
                <a:ea typeface="Microsoft YaHei Bold" charset="-122"/>
                <a:sym typeface="+mn-ea"/>
              </a:rPr>
              <a:t>02</a:t>
            </a:r>
          </a:p>
        </p:txBody>
      </p:sp>
      <p:sp>
        <p:nvSpPr>
          <p:cNvPr id="5" name="矩形 4"/>
          <p:cNvSpPr/>
          <p:nvPr/>
        </p:nvSpPr>
        <p:spPr>
          <a:xfrm>
            <a:off x="7407985" y="3285224"/>
            <a:ext cx="731825" cy="511175"/>
          </a:xfrm>
          <a:prstGeom prst="rect">
            <a:avLst/>
          </a:prstGeom>
          <a:solidFill>
            <a:schemeClr val="bg1"/>
          </a:solidFill>
          <a:ln w="3175">
            <a:solidFill>
              <a:srgbClr val="0057A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kumimoji="1" lang="en-US" altLang="zh-CN" sz="2000" b="1" dirty="0">
                <a:solidFill>
                  <a:srgbClr val="004299"/>
                </a:solidFill>
                <a:ea typeface="Microsoft YaHei Bold" charset="-122"/>
                <a:sym typeface="+mn-ea"/>
              </a:rPr>
              <a:t>03</a:t>
            </a:r>
          </a:p>
        </p:txBody>
      </p:sp>
      <p:sp>
        <p:nvSpPr>
          <p:cNvPr id="6" name="文本框 36"/>
          <p:cNvSpPr txBox="1">
            <a:spLocks noChangeArrowheads="1"/>
          </p:cNvSpPr>
          <p:nvPr/>
        </p:nvSpPr>
        <p:spPr bwMode="auto">
          <a:xfrm flipH="1">
            <a:off x="8229964" y="2062793"/>
            <a:ext cx="300469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9pPr>
          </a:lstStyle>
          <a:p>
            <a:r>
              <a:rPr lang="zh-CN" altLang="en-US" sz="2400" b="1" dirty="0">
                <a:solidFill>
                  <a:srgbClr val="004299"/>
                </a:solidFill>
                <a:latin typeface="微软雅黑" panose="020B0503020204020204" pitchFamily="34" charset="-122"/>
                <a:sym typeface="Arial" panose="020B0604020202020204" pitchFamily="34" charset="0"/>
              </a:rPr>
              <a:t>项目背景</a:t>
            </a:r>
          </a:p>
        </p:txBody>
      </p:sp>
      <p:sp>
        <p:nvSpPr>
          <p:cNvPr id="7" name="矩形 6"/>
          <p:cNvSpPr/>
          <p:nvPr/>
        </p:nvSpPr>
        <p:spPr>
          <a:xfrm>
            <a:off x="7407986" y="2038039"/>
            <a:ext cx="731825" cy="511175"/>
          </a:xfrm>
          <a:prstGeom prst="rect">
            <a:avLst/>
          </a:prstGeom>
          <a:solidFill>
            <a:schemeClr val="bg1"/>
          </a:solidFill>
          <a:ln w="3175">
            <a:solidFill>
              <a:srgbClr val="0057A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kumimoji="1" lang="en-US" altLang="zh-CN" sz="2000" b="1" dirty="0">
                <a:solidFill>
                  <a:srgbClr val="004299"/>
                </a:solidFill>
                <a:ea typeface="Microsoft YaHei Bold" charset="-122"/>
                <a:sym typeface="+mn-ea"/>
              </a:rPr>
              <a:t>01</a:t>
            </a:r>
          </a:p>
        </p:txBody>
      </p:sp>
      <p:sp>
        <p:nvSpPr>
          <p:cNvPr id="8" name="文本框 31"/>
          <p:cNvSpPr txBox="1">
            <a:spLocks noChangeArrowheads="1"/>
          </p:cNvSpPr>
          <p:nvPr/>
        </p:nvSpPr>
        <p:spPr bwMode="auto">
          <a:xfrm flipH="1">
            <a:off x="8231883" y="3971671"/>
            <a:ext cx="300277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400" b="1">
                <a:solidFill>
                  <a:srgbClr val="004299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defRPr>
                <a:latin typeface="Calibri" panose="020F0502020204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latin typeface="Calibri" panose="020F0502020204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latin typeface="Calibri" panose="020F0502020204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latin typeface="Calibri" panose="020F0502020204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微软雅黑" panose="020B0503020204020204" pitchFamily="34" charset="-122"/>
              </a:defRPr>
            </a:lvl9pPr>
          </a:lstStyle>
          <a:p>
            <a:r>
              <a:rPr lang="zh-CN" altLang="en-US" dirty="0">
                <a:cs typeface="+mn-ea"/>
                <a:sym typeface="+mn-lt"/>
              </a:rPr>
              <a:t>预算合理性</a:t>
            </a:r>
          </a:p>
        </p:txBody>
      </p:sp>
      <p:sp>
        <p:nvSpPr>
          <p:cNvPr id="9" name="矩形 8"/>
          <p:cNvSpPr/>
          <p:nvPr/>
        </p:nvSpPr>
        <p:spPr>
          <a:xfrm>
            <a:off x="7407985" y="3946917"/>
            <a:ext cx="731825" cy="511175"/>
          </a:xfrm>
          <a:prstGeom prst="rect">
            <a:avLst/>
          </a:prstGeom>
          <a:solidFill>
            <a:schemeClr val="bg1"/>
          </a:solidFill>
          <a:ln w="3175">
            <a:solidFill>
              <a:srgbClr val="0057A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kumimoji="1" lang="en-US" altLang="zh-CN" sz="2000" b="1" dirty="0">
                <a:solidFill>
                  <a:srgbClr val="004299"/>
                </a:solidFill>
                <a:ea typeface="Microsoft YaHei Bold" charset="-122"/>
                <a:sym typeface="+mn-ea"/>
              </a:rPr>
              <a:t>04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2568914" y="2229242"/>
            <a:ext cx="1377950" cy="7064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dist">
              <a:buFont typeface="Arial" panose="020B0604020202020204" pitchFamily="34" charset="0"/>
              <a:buNone/>
              <a:defRPr/>
            </a:pPr>
            <a:r>
              <a:rPr lang="zh-CN" altLang="en-US" sz="4000" b="1" noProof="1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Microsoft YaHei Bold" charset="-122"/>
                <a:ea typeface="Microsoft YaHei Bold" charset="-122"/>
                <a:sym typeface="微软雅黑" panose="020B0503020204020204" pitchFamily="34" charset="-122"/>
              </a:rPr>
              <a:t>目录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646EE31C-5AB8-4FC6-B40F-00D173F8A1B6}"/>
              </a:ext>
            </a:extLst>
          </p:cNvPr>
          <p:cNvSpPr txBox="1"/>
          <p:nvPr/>
        </p:nvSpPr>
        <p:spPr>
          <a:xfrm>
            <a:off x="7310826" y="4701203"/>
            <a:ext cx="414250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i="1" dirty="0">
                <a:solidFill>
                  <a:schemeClr val="bg1">
                    <a:lumMod val="75000"/>
                  </a:schemeClr>
                </a:solidFill>
              </a:rPr>
              <a:t>论证会主要是对项目方案进行论证和评审，具体参考模板中给出的章节小标题。承办部门也可自行添加其他需要介绍的内容。</a:t>
            </a:r>
            <a:endParaRPr lang="en-US" altLang="zh-CN" i="1" dirty="0">
              <a:solidFill>
                <a:schemeClr val="bg1">
                  <a:lumMod val="75000"/>
                </a:schemeClr>
              </a:solidFill>
            </a:endParaRPr>
          </a:p>
          <a:p>
            <a:r>
              <a:rPr lang="en-US" altLang="zh-CN" i="1" dirty="0">
                <a:solidFill>
                  <a:schemeClr val="bg1">
                    <a:lumMod val="75000"/>
                  </a:schemeClr>
                </a:solidFill>
              </a:rPr>
              <a:t>PPT</a:t>
            </a:r>
            <a:r>
              <a:rPr lang="zh-CN" altLang="en-US" i="1" dirty="0">
                <a:solidFill>
                  <a:schemeClr val="bg1">
                    <a:lumMod val="75000"/>
                  </a:schemeClr>
                </a:solidFill>
              </a:rPr>
              <a:t>应做到文字精简、以图表展示为主。</a:t>
            </a:r>
            <a:endParaRPr lang="en-US" altLang="zh-CN" i="1" dirty="0">
              <a:solidFill>
                <a:schemeClr val="bg1">
                  <a:lumMod val="75000"/>
                </a:schemeClr>
              </a:solidFill>
            </a:endParaRPr>
          </a:p>
          <a:p>
            <a:r>
              <a:rPr lang="zh-CN" altLang="en-US" i="1" dirty="0">
                <a:solidFill>
                  <a:schemeClr val="bg1">
                    <a:lumMod val="75000"/>
                  </a:schemeClr>
                </a:solidFill>
              </a:rPr>
              <a:t>（正式演讲时请删除该段提示文字）</a:t>
            </a:r>
          </a:p>
        </p:txBody>
      </p:sp>
    </p:spTree>
    <p:extLst>
      <p:ext uri="{BB962C8B-B14F-4D97-AF65-F5344CB8AC3E}">
        <p14:creationId xmlns:p14="http://schemas.microsoft.com/office/powerpoint/2010/main" val="401461596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国重pp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矩形 3"/>
          <p:cNvSpPr/>
          <p:nvPr/>
        </p:nvSpPr>
        <p:spPr>
          <a:xfrm>
            <a:off x="7881938" y="1778000"/>
            <a:ext cx="4310062" cy="3365500"/>
          </a:xfrm>
          <a:prstGeom prst="rect">
            <a:avLst/>
          </a:prstGeom>
          <a:solidFill>
            <a:srgbClr val="004299">
              <a:alpha val="36000"/>
            </a:srgb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kumimoji="1" lang="zh-CN" altLang="en-US" sz="2000" b="1" dirty="0">
              <a:solidFill>
                <a:schemeClr val="bg1">
                  <a:lumMod val="65000"/>
                </a:schemeClr>
              </a:solidFill>
              <a:latin typeface="Bauhaus 93" pitchFamily="82" charset="0"/>
              <a:ea typeface="Source Han Sans CN Bold" pitchFamily="34" charset="-128"/>
              <a:cs typeface="Baloo" pitchFamily="66" charset="0"/>
            </a:endParaRPr>
          </a:p>
        </p:txBody>
      </p:sp>
      <p:sp>
        <p:nvSpPr>
          <p:cNvPr id="5" name="矩形 4"/>
          <p:cNvSpPr/>
          <p:nvPr/>
        </p:nvSpPr>
        <p:spPr>
          <a:xfrm flipH="1">
            <a:off x="7881938" y="1778000"/>
            <a:ext cx="55562" cy="2289175"/>
          </a:xfrm>
          <a:prstGeom prst="rect">
            <a:avLst/>
          </a:prstGeom>
          <a:solidFill>
            <a:srgbClr val="004299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kumimoji="1" lang="zh-CN" altLang="en-US" sz="2000" b="1" dirty="0">
              <a:solidFill>
                <a:schemeClr val="bg1">
                  <a:lumMod val="65000"/>
                </a:schemeClr>
              </a:solidFill>
              <a:latin typeface="Bauhaus 93" pitchFamily="82" charset="0"/>
              <a:ea typeface="Source Han Sans CN Bold" pitchFamily="34" charset="-128"/>
              <a:cs typeface="Baloo" pitchFamily="66" charset="0"/>
            </a:endParaRPr>
          </a:p>
        </p:txBody>
      </p:sp>
      <p:sp>
        <p:nvSpPr>
          <p:cNvPr id="6" name="矩形 5"/>
          <p:cNvSpPr/>
          <p:nvPr/>
        </p:nvSpPr>
        <p:spPr>
          <a:xfrm flipH="1">
            <a:off x="7881938" y="4067175"/>
            <a:ext cx="55562" cy="1076325"/>
          </a:xfrm>
          <a:prstGeom prst="rect">
            <a:avLst/>
          </a:prstGeom>
          <a:solidFill>
            <a:srgbClr val="FA6B10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kumimoji="1" lang="zh-CN" altLang="en-US" sz="2000" b="1" dirty="0">
              <a:solidFill>
                <a:schemeClr val="bg1">
                  <a:lumMod val="65000"/>
                </a:schemeClr>
              </a:solidFill>
              <a:latin typeface="Bauhaus 93" pitchFamily="82" charset="0"/>
              <a:ea typeface="Source Han Sans CN Bold" pitchFamily="34" charset="-128"/>
              <a:cs typeface="Baloo" pitchFamily="66" charset="0"/>
            </a:endParaRPr>
          </a:p>
        </p:txBody>
      </p:sp>
      <p:sp>
        <p:nvSpPr>
          <p:cNvPr id="8" name="文本框 14"/>
          <p:cNvSpPr txBox="1">
            <a:spLocks noChangeArrowheads="1"/>
          </p:cNvSpPr>
          <p:nvPr/>
        </p:nvSpPr>
        <p:spPr bwMode="auto">
          <a:xfrm flipH="1">
            <a:off x="9209088" y="2263775"/>
            <a:ext cx="249555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9pPr>
          </a:lstStyle>
          <a:p>
            <a:pPr algn="ctr"/>
            <a:r>
              <a: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sym typeface="Arial" panose="020B0604020202020204" pitchFamily="34" charset="0"/>
              </a:rPr>
              <a:t>项目背景</a:t>
            </a:r>
          </a:p>
        </p:txBody>
      </p:sp>
      <p:sp>
        <p:nvSpPr>
          <p:cNvPr id="9" name="矩形 8"/>
          <p:cNvSpPr/>
          <p:nvPr/>
        </p:nvSpPr>
        <p:spPr>
          <a:xfrm>
            <a:off x="8220075" y="2057400"/>
            <a:ext cx="989013" cy="935038"/>
          </a:xfrm>
          <a:prstGeom prst="rect">
            <a:avLst/>
          </a:prstGeom>
          <a:solidFill>
            <a:schemeClr val="bg1">
              <a:alpha val="0"/>
            </a:schemeClr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kumimoji="1" lang="en-US" altLang="zh-CN" sz="4000" b="1" dirty="0">
                <a:solidFill>
                  <a:schemeClr val="bg1"/>
                </a:solidFill>
                <a:latin typeface="Microsoft YaHei Bold" charset="-122"/>
                <a:ea typeface="Microsoft YaHei Bold" charset="-122"/>
                <a:cs typeface="Baloo" pitchFamily="66" charset="0"/>
                <a:sym typeface="+mn-ea"/>
              </a:rPr>
              <a:t>01</a:t>
            </a:r>
          </a:p>
        </p:txBody>
      </p:sp>
    </p:spTree>
    <p:extLst>
      <p:ext uri="{BB962C8B-B14F-4D97-AF65-F5344CB8AC3E}">
        <p14:creationId xmlns:p14="http://schemas.microsoft.com/office/powerpoint/2010/main" val="415288251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553" y="186431"/>
            <a:ext cx="5006975" cy="561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本框 28"/>
          <p:cNvSpPr txBox="1">
            <a:spLocks noChangeArrowheads="1"/>
          </p:cNvSpPr>
          <p:nvPr/>
        </p:nvSpPr>
        <p:spPr bwMode="auto">
          <a:xfrm>
            <a:off x="177554" y="186431"/>
            <a:ext cx="5006974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9pPr>
          </a:lstStyle>
          <a:p>
            <a:pPr algn="ctr"/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</a:rPr>
              <a:t>与前期项目的关系</a:t>
            </a:r>
          </a:p>
        </p:txBody>
      </p:sp>
      <p:graphicFrame>
        <p:nvGraphicFramePr>
          <p:cNvPr id="2" name="表格 1">
            <a:extLst>
              <a:ext uri="{FF2B5EF4-FFF2-40B4-BE49-F238E27FC236}">
                <a16:creationId xmlns:a16="http://schemas.microsoft.com/office/drawing/2014/main" id="{2B8DA1B9-5CD6-4D39-890F-0AA2D3CCB2C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24379571"/>
              </p:ext>
            </p:extLst>
          </p:nvPr>
        </p:nvGraphicFramePr>
        <p:xfrm>
          <a:off x="1605721" y="1708711"/>
          <a:ext cx="8984524" cy="2123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5743">
                  <a:extLst>
                    <a:ext uri="{9D8B030D-6E8A-4147-A177-3AD203B41FA5}">
                      <a16:colId xmlns:a16="http://schemas.microsoft.com/office/drawing/2014/main" val="188852014"/>
                    </a:ext>
                  </a:extLst>
                </a:gridCol>
                <a:gridCol w="1833465">
                  <a:extLst>
                    <a:ext uri="{9D8B030D-6E8A-4147-A177-3AD203B41FA5}">
                      <a16:colId xmlns:a16="http://schemas.microsoft.com/office/drawing/2014/main" val="3819415539"/>
                    </a:ext>
                  </a:extLst>
                </a:gridCol>
                <a:gridCol w="1161661">
                  <a:extLst>
                    <a:ext uri="{9D8B030D-6E8A-4147-A177-3AD203B41FA5}">
                      <a16:colId xmlns:a16="http://schemas.microsoft.com/office/drawing/2014/main" val="949646573"/>
                    </a:ext>
                  </a:extLst>
                </a:gridCol>
                <a:gridCol w="4853655">
                  <a:extLst>
                    <a:ext uri="{9D8B030D-6E8A-4147-A177-3AD203B41FA5}">
                      <a16:colId xmlns:a16="http://schemas.microsoft.com/office/drawing/2014/main" val="94202596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/>
                        <a:t>建设年份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/>
                        <a:t>系统名称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/>
                        <a:t>合同金额（万元）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/>
                        <a:t>该系统已达到的建设目标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1859924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/>
                        <a:t>2018</a:t>
                      </a:r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altLang="zh-CN" dirty="0"/>
                        <a:t>XXX</a:t>
                      </a:r>
                      <a:r>
                        <a:rPr lang="zh-CN" altLang="en-US" dirty="0"/>
                        <a:t>系统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329080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/>
                        <a:t>2019</a:t>
                      </a:r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4759096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/>
                        <a:t>……</a:t>
                      </a:r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018381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/>
                        <a:t>2023</a:t>
                      </a:r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63610094"/>
                  </a:ext>
                </a:extLst>
              </a:tr>
            </a:tbl>
          </a:graphicData>
        </a:graphic>
      </p:graphicFrame>
      <p:sp>
        <p:nvSpPr>
          <p:cNvPr id="5" name="文本框 4">
            <a:extLst>
              <a:ext uri="{FF2B5EF4-FFF2-40B4-BE49-F238E27FC236}">
                <a16:creationId xmlns:a16="http://schemas.microsoft.com/office/drawing/2014/main" id="{EC4466CF-EA46-4F35-BF1F-D3DED795767C}"/>
              </a:ext>
            </a:extLst>
          </p:cNvPr>
          <p:cNvSpPr txBox="1"/>
          <p:nvPr/>
        </p:nvSpPr>
        <p:spPr>
          <a:xfrm>
            <a:off x="1691433" y="1119673"/>
            <a:ext cx="2723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>
                    <a:lumMod val="65000"/>
                  </a:schemeClr>
                </a:solidFill>
              </a:rPr>
              <a:t>本业务板块已建系统列表</a:t>
            </a:r>
          </a:p>
        </p:txBody>
      </p:sp>
    </p:spTree>
    <p:extLst>
      <p:ext uri="{BB962C8B-B14F-4D97-AF65-F5344CB8AC3E}">
        <p14:creationId xmlns:p14="http://schemas.microsoft.com/office/powerpoint/2010/main" val="240624128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553" y="186431"/>
            <a:ext cx="5006975" cy="561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本框 28"/>
          <p:cNvSpPr txBox="1">
            <a:spLocks noChangeArrowheads="1"/>
          </p:cNvSpPr>
          <p:nvPr/>
        </p:nvSpPr>
        <p:spPr bwMode="auto">
          <a:xfrm>
            <a:off x="177554" y="186431"/>
            <a:ext cx="5006974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9pPr>
          </a:lstStyle>
          <a:p>
            <a:pPr algn="ctr"/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</a:rPr>
              <a:t>当前业务痛点</a:t>
            </a:r>
          </a:p>
        </p:txBody>
      </p:sp>
      <p:sp>
        <p:nvSpPr>
          <p:cNvPr id="7" name="矩形 6"/>
          <p:cNvSpPr/>
          <p:nvPr/>
        </p:nvSpPr>
        <p:spPr>
          <a:xfrm>
            <a:off x="746620" y="776958"/>
            <a:ext cx="10120280" cy="784830"/>
          </a:xfrm>
          <a:prstGeom prst="rect">
            <a:avLst/>
          </a:prstGeom>
          <a:solidFill>
            <a:schemeClr val="bg1"/>
          </a:solidFill>
          <a:ln>
            <a:solidFill>
              <a:srgbClr val="004299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285750" indent="-285750" eaLnBrk="1" hangingPunct="1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分条阐述当前业务仍存在的痛点</a:t>
            </a:r>
            <a:r>
              <a:rPr lang="en-US" altLang="zh-CN" sz="2000" dirty="0"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待解决的问题</a:t>
            </a:r>
            <a:r>
              <a:rPr lang="en-US" altLang="zh-CN" sz="2000" dirty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</a:p>
          <a:p>
            <a:pPr marL="285750" indent="-285750" eaLnBrk="1" hangingPunct="1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en-US" altLang="zh-CN" sz="2000" dirty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9464326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国重pp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矩形 3"/>
          <p:cNvSpPr/>
          <p:nvPr/>
        </p:nvSpPr>
        <p:spPr>
          <a:xfrm>
            <a:off x="7881938" y="1778000"/>
            <a:ext cx="4310062" cy="3365500"/>
          </a:xfrm>
          <a:prstGeom prst="rect">
            <a:avLst/>
          </a:prstGeom>
          <a:solidFill>
            <a:srgbClr val="004299">
              <a:alpha val="36000"/>
            </a:srgb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kumimoji="1" lang="zh-CN" altLang="en-US" sz="2000" b="1" dirty="0">
              <a:solidFill>
                <a:schemeClr val="bg1">
                  <a:lumMod val="65000"/>
                </a:schemeClr>
              </a:solidFill>
              <a:latin typeface="Bauhaus 93" pitchFamily="82" charset="0"/>
              <a:ea typeface="Source Han Sans CN Bold" pitchFamily="34" charset="-128"/>
              <a:cs typeface="Baloo" pitchFamily="66" charset="0"/>
            </a:endParaRPr>
          </a:p>
        </p:txBody>
      </p:sp>
      <p:sp>
        <p:nvSpPr>
          <p:cNvPr id="5" name="矩形 4"/>
          <p:cNvSpPr/>
          <p:nvPr/>
        </p:nvSpPr>
        <p:spPr>
          <a:xfrm flipH="1">
            <a:off x="7881938" y="1778000"/>
            <a:ext cx="55562" cy="2289175"/>
          </a:xfrm>
          <a:prstGeom prst="rect">
            <a:avLst/>
          </a:prstGeom>
          <a:solidFill>
            <a:srgbClr val="004299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kumimoji="1" lang="zh-CN" altLang="en-US" sz="2000" b="1" dirty="0">
              <a:solidFill>
                <a:schemeClr val="bg1">
                  <a:lumMod val="65000"/>
                </a:schemeClr>
              </a:solidFill>
              <a:latin typeface="Bauhaus 93" pitchFamily="82" charset="0"/>
              <a:ea typeface="Source Han Sans CN Bold" pitchFamily="34" charset="-128"/>
              <a:cs typeface="Baloo" pitchFamily="66" charset="0"/>
            </a:endParaRPr>
          </a:p>
        </p:txBody>
      </p:sp>
      <p:sp>
        <p:nvSpPr>
          <p:cNvPr id="6" name="矩形 5"/>
          <p:cNvSpPr/>
          <p:nvPr/>
        </p:nvSpPr>
        <p:spPr>
          <a:xfrm flipH="1">
            <a:off x="7881938" y="4067175"/>
            <a:ext cx="55562" cy="1076325"/>
          </a:xfrm>
          <a:prstGeom prst="rect">
            <a:avLst/>
          </a:prstGeom>
          <a:solidFill>
            <a:srgbClr val="FA6B10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kumimoji="1" lang="zh-CN" altLang="en-US" sz="2000" b="1" dirty="0">
              <a:solidFill>
                <a:schemeClr val="bg1">
                  <a:lumMod val="65000"/>
                </a:schemeClr>
              </a:solidFill>
              <a:latin typeface="Bauhaus 93" pitchFamily="82" charset="0"/>
              <a:ea typeface="Source Han Sans CN Bold" pitchFamily="34" charset="-128"/>
              <a:cs typeface="Baloo" pitchFamily="66" charset="0"/>
            </a:endParaRPr>
          </a:p>
        </p:txBody>
      </p:sp>
      <p:sp>
        <p:nvSpPr>
          <p:cNvPr id="8" name="文本框 14"/>
          <p:cNvSpPr txBox="1">
            <a:spLocks noChangeArrowheads="1"/>
          </p:cNvSpPr>
          <p:nvPr/>
        </p:nvSpPr>
        <p:spPr bwMode="auto">
          <a:xfrm flipH="1">
            <a:off x="9209088" y="2263775"/>
            <a:ext cx="249555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9pPr>
          </a:lstStyle>
          <a:p>
            <a:pPr algn="ctr"/>
            <a:r>
              <a: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sym typeface="Arial" panose="020B0604020202020204" pitchFamily="34" charset="0"/>
              </a:rPr>
              <a:t>项目目标</a:t>
            </a:r>
          </a:p>
        </p:txBody>
      </p:sp>
      <p:sp>
        <p:nvSpPr>
          <p:cNvPr id="9" name="矩形 8"/>
          <p:cNvSpPr/>
          <p:nvPr/>
        </p:nvSpPr>
        <p:spPr>
          <a:xfrm>
            <a:off x="8220075" y="2057400"/>
            <a:ext cx="989013" cy="935038"/>
          </a:xfrm>
          <a:prstGeom prst="rect">
            <a:avLst/>
          </a:prstGeom>
          <a:solidFill>
            <a:schemeClr val="bg1">
              <a:alpha val="0"/>
            </a:schemeClr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kumimoji="1" lang="en-US" altLang="zh-CN" sz="4000" b="1" dirty="0">
                <a:solidFill>
                  <a:schemeClr val="bg1"/>
                </a:solidFill>
                <a:latin typeface="Microsoft YaHei Bold" charset="-122"/>
                <a:ea typeface="Microsoft YaHei Bold" charset="-122"/>
                <a:cs typeface="Baloo" pitchFamily="66" charset="0"/>
                <a:sym typeface="+mn-ea"/>
              </a:rPr>
              <a:t>02</a:t>
            </a:r>
          </a:p>
        </p:txBody>
      </p:sp>
    </p:spTree>
    <p:extLst>
      <p:ext uri="{BB962C8B-B14F-4D97-AF65-F5344CB8AC3E}">
        <p14:creationId xmlns:p14="http://schemas.microsoft.com/office/powerpoint/2010/main" val="98628418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1">
            <a:extLst>
              <a:ext uri="{FF2B5EF4-FFF2-40B4-BE49-F238E27FC236}">
                <a16:creationId xmlns:a16="http://schemas.microsoft.com/office/drawing/2014/main" id="{FA17D274-B9E9-4762-A63F-8793F4993BE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553" y="186431"/>
            <a:ext cx="5006975" cy="561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6" name="文本框 28">
            <a:extLst>
              <a:ext uri="{FF2B5EF4-FFF2-40B4-BE49-F238E27FC236}">
                <a16:creationId xmlns:a16="http://schemas.microsoft.com/office/drawing/2014/main" id="{D2214A0D-DAD1-4C4A-9A95-8DB660F00DE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7553" y="186431"/>
            <a:ext cx="500697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9pPr>
          </a:lstStyle>
          <a:p>
            <a:pPr algn="ctr"/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</a:rPr>
              <a:t>本次建设目标</a:t>
            </a:r>
          </a:p>
        </p:txBody>
      </p:sp>
      <p:sp>
        <p:nvSpPr>
          <p:cNvPr id="37" name="矩形 36">
            <a:extLst>
              <a:ext uri="{FF2B5EF4-FFF2-40B4-BE49-F238E27FC236}">
                <a16:creationId xmlns:a16="http://schemas.microsoft.com/office/drawing/2014/main" id="{B8DC0BFE-5E26-4A0D-9808-C08EBF70D96E}"/>
              </a:ext>
            </a:extLst>
          </p:cNvPr>
          <p:cNvSpPr/>
          <p:nvPr/>
        </p:nvSpPr>
        <p:spPr>
          <a:xfrm>
            <a:off x="746620" y="776958"/>
            <a:ext cx="10120280" cy="1169551"/>
          </a:xfrm>
          <a:prstGeom prst="rect">
            <a:avLst/>
          </a:prstGeom>
          <a:solidFill>
            <a:schemeClr val="bg1"/>
          </a:solidFill>
          <a:ln>
            <a:solidFill>
              <a:srgbClr val="004299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285750" indent="-285750" eaLnBrk="1" hangingPunct="1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分条阐述建设的预期效果（与项目背景中的业务痛点一一对应）</a:t>
            </a:r>
            <a:endParaRPr lang="en-US" altLang="zh-CN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突出项目绩效相关的说明（预期达到的定性定量指标等）</a:t>
            </a:r>
            <a:endParaRPr lang="en-US" altLang="zh-CN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en-US" altLang="zh-CN" sz="2000" dirty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2" name="表格 1">
            <a:extLst>
              <a:ext uri="{FF2B5EF4-FFF2-40B4-BE49-F238E27FC236}">
                <a16:creationId xmlns:a16="http://schemas.microsoft.com/office/drawing/2014/main" id="{A9800636-09D0-4A6F-9732-463C3AABD3D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0872146"/>
              </p:ext>
            </p:extLst>
          </p:nvPr>
        </p:nvGraphicFramePr>
        <p:xfrm>
          <a:off x="1836057" y="2744409"/>
          <a:ext cx="8128000" cy="1483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64000">
                  <a:extLst>
                    <a:ext uri="{9D8B030D-6E8A-4147-A177-3AD203B41FA5}">
                      <a16:colId xmlns:a16="http://schemas.microsoft.com/office/drawing/2014/main" val="1598072271"/>
                    </a:ext>
                  </a:extLst>
                </a:gridCol>
                <a:gridCol w="4064000">
                  <a:extLst>
                    <a:ext uri="{9D8B030D-6E8A-4147-A177-3AD203B41FA5}">
                      <a16:colId xmlns:a16="http://schemas.microsoft.com/office/drawing/2014/main" val="371442984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/>
                        <a:t>业务痛点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/>
                        <a:t>本次建设的预期效果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7846959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9353486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8029917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7621712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3486456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1">
            <a:extLst>
              <a:ext uri="{FF2B5EF4-FFF2-40B4-BE49-F238E27FC236}">
                <a16:creationId xmlns:a16="http://schemas.microsoft.com/office/drawing/2014/main" id="{B46C74CC-DA1C-408B-813B-1156E946941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553" y="186431"/>
            <a:ext cx="5006975" cy="561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文本框 28">
            <a:extLst>
              <a:ext uri="{FF2B5EF4-FFF2-40B4-BE49-F238E27FC236}">
                <a16:creationId xmlns:a16="http://schemas.microsoft.com/office/drawing/2014/main" id="{3C66EBAF-4FC2-4981-BBFA-B0662C40FD8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7553" y="186431"/>
            <a:ext cx="500697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9pPr>
          </a:lstStyle>
          <a:p>
            <a:pPr algn="ctr"/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</a:rPr>
              <a:t>未来建设规划</a:t>
            </a: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62DA589F-3123-4E19-AAB6-A946E342631E}"/>
              </a:ext>
            </a:extLst>
          </p:cNvPr>
          <p:cNvSpPr/>
          <p:nvPr/>
        </p:nvSpPr>
        <p:spPr>
          <a:xfrm>
            <a:off x="746620" y="776958"/>
            <a:ext cx="10120280" cy="400110"/>
          </a:xfrm>
          <a:prstGeom prst="rect">
            <a:avLst/>
          </a:prstGeom>
          <a:solidFill>
            <a:schemeClr val="bg1"/>
          </a:solidFill>
          <a:ln>
            <a:solidFill>
              <a:srgbClr val="004299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（不是指本次建设）未来还有什么考虑、还有哪些待解决的问题</a:t>
            </a:r>
            <a:r>
              <a:rPr lang="en-US" altLang="zh-CN" sz="2000" dirty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8126799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国重pp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矩形 3"/>
          <p:cNvSpPr/>
          <p:nvPr/>
        </p:nvSpPr>
        <p:spPr>
          <a:xfrm>
            <a:off x="7881938" y="1778000"/>
            <a:ext cx="4310062" cy="3365500"/>
          </a:xfrm>
          <a:prstGeom prst="rect">
            <a:avLst/>
          </a:prstGeom>
          <a:solidFill>
            <a:srgbClr val="004299">
              <a:alpha val="36000"/>
            </a:srgb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kumimoji="1" lang="zh-CN" altLang="en-US" sz="2000" b="1" dirty="0">
              <a:solidFill>
                <a:schemeClr val="bg1">
                  <a:lumMod val="65000"/>
                </a:schemeClr>
              </a:solidFill>
              <a:latin typeface="Bauhaus 93" pitchFamily="82" charset="0"/>
              <a:ea typeface="Source Han Sans CN Bold" pitchFamily="34" charset="-128"/>
              <a:cs typeface="Baloo" pitchFamily="66" charset="0"/>
            </a:endParaRPr>
          </a:p>
        </p:txBody>
      </p:sp>
      <p:sp>
        <p:nvSpPr>
          <p:cNvPr id="5" name="矩形 4"/>
          <p:cNvSpPr/>
          <p:nvPr/>
        </p:nvSpPr>
        <p:spPr>
          <a:xfrm flipH="1">
            <a:off x="7881938" y="1778000"/>
            <a:ext cx="55562" cy="2289175"/>
          </a:xfrm>
          <a:prstGeom prst="rect">
            <a:avLst/>
          </a:prstGeom>
          <a:solidFill>
            <a:srgbClr val="004299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kumimoji="1" lang="zh-CN" altLang="en-US" sz="2000" b="1" dirty="0">
              <a:solidFill>
                <a:schemeClr val="bg1">
                  <a:lumMod val="65000"/>
                </a:schemeClr>
              </a:solidFill>
              <a:latin typeface="Bauhaus 93" pitchFamily="82" charset="0"/>
              <a:ea typeface="Source Han Sans CN Bold" pitchFamily="34" charset="-128"/>
              <a:cs typeface="Baloo" pitchFamily="66" charset="0"/>
            </a:endParaRPr>
          </a:p>
        </p:txBody>
      </p:sp>
      <p:sp>
        <p:nvSpPr>
          <p:cNvPr id="6" name="矩形 5"/>
          <p:cNvSpPr/>
          <p:nvPr/>
        </p:nvSpPr>
        <p:spPr>
          <a:xfrm flipH="1">
            <a:off x="7881938" y="4067175"/>
            <a:ext cx="55562" cy="1076325"/>
          </a:xfrm>
          <a:prstGeom prst="rect">
            <a:avLst/>
          </a:prstGeom>
          <a:solidFill>
            <a:srgbClr val="FA6B10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kumimoji="1" lang="zh-CN" altLang="en-US" sz="2000" b="1" dirty="0">
              <a:solidFill>
                <a:schemeClr val="bg1">
                  <a:lumMod val="65000"/>
                </a:schemeClr>
              </a:solidFill>
              <a:latin typeface="Bauhaus 93" pitchFamily="82" charset="0"/>
              <a:ea typeface="Source Han Sans CN Bold" pitchFamily="34" charset="-128"/>
              <a:cs typeface="Baloo" pitchFamily="66" charset="0"/>
            </a:endParaRPr>
          </a:p>
        </p:txBody>
      </p:sp>
      <p:sp>
        <p:nvSpPr>
          <p:cNvPr id="8" name="文本框 14"/>
          <p:cNvSpPr txBox="1">
            <a:spLocks noChangeArrowheads="1"/>
          </p:cNvSpPr>
          <p:nvPr/>
        </p:nvSpPr>
        <p:spPr bwMode="auto">
          <a:xfrm flipH="1">
            <a:off x="9209088" y="2263775"/>
            <a:ext cx="249555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9pPr>
          </a:lstStyle>
          <a:p>
            <a:pPr algn="ctr"/>
            <a:r>
              <a: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sym typeface="Arial" panose="020B0604020202020204" pitchFamily="34" charset="0"/>
              </a:rPr>
              <a:t>建设思路</a:t>
            </a:r>
            <a:endParaRPr lang="en-US" altLang="zh-CN" sz="2800" dirty="0">
              <a:solidFill>
                <a:schemeClr val="bg1"/>
              </a:solidFill>
              <a:latin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8220075" y="2057400"/>
            <a:ext cx="989013" cy="935038"/>
          </a:xfrm>
          <a:prstGeom prst="rect">
            <a:avLst/>
          </a:prstGeom>
          <a:solidFill>
            <a:schemeClr val="bg1">
              <a:alpha val="0"/>
            </a:schemeClr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kumimoji="1" lang="en-US" altLang="zh-CN" sz="4000" b="1" dirty="0">
                <a:solidFill>
                  <a:schemeClr val="bg1"/>
                </a:solidFill>
                <a:latin typeface="Microsoft YaHei Bold" charset="-122"/>
                <a:ea typeface="Microsoft YaHei Bold" charset="-122"/>
                <a:cs typeface="Baloo" pitchFamily="66" charset="0"/>
                <a:sym typeface="+mn-ea"/>
              </a:rPr>
              <a:t>03</a:t>
            </a:r>
          </a:p>
        </p:txBody>
      </p:sp>
    </p:spTree>
    <p:extLst>
      <p:ext uri="{BB962C8B-B14F-4D97-AF65-F5344CB8AC3E}">
        <p14:creationId xmlns:p14="http://schemas.microsoft.com/office/powerpoint/2010/main" val="143814441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11198</TotalTime>
  <Words>325</Words>
  <Application>Microsoft Office PowerPoint</Application>
  <PresentationFormat>宽屏</PresentationFormat>
  <Paragraphs>66</Paragraphs>
  <Slides>15</Slides>
  <Notes>9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5" baseType="lpstr">
      <vt:lpstr>Baloo</vt:lpstr>
      <vt:lpstr>Bauhaus 93</vt:lpstr>
      <vt:lpstr>Microsoft YaHei Bold</vt:lpstr>
      <vt:lpstr>Source Han Sans CN Bold</vt:lpstr>
      <vt:lpstr>等线</vt:lpstr>
      <vt:lpstr>等线 Light</vt:lpstr>
      <vt:lpstr>楷体</vt:lpstr>
      <vt:lpstr>微软雅黑</vt:lpstr>
      <vt:lpstr>Arial</vt:lpstr>
      <vt:lpstr>Office 主题​​</vt:lpstr>
      <vt:lpstr>XX项目情况汇报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感谢垂听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cucfzb2021@outlook.com</dc:creator>
  <cp:lastModifiedBy>Hanwy</cp:lastModifiedBy>
  <cp:revision>244</cp:revision>
  <dcterms:created xsi:type="dcterms:W3CDTF">2022-04-22T11:58:50Z</dcterms:created>
  <dcterms:modified xsi:type="dcterms:W3CDTF">2025-06-04T06:45:30Z</dcterms:modified>
</cp:coreProperties>
</file>