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99" r:id="rId2"/>
    <p:sldId id="333" r:id="rId3"/>
    <p:sldId id="259" r:id="rId4"/>
    <p:sldId id="256" r:id="rId5"/>
    <p:sldId id="1021" r:id="rId6"/>
    <p:sldId id="319" r:id="rId7"/>
    <p:sldId id="338" r:id="rId8"/>
    <p:sldId id="339" r:id="rId9"/>
    <p:sldId id="472" r:id="rId10"/>
    <p:sldId id="360" r:id="rId11"/>
    <p:sldId id="340" r:id="rId12"/>
    <p:sldId id="341" r:id="rId13"/>
    <p:sldId id="343" r:id="rId14"/>
    <p:sldId id="355" r:id="rId15"/>
    <p:sldId id="471" r:id="rId16"/>
    <p:sldId id="351" r:id="rId17"/>
    <p:sldId id="329" r:id="rId18"/>
    <p:sldId id="352" r:id="rId19"/>
    <p:sldId id="356" r:id="rId20"/>
    <p:sldId id="357" r:id="rId21"/>
    <p:sldId id="483" r:id="rId22"/>
    <p:sldId id="346" r:id="rId23"/>
    <p:sldId id="327" r:id="rId24"/>
    <p:sldId id="348" r:id="rId25"/>
    <p:sldId id="349" r:id="rId26"/>
    <p:sldId id="350" r:id="rId27"/>
    <p:sldId id="1020" r:id="rId28"/>
    <p:sldId id="1022" r:id="rId29"/>
    <p:sldId id="354" r:id="rId30"/>
    <p:sldId id="359" r:id="rId31"/>
    <p:sldId id="315" r:id="rId32"/>
    <p:sldId id="470" r:id="rId33"/>
    <p:sldId id="474" r:id="rId34"/>
    <p:sldId id="480" r:id="rId35"/>
    <p:sldId id="473" r:id="rId36"/>
    <p:sldId id="485" r:id="rId37"/>
    <p:sldId id="487" r:id="rId38"/>
    <p:sldId id="488" r:id="rId39"/>
    <p:sldId id="1024" r:id="rId40"/>
    <p:sldId id="301" r:id="rId41"/>
    <p:sldId id="1032" r:id="rId42"/>
    <p:sldId id="1033" r:id="rId43"/>
    <p:sldId id="1034" r:id="rId44"/>
    <p:sldId id="1035" r:id="rId45"/>
    <p:sldId id="1036" r:id="rId46"/>
    <p:sldId id="1037" r:id="rId47"/>
    <p:sldId id="1038" r:id="rId48"/>
    <p:sldId id="1039" r:id="rId49"/>
    <p:sldId id="1040" r:id="rId50"/>
    <p:sldId id="1041" r:id="rId51"/>
    <p:sldId id="1042" r:id="rId52"/>
    <p:sldId id="1043" r:id="rId53"/>
    <p:sldId id="1044" r:id="rId54"/>
    <p:sldId id="1045" r:id="rId55"/>
    <p:sldId id="280" r:id="rId56"/>
    <p:sldId id="1046" r:id="rId57"/>
    <p:sldId id="1047" r:id="rId58"/>
    <p:sldId id="1048" r:id="rId59"/>
    <p:sldId id="1050" r:id="rId60"/>
    <p:sldId id="465" r:id="rId61"/>
  </p:sldIdLst>
  <p:sldSz cx="12195175" cy="6858000"/>
  <p:notesSz cx="6858000" cy="9144000"/>
  <p:custDataLst>
    <p:tags r:id="rId6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BFBC"/>
    <a:srgbClr val="FC6E5B"/>
    <a:srgbClr val="FBC75D"/>
    <a:srgbClr val="0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2" autoAdjust="0"/>
    <p:restoredTop sz="94745"/>
  </p:normalViewPr>
  <p:slideViewPr>
    <p:cSldViewPr showGuides="1">
      <p:cViewPr varScale="1">
        <p:scale>
          <a:sx n="110" d="100"/>
          <a:sy n="110" d="100"/>
        </p:scale>
        <p:origin x="504" y="78"/>
      </p:cViewPr>
      <p:guideLst>
        <p:guide orient="horz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6139A-A79B-4645-92A0-09FBA3C9B72F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06AC1-A2C3-49E6-95F4-01B67F45C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036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368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600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26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496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884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966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60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789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867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76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AD36-4E38-48AE-9B2C-3ABFEA0CB5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4394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287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441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09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736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86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58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388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92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05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17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664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13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19B5-5681-403A-890C-31B5DA309452}" type="datetime1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2"/>
            <a:ext cx="3861805" cy="365126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3CBB-3DD3-44D7-A6CB-12C5A9732C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4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2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58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8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2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97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8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83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058F-3419-4783-A32B-A7489A7A248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0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emf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emf"/><Relationship Id="rId4" Type="http://schemas.openxmlformats.org/officeDocument/2006/relationships/image" Target="../media/image60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37.e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72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41339" y="2732136"/>
            <a:ext cx="8016818" cy="1344858"/>
            <a:chOff x="1852112" y="3100255"/>
            <a:chExt cx="5816232" cy="975700"/>
          </a:xfrm>
        </p:grpSpPr>
        <p:sp>
          <p:nvSpPr>
            <p:cNvPr id="223" name="TextBox 100"/>
            <p:cNvSpPr txBox="1"/>
            <p:nvPr/>
          </p:nvSpPr>
          <p:spPr>
            <a:xfrm>
              <a:off x="3791515" y="3830333"/>
              <a:ext cx="1694701" cy="245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读秀  百链 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期刊  学习通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" name="圆角矩形 224"/>
            <p:cNvSpPr/>
            <p:nvPr/>
          </p:nvSpPr>
          <p:spPr>
            <a:xfrm>
              <a:off x="2012545" y="3147814"/>
              <a:ext cx="5655799" cy="504056"/>
            </a:xfrm>
            <a:prstGeom prst="roundRect">
              <a:avLst>
                <a:gd name="adj" fmla="val 4227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TextBox 103"/>
            <p:cNvSpPr txBox="1"/>
            <p:nvPr/>
          </p:nvSpPr>
          <p:spPr>
            <a:xfrm>
              <a:off x="2865291" y="3187713"/>
              <a:ext cx="4004389" cy="424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超星系列产品资源利用与服务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7" name="组合 226"/>
            <p:cNvGrpSpPr/>
            <p:nvPr/>
          </p:nvGrpSpPr>
          <p:grpSpPr>
            <a:xfrm>
              <a:off x="1852112" y="3100255"/>
              <a:ext cx="720079" cy="574619"/>
              <a:chOff x="899592" y="2377261"/>
              <a:chExt cx="720079" cy="5746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8" name="圆角矩形 227"/>
              <p:cNvSpPr/>
              <p:nvPr/>
            </p:nvSpPr>
            <p:spPr>
              <a:xfrm>
                <a:off x="899592" y="2377261"/>
                <a:ext cx="720079" cy="574619"/>
              </a:xfrm>
              <a:prstGeom prst="roundRect">
                <a:avLst>
                  <a:gd name="adj" fmla="val 42270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29" name="圆角矩形 228"/>
              <p:cNvSpPr/>
              <p:nvPr/>
            </p:nvSpPr>
            <p:spPr>
              <a:xfrm>
                <a:off x="920241" y="2397813"/>
                <a:ext cx="681258" cy="533516"/>
              </a:xfrm>
              <a:prstGeom prst="roundRect">
                <a:avLst>
                  <a:gd name="adj" fmla="val 42270"/>
                </a:avLst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33" name="组合 232"/>
          <p:cNvGrpSpPr/>
          <p:nvPr/>
        </p:nvGrpSpPr>
        <p:grpSpPr>
          <a:xfrm>
            <a:off x="10130035" y="279371"/>
            <a:ext cx="343825" cy="309997"/>
            <a:chOff x="4634991" y="2138335"/>
            <a:chExt cx="428348" cy="386204"/>
          </a:xfrm>
        </p:grpSpPr>
        <p:sp>
          <p:nvSpPr>
            <p:cNvPr id="234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35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10489274" y="279371"/>
            <a:ext cx="343825" cy="309997"/>
            <a:chOff x="5076056" y="2138335"/>
            <a:chExt cx="428348" cy="386204"/>
          </a:xfrm>
        </p:grpSpPr>
        <p:sp>
          <p:nvSpPr>
            <p:cNvPr id="237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38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10848513" y="279371"/>
            <a:ext cx="343825" cy="309997"/>
            <a:chOff x="5557128" y="2138335"/>
            <a:chExt cx="428348" cy="386204"/>
          </a:xfrm>
        </p:grpSpPr>
        <p:sp>
          <p:nvSpPr>
            <p:cNvPr id="240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1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11207752" y="279371"/>
            <a:ext cx="343825" cy="309997"/>
            <a:chOff x="6068610" y="2138335"/>
            <a:chExt cx="428348" cy="386204"/>
          </a:xfrm>
        </p:grpSpPr>
        <p:sp>
          <p:nvSpPr>
            <p:cNvPr id="243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4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11566990" y="279371"/>
            <a:ext cx="343825" cy="309997"/>
            <a:chOff x="6623914" y="2138335"/>
            <a:chExt cx="428348" cy="386204"/>
          </a:xfrm>
        </p:grpSpPr>
        <p:sp>
          <p:nvSpPr>
            <p:cNvPr id="246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7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1292252" y="1396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BD9C0B3-BF91-4B08-8C79-854BFEB0C2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97" y="279371"/>
            <a:ext cx="413325" cy="41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2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92DBE55-CCF0-4C31-B282-60838EA4D23A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相关检索</a:t>
            </a:r>
            <a:endParaRPr lang="zh-CN" altLang="zh-CN" sz="3599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1289725-B9BF-4AF3-AC60-DB7C3331B5D8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89C6F0A5-3CD3-4B56-B780-4F4E061A09C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48ACCAB-3971-4A93-92E9-54171F27663B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3FE9D666-331E-4A50-AFE0-9EC2019EFFD1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E8552619-A877-419D-92DC-0C9B31873F23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E7F519C-C9AD-4E18-9214-E3B6AC011D6D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47ED28E-E7F5-418A-921C-1F5CAD171CE6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35329589-6021-49FB-A557-4D83E0736E13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F5322497-613E-4BA1-AEBF-514E9372628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1310F28-16FB-4F00-B127-899FFF3FD909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902" y="1053412"/>
            <a:ext cx="2444263" cy="51713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865" y="1052736"/>
            <a:ext cx="2576874" cy="56362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439" y="1052736"/>
            <a:ext cx="245368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015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4" y="1071183"/>
            <a:ext cx="12195175" cy="5438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目录检索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A8677EA3-4979-46F7-A6BB-B1B0ED055AB3}"/>
              </a:ext>
            </a:extLst>
          </p:cNvPr>
          <p:cNvSpPr/>
          <p:nvPr/>
        </p:nvSpPr>
        <p:spPr>
          <a:xfrm>
            <a:off x="3790819" y="4649454"/>
            <a:ext cx="3528392" cy="65175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18" name="AutoShape 9">
            <a:extLst>
              <a:ext uri="{FF2B5EF4-FFF2-40B4-BE49-F238E27FC236}">
                <a16:creationId xmlns:a16="http://schemas.microsoft.com/office/drawing/2014/main" xmlns="" id="{EEDBB293-3971-427F-9DC6-2B9B8702C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7267" y="3138017"/>
            <a:ext cx="2159497" cy="568703"/>
          </a:xfrm>
          <a:prstGeom prst="wedgeRectCallout">
            <a:avLst>
              <a:gd name="adj1" fmla="val 39745"/>
              <a:gd name="adj2" fmla="val 200629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深入图书目次检索</a:t>
            </a:r>
          </a:p>
        </p:txBody>
      </p:sp>
    </p:spTree>
    <p:extLst>
      <p:ext uri="{BB962C8B-B14F-4D97-AF65-F5344CB8AC3E}">
        <p14:creationId xmlns:p14="http://schemas.microsoft.com/office/powerpoint/2010/main" val="177451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5970"/>
            <a:ext cx="12195175" cy="5645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一站式检索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9D1052CE-851E-462D-8B9C-A083BBF9C013}"/>
              </a:ext>
            </a:extLst>
          </p:cNvPr>
          <p:cNvSpPr/>
          <p:nvPr/>
        </p:nvSpPr>
        <p:spPr>
          <a:xfrm>
            <a:off x="3354419" y="4653136"/>
            <a:ext cx="1447024" cy="28803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0" name="AutoShape 9">
            <a:extLst>
              <a:ext uri="{FF2B5EF4-FFF2-40B4-BE49-F238E27FC236}">
                <a16:creationId xmlns:a16="http://schemas.microsoft.com/office/drawing/2014/main" xmlns="" id="{F46595FB-560F-4953-8A8E-1C7AA350C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7467" y="5517232"/>
            <a:ext cx="2548243" cy="716400"/>
          </a:xfrm>
          <a:prstGeom prst="wedgeRectCallout">
            <a:avLst>
              <a:gd name="adj1" fmla="val -56490"/>
              <a:gd name="adj2" fmla="val -13249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馆藏纸书与电子书</a:t>
            </a:r>
            <a:endParaRPr lang="en-US" altLang="zh-CN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一站式检索</a:t>
            </a:r>
          </a:p>
        </p:txBody>
      </p:sp>
    </p:spTree>
    <p:extLst>
      <p:ext uri="{BB962C8B-B14F-4D97-AF65-F5344CB8AC3E}">
        <p14:creationId xmlns:p14="http://schemas.microsoft.com/office/powerpoint/2010/main" val="223408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000961" y="3562852"/>
            <a:ext cx="3023460" cy="128369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651006" y="3562853"/>
            <a:ext cx="1452914" cy="1283692"/>
            <a:chOff x="4648290" y="3563678"/>
            <a:chExt cx="1453250" cy="1283989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472" y="1787591"/>
            <a:ext cx="3304949" cy="3827433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51006" y="2279160"/>
            <a:ext cx="1452914" cy="1283692"/>
            <a:chOff x="4648290" y="2279687"/>
            <a:chExt cx="1453250" cy="1283989"/>
          </a:xfrm>
        </p:grpSpPr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23143" y="2720143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一站式检索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7009" y="3982755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资源获取</a:t>
            </a:r>
            <a:endParaRPr lang="zh-CN" altLang="zh-CN" dirty="0"/>
          </a:p>
        </p:txBody>
      </p:sp>
      <p:sp>
        <p:nvSpPr>
          <p:cNvPr id="58" name="文本框 47"/>
          <p:cNvSpPr txBox="1"/>
          <p:nvPr/>
        </p:nvSpPr>
        <p:spPr>
          <a:xfrm>
            <a:off x="4991703" y="2567144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9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4991702" y="3870081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999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5">
            <a:extLst>
              <a:ext uri="{FF2B5EF4-FFF2-40B4-BE49-F238E27FC236}">
                <a16:creationId xmlns:a16="http://schemas.microsoft.com/office/drawing/2014/main" xmlns="" id="{833113F7-C921-445B-9BEF-83ED6DA2EAC9}"/>
              </a:ext>
            </a:extLst>
          </p:cNvPr>
          <p:cNvSpPr txBox="1"/>
          <p:nvPr/>
        </p:nvSpPr>
        <p:spPr>
          <a:xfrm>
            <a:off x="913011" y="188640"/>
            <a:ext cx="430631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读秀主要功能汇报</a:t>
            </a:r>
            <a:endParaRPr lang="zh-CN" altLang="zh-CN" sz="3599" dirty="0"/>
          </a:p>
        </p:txBody>
      </p:sp>
    </p:spTree>
    <p:extLst>
      <p:ext uri="{BB962C8B-B14F-4D97-AF65-F5344CB8AC3E}">
        <p14:creationId xmlns:p14="http://schemas.microsoft.com/office/powerpoint/2010/main" val="26822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1" grpId="0"/>
      <p:bldP spid="53" grpId="0"/>
      <p:bldP spid="58" grpId="0"/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25B9B51-A1B1-49A8-AE02-6F24E994D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003" y="1000469"/>
            <a:ext cx="1050316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图书获取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AutoShape 5">
            <a:extLst>
              <a:ext uri="{FF2B5EF4-FFF2-40B4-BE49-F238E27FC236}">
                <a16:creationId xmlns:a16="http://schemas.microsoft.com/office/drawing/2014/main" xmlns="" id="{974FCE10-B7D2-462E-AFBB-AC81011CD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9955" y="2564904"/>
            <a:ext cx="1230622" cy="648072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7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对接</a:t>
            </a:r>
            <a:r>
              <a:rPr lang="en-US" altLang="zh-CN" sz="3599" dirty="0"/>
              <a:t>OPAC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5B58573-E352-4DEE-B6B4-2E7B24BBB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035" y="1054239"/>
            <a:ext cx="10077553" cy="5704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7223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对接电子馆藏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6AA9B1C-BC5E-423D-9558-45D80DE46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158" y="993558"/>
            <a:ext cx="864285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6262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endParaRPr lang="zh-CN" altLang="zh-CN" sz="3599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39701" y="1658506"/>
            <a:ext cx="2384196" cy="2384195"/>
            <a:chOff x="1480341" y="924151"/>
            <a:chExt cx="2504849" cy="2504849"/>
          </a:xfrm>
        </p:grpSpPr>
        <p:sp>
          <p:nvSpPr>
            <p:cNvPr id="16" name="泪滴形 15"/>
            <p:cNvSpPr/>
            <p:nvPr/>
          </p:nvSpPr>
          <p:spPr>
            <a:xfrm rot="8297680">
              <a:off x="1480341" y="92415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F79646"/>
            </a:solidFill>
            <a:ln w="25400" cap="flat" cmpd="sng" algn="ctr">
              <a:solidFill>
                <a:srgbClr val="F7964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632227" y="1076037"/>
              <a:ext cx="2201075" cy="220107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F7964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9" name="矩形 18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39013" y="1621277"/>
            <a:ext cx="2389457" cy="2389454"/>
            <a:chOff x="1480341" y="877841"/>
            <a:chExt cx="2504849" cy="2504849"/>
          </a:xfrm>
        </p:grpSpPr>
        <p:sp>
          <p:nvSpPr>
            <p:cNvPr id="21" name="泪滴形 20"/>
            <p:cNvSpPr/>
            <p:nvPr/>
          </p:nvSpPr>
          <p:spPr>
            <a:xfrm rot="8297680">
              <a:off x="1480341" y="87784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4BACC6"/>
            </a:solidFill>
            <a:ln w="25400" cap="flat" cmpd="sng" algn="ctr">
              <a:solidFill>
                <a:srgbClr val="4BACC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32228" y="1029726"/>
              <a:ext cx="2201074" cy="22010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4BACC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41" name="文本框 29"/>
          <p:cNvSpPr txBox="1">
            <a:spLocks noChangeArrowheads="1"/>
          </p:cNvSpPr>
          <p:nvPr/>
        </p:nvSpPr>
        <p:spPr bwMode="auto">
          <a:xfrm>
            <a:off x="2772034" y="258516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没有全文</a:t>
            </a:r>
          </a:p>
        </p:txBody>
      </p:sp>
      <p:sp>
        <p:nvSpPr>
          <p:cNvPr id="45" name="文本框 29"/>
          <p:cNvSpPr txBox="1">
            <a:spLocks noChangeArrowheads="1"/>
          </p:cNvSpPr>
          <p:nvPr/>
        </p:nvSpPr>
        <p:spPr bwMode="auto">
          <a:xfrm>
            <a:off x="7904155" y="262148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2400" b="1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文献传递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03423" y="2592443"/>
            <a:ext cx="828334" cy="6461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3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31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57A559B-E736-4862-BD18-68F03578F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083" y="967670"/>
            <a:ext cx="9261180" cy="6091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圆角矩形 6">
            <a:extLst>
              <a:ext uri="{FF2B5EF4-FFF2-40B4-BE49-F238E27FC236}">
                <a16:creationId xmlns:a16="http://schemas.microsoft.com/office/drawing/2014/main" xmlns="" id="{D31DC085-C02D-42D3-B3DC-CBFC74203C43}"/>
              </a:ext>
            </a:extLst>
          </p:cNvPr>
          <p:cNvSpPr/>
          <p:nvPr/>
        </p:nvSpPr>
        <p:spPr>
          <a:xfrm>
            <a:off x="9265939" y="2708920"/>
            <a:ext cx="1071301" cy="260266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39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08555C6-89C2-4D85-AE8F-9FA9C226F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259" y="996520"/>
            <a:ext cx="613361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673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47" y="5437177"/>
            <a:ext cx="11298288" cy="1420824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 rot="10800000" flipH="1">
            <a:off x="-106457" y="0"/>
            <a:ext cx="3737333" cy="685800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14"/>
          </a:p>
        </p:txBody>
      </p:sp>
      <p:sp>
        <p:nvSpPr>
          <p:cNvPr id="10" name="椭圆 9"/>
          <p:cNvSpPr/>
          <p:nvPr/>
        </p:nvSpPr>
        <p:spPr>
          <a:xfrm>
            <a:off x="2292758" y="1982085"/>
            <a:ext cx="2844722" cy="284472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14"/>
          </a:p>
        </p:txBody>
      </p:sp>
      <p:grpSp>
        <p:nvGrpSpPr>
          <p:cNvPr id="38" name="组合 37"/>
          <p:cNvGrpSpPr/>
          <p:nvPr/>
        </p:nvGrpSpPr>
        <p:grpSpPr>
          <a:xfrm>
            <a:off x="2540802" y="2230129"/>
            <a:ext cx="2357960" cy="2357960"/>
            <a:chOff x="8964761" y="1889143"/>
            <a:chExt cx="2475858" cy="2475858"/>
          </a:xfrm>
        </p:grpSpPr>
        <p:sp>
          <p:nvSpPr>
            <p:cNvPr id="3" name="椭圆 2"/>
            <p:cNvSpPr/>
            <p:nvPr/>
          </p:nvSpPr>
          <p:spPr>
            <a:xfrm>
              <a:off x="8964761" y="1889143"/>
              <a:ext cx="2475858" cy="24758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14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9503496" y="2571894"/>
              <a:ext cx="1528976" cy="1115401"/>
              <a:chOff x="1345281" y="1550493"/>
              <a:chExt cx="1618090" cy="118041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345281" y="1550493"/>
                <a:ext cx="1618090" cy="933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57" b="1" spc="95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30692" y="2335180"/>
                <a:ext cx="1207618" cy="3957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714" spc="95" dirty="0"/>
                  <a:t>CATALOG</a:t>
                </a:r>
                <a:endParaRPr lang="zh-CN" altLang="en-US" sz="1714" spc="95" dirty="0"/>
              </a:p>
            </p:txBody>
          </p:sp>
        </p:grpSp>
      </p:grpSp>
      <p:cxnSp>
        <p:nvCxnSpPr>
          <p:cNvPr id="40" name="直接连接符 39"/>
          <p:cNvCxnSpPr>
            <a:stCxn id="3" idx="6"/>
          </p:cNvCxnSpPr>
          <p:nvPr/>
        </p:nvCxnSpPr>
        <p:spPr>
          <a:xfrm flipV="1">
            <a:off x="4898762" y="3408691"/>
            <a:ext cx="685790" cy="4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cxnSpLocks/>
          </p:cNvCxnSpPr>
          <p:nvPr/>
        </p:nvCxnSpPr>
        <p:spPr>
          <a:xfrm flipV="1">
            <a:off x="5600025" y="1825061"/>
            <a:ext cx="8832" cy="207954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83365" y="2780928"/>
            <a:ext cx="2273381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百链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083365" y="3917609"/>
            <a:ext cx="2273381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  <a:endParaRPr lang="zh-CN" altLang="en-US" sz="1714" b="1" spc="19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608857" y="2979648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608857" y="4118989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0">
            <a:extLst>
              <a:ext uri="{FF2B5EF4-FFF2-40B4-BE49-F238E27FC236}">
                <a16:creationId xmlns:a16="http://schemas.microsoft.com/office/drawing/2014/main" xmlns="" id="{47588469-7B7C-4ADF-80B5-8403A3740369}"/>
              </a:ext>
            </a:extLst>
          </p:cNvPr>
          <p:cNvSpPr txBox="1"/>
          <p:nvPr/>
        </p:nvSpPr>
        <p:spPr>
          <a:xfrm>
            <a:off x="6074534" y="1700808"/>
            <a:ext cx="2273381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A7618566-14C2-4203-86E1-FA7EC73064E6}"/>
              </a:ext>
            </a:extLst>
          </p:cNvPr>
          <p:cNvCxnSpPr/>
          <p:nvPr/>
        </p:nvCxnSpPr>
        <p:spPr>
          <a:xfrm>
            <a:off x="5600025" y="1848336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40"/>
          <p:cNvCxnSpPr>
            <a:cxnSpLocks/>
          </p:cNvCxnSpPr>
          <p:nvPr/>
        </p:nvCxnSpPr>
        <p:spPr>
          <a:xfrm flipV="1">
            <a:off x="5584552" y="3941748"/>
            <a:ext cx="17811" cy="126747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59"/>
          <p:cNvCxnSpPr/>
          <p:nvPr/>
        </p:nvCxnSpPr>
        <p:spPr>
          <a:xfrm>
            <a:off x="5614099" y="5216328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0"/>
          <p:cNvSpPr txBox="1"/>
          <p:nvPr/>
        </p:nvSpPr>
        <p:spPr>
          <a:xfrm>
            <a:off x="6083365" y="5045114"/>
            <a:ext cx="2273381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学习通</a:t>
            </a:r>
            <a:endParaRPr lang="zh-CN" altLang="en-US" sz="1714" b="1" spc="19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9223285"/>
      </p:ext>
    </p:extLst>
  </p:cSld>
  <p:clrMapOvr>
    <a:masterClrMapping/>
  </p:clrMapOvr>
  <p:transition spd="slow" advTm="739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0" grpId="0" animBg="1"/>
      <p:bldP spid="50" grpId="0"/>
      <p:bldP spid="51" grpId="0"/>
      <p:bldP spid="20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99B13E1-3281-46AA-8084-9421CA171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063" y="1340768"/>
            <a:ext cx="7419048" cy="3714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24079A-9023-4E7A-BC4C-F22812BE3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414" y="2993181"/>
            <a:ext cx="10104762" cy="2942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987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45905D9-73C6-49B2-A661-F438DEE67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351" y="1055970"/>
            <a:ext cx="6478471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7653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000961" y="3562852"/>
            <a:ext cx="3023460" cy="128369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651006" y="3562853"/>
            <a:ext cx="1452914" cy="1283692"/>
            <a:chOff x="4648290" y="3563678"/>
            <a:chExt cx="1453250" cy="1283989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472" y="1787591"/>
            <a:ext cx="3304949" cy="3827433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51006" y="2279160"/>
            <a:ext cx="1452914" cy="1283692"/>
            <a:chOff x="4648290" y="2279687"/>
            <a:chExt cx="1453250" cy="1283989"/>
          </a:xfrm>
        </p:grpSpPr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23143" y="2720143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一站式检索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7009" y="3982755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资源获取</a:t>
            </a:r>
            <a:endParaRPr lang="zh-CN" altLang="zh-CN" dirty="0"/>
          </a:p>
        </p:txBody>
      </p:sp>
      <p:sp>
        <p:nvSpPr>
          <p:cNvPr id="58" name="文本框 47"/>
          <p:cNvSpPr txBox="1"/>
          <p:nvPr/>
        </p:nvSpPr>
        <p:spPr>
          <a:xfrm>
            <a:off x="4991703" y="2567144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9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4991702" y="3870081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999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5">
            <a:extLst>
              <a:ext uri="{FF2B5EF4-FFF2-40B4-BE49-F238E27FC236}">
                <a16:creationId xmlns:a16="http://schemas.microsoft.com/office/drawing/2014/main" xmlns="" id="{833113F7-C921-445B-9BEF-83ED6DA2EAC9}"/>
              </a:ext>
            </a:extLst>
          </p:cNvPr>
          <p:cNvSpPr txBox="1"/>
          <p:nvPr/>
        </p:nvSpPr>
        <p:spPr>
          <a:xfrm>
            <a:off x="865338" y="253772"/>
            <a:ext cx="430631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读秀主要功能汇报</a:t>
            </a:r>
            <a:endParaRPr lang="zh-CN" altLang="zh-CN" sz="3599" dirty="0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65823D8E-25D7-4032-AAEA-96E760AF2174}"/>
              </a:ext>
            </a:extLst>
          </p:cNvPr>
          <p:cNvGrpSpPr/>
          <p:nvPr/>
        </p:nvGrpSpPr>
        <p:grpSpPr>
          <a:xfrm>
            <a:off x="6905703" y="2279159"/>
            <a:ext cx="3304949" cy="3827433"/>
            <a:chOff x="6903509" y="2279686"/>
            <a:chExt cx="3305714" cy="3828319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40E0459B-3909-4E97-8569-53E63A1A2CDD}"/>
                </a:ext>
              </a:extLst>
            </p:cNvPr>
            <p:cNvSpPr/>
            <p:nvPr/>
          </p:nvSpPr>
          <p:spPr>
            <a:xfrm flipH="1">
              <a:off x="6903509" y="2920827"/>
              <a:ext cx="3024160" cy="1283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787771FD-908A-458D-975F-11BBC46901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16200000" flipV="1">
              <a:off x="7859483" y="3758265"/>
              <a:ext cx="3828319" cy="871161"/>
            </a:xfrm>
            <a:prstGeom prst="rect">
              <a:avLst/>
            </a:prstGeom>
          </p:spPr>
        </p:pic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CD49F72-FEAA-4DCE-A750-53F9066C06F2}"/>
              </a:ext>
            </a:extLst>
          </p:cNvPr>
          <p:cNvGrpSpPr/>
          <p:nvPr/>
        </p:nvGrpSpPr>
        <p:grpSpPr>
          <a:xfrm>
            <a:off x="5807762" y="2920152"/>
            <a:ext cx="1452914" cy="1283692"/>
            <a:chOff x="5805314" y="2920828"/>
            <a:chExt cx="1453250" cy="1283989"/>
          </a:xfrm>
        </p:grpSpPr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xmlns="" id="{6166556F-90B5-4310-9553-6D3DAC07983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951495" y="305931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xmlns="" id="{FBBE5337-215A-4AAF-B62A-5EB8E1F777B5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805314" y="292082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50">
            <a:extLst>
              <a:ext uri="{FF2B5EF4-FFF2-40B4-BE49-F238E27FC236}">
                <a16:creationId xmlns:a16="http://schemas.microsoft.com/office/drawing/2014/main" xmlns="" id="{B4B7DD57-872A-4CFD-BD80-F90CA768AAF6}"/>
              </a:ext>
            </a:extLst>
          </p:cNvPr>
          <p:cNvSpPr txBox="1"/>
          <p:nvPr/>
        </p:nvSpPr>
        <p:spPr>
          <a:xfrm>
            <a:off x="6126189" y="3259323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999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4">
            <a:extLst>
              <a:ext uri="{FF2B5EF4-FFF2-40B4-BE49-F238E27FC236}">
                <a16:creationId xmlns:a16="http://schemas.microsoft.com/office/drawing/2014/main" xmlns="" id="{8D9FDADF-E213-4D99-BC56-E3099C4C2D78}"/>
              </a:ext>
            </a:extLst>
          </p:cNvPr>
          <p:cNvSpPr txBox="1"/>
          <p:nvPr/>
        </p:nvSpPr>
        <p:spPr>
          <a:xfrm>
            <a:off x="7452431" y="3359794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知识点阅读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84170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1" grpId="0"/>
      <p:bldP spid="53" grpId="0"/>
      <p:bldP spid="58" grpId="0"/>
      <p:bldP spid="59" grpId="0"/>
      <p:bldP spid="50" grpId="0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33"/>
          <p:cNvSpPr txBox="1"/>
          <p:nvPr/>
        </p:nvSpPr>
        <p:spPr>
          <a:xfrm>
            <a:off x="6052671" y="2085193"/>
            <a:ext cx="3211025" cy="769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4399" dirty="0"/>
              <a:t>知识点阅读</a:t>
            </a:r>
            <a:endParaRPr lang="zh-CN" altLang="zh-CN" sz="4399" dirty="0"/>
          </a:p>
        </p:txBody>
      </p:sp>
      <p:sp>
        <p:nvSpPr>
          <p:cNvPr id="101" name="圆角矩形 100"/>
          <p:cNvSpPr/>
          <p:nvPr/>
        </p:nvSpPr>
        <p:spPr bwMode="auto">
          <a:xfrm>
            <a:off x="4593307" y="4855415"/>
            <a:ext cx="642793" cy="64279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2" name="圆角矩形 101"/>
          <p:cNvSpPr/>
          <p:nvPr/>
        </p:nvSpPr>
        <p:spPr bwMode="auto">
          <a:xfrm>
            <a:off x="4379043" y="1641449"/>
            <a:ext cx="857058" cy="857058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3" name="圆角矩形 102"/>
          <p:cNvSpPr/>
          <p:nvPr/>
        </p:nvSpPr>
        <p:spPr bwMode="auto">
          <a:xfrm>
            <a:off x="1879291" y="2212820"/>
            <a:ext cx="714215" cy="71421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圆角矩形 103"/>
          <p:cNvSpPr/>
          <p:nvPr/>
        </p:nvSpPr>
        <p:spPr bwMode="auto">
          <a:xfrm>
            <a:off x="2593506" y="1427184"/>
            <a:ext cx="642793" cy="64279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>
            <a:off x="2307820" y="1927135"/>
            <a:ext cx="499950" cy="49995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4807572" y="3784093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8" name="圆角矩形 107"/>
          <p:cNvSpPr/>
          <p:nvPr/>
        </p:nvSpPr>
        <p:spPr bwMode="auto">
          <a:xfrm>
            <a:off x="4093357" y="4355464"/>
            <a:ext cx="428529" cy="4285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圆角矩形 108"/>
          <p:cNvSpPr/>
          <p:nvPr/>
        </p:nvSpPr>
        <p:spPr bwMode="auto">
          <a:xfrm>
            <a:off x="2164977" y="3926936"/>
            <a:ext cx="928479" cy="92847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0" name="圆角矩形 109"/>
          <p:cNvSpPr/>
          <p:nvPr/>
        </p:nvSpPr>
        <p:spPr bwMode="auto">
          <a:xfrm>
            <a:off x="4379043" y="4641151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7384FE2-7DD8-4E32-805F-89E8758DB7C0}"/>
              </a:ext>
            </a:extLst>
          </p:cNvPr>
          <p:cNvSpPr/>
          <p:nvPr/>
        </p:nvSpPr>
        <p:spPr>
          <a:xfrm>
            <a:off x="6141813" y="2872519"/>
            <a:ext cx="5582504" cy="212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将所有图书打碎，以章节目录为基础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读者可以根据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  <a:cs typeface="+mn-ea"/>
              </a:rPr>
              <a:t>任何一句话、任何一句诗词找到出自哪一本书。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目前，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可搜索的信息量超过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16.7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亿页，为读者提供深入到图书内容的全文检索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720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5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5970"/>
            <a:ext cx="12195175" cy="517728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知识点检索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9D1052CE-851E-462D-8B9C-A083BBF9C013}"/>
              </a:ext>
            </a:extLst>
          </p:cNvPr>
          <p:cNvSpPr/>
          <p:nvPr/>
        </p:nvSpPr>
        <p:spPr>
          <a:xfrm>
            <a:off x="396402" y="2771851"/>
            <a:ext cx="1008830" cy="16581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0" name="AutoShape 9">
            <a:extLst>
              <a:ext uri="{FF2B5EF4-FFF2-40B4-BE49-F238E27FC236}">
                <a16:creationId xmlns:a16="http://schemas.microsoft.com/office/drawing/2014/main" xmlns="" id="{F46595FB-560F-4953-8A8E-1C7AA350C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9806" y="2716478"/>
            <a:ext cx="2548243" cy="716400"/>
          </a:xfrm>
          <a:prstGeom prst="wedgeRectCallout">
            <a:avLst>
              <a:gd name="adj1" fmla="val -59610"/>
              <a:gd name="adj2" fmla="val 1708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快速定位知识点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2256E0BC-77DA-402B-AA83-16A7AFDFE2F0}"/>
              </a:ext>
            </a:extLst>
          </p:cNvPr>
          <p:cNvSpPr/>
          <p:nvPr/>
        </p:nvSpPr>
        <p:spPr>
          <a:xfrm>
            <a:off x="412362" y="6037039"/>
            <a:ext cx="1224854" cy="21602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171B1903-C98F-4725-8029-211D1BF456D3}"/>
              </a:ext>
            </a:extLst>
          </p:cNvPr>
          <p:cNvSpPr/>
          <p:nvPr/>
        </p:nvSpPr>
        <p:spPr>
          <a:xfrm>
            <a:off x="1036610" y="4442517"/>
            <a:ext cx="2468689" cy="19764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CE296962-5399-45B6-B22B-4AAC9ACC552A}"/>
              </a:ext>
            </a:extLst>
          </p:cNvPr>
          <p:cNvSpPr/>
          <p:nvPr/>
        </p:nvSpPr>
        <p:spPr>
          <a:xfrm>
            <a:off x="396402" y="4149080"/>
            <a:ext cx="1008830" cy="20513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0566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8" grpId="0" animBg="1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661" y="984429"/>
            <a:ext cx="810215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知识点阅读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AutoShape 10">
            <a:extLst>
              <a:ext uri="{FF2B5EF4-FFF2-40B4-BE49-F238E27FC236}">
                <a16:creationId xmlns:a16="http://schemas.microsoft.com/office/drawing/2014/main" xmlns="" id="{EF982958-F66B-4003-8F86-A62D9659F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744" y="1657848"/>
            <a:ext cx="2081344" cy="416953"/>
          </a:xfrm>
          <a:prstGeom prst="wedgeRectCallout">
            <a:avLst>
              <a:gd name="adj1" fmla="val -19162"/>
              <a:gd name="adj2" fmla="val -131084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支持放大与缩小</a:t>
            </a:r>
          </a:p>
        </p:txBody>
      </p:sp>
      <p:sp>
        <p:nvSpPr>
          <p:cNvPr id="24" name="AutoShape 10">
            <a:extLst>
              <a:ext uri="{FF2B5EF4-FFF2-40B4-BE49-F238E27FC236}">
                <a16:creationId xmlns:a16="http://schemas.microsoft.com/office/drawing/2014/main" xmlns="" id="{0DBDD40B-1922-4F5C-A67E-137E253BC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022" y="1807838"/>
            <a:ext cx="1649095" cy="526731"/>
          </a:xfrm>
          <a:prstGeom prst="wedgeRectCallout">
            <a:avLst>
              <a:gd name="adj1" fmla="val 7791"/>
              <a:gd name="adj2" fmla="val -136527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文字识别</a:t>
            </a:r>
          </a:p>
        </p:txBody>
      </p:sp>
      <p:sp>
        <p:nvSpPr>
          <p:cNvPr id="25" name="AutoShape 10">
            <a:extLst>
              <a:ext uri="{FF2B5EF4-FFF2-40B4-BE49-F238E27FC236}">
                <a16:creationId xmlns:a16="http://schemas.microsoft.com/office/drawing/2014/main" xmlns="" id="{843B376A-DAB8-439A-91DB-87606F868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4881" y="1492079"/>
            <a:ext cx="2053590" cy="455056"/>
          </a:xfrm>
          <a:prstGeom prst="wedgeRectCallout">
            <a:avLst>
              <a:gd name="adj1" fmla="val -39549"/>
              <a:gd name="adj2" fmla="val -81159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保存与打印</a:t>
            </a:r>
          </a:p>
        </p:txBody>
      </p:sp>
      <p:sp>
        <p:nvSpPr>
          <p:cNvPr id="26" name="AutoShape 10">
            <a:extLst>
              <a:ext uri="{FF2B5EF4-FFF2-40B4-BE49-F238E27FC236}">
                <a16:creationId xmlns:a16="http://schemas.microsoft.com/office/drawing/2014/main" xmlns="" id="{F5122E77-07DD-4EB1-8FA6-CDE2398BF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1603" y="1606259"/>
            <a:ext cx="1649095" cy="681752"/>
          </a:xfrm>
          <a:prstGeom prst="wedgeRectCallout">
            <a:avLst>
              <a:gd name="adj1" fmla="val 10679"/>
              <a:gd name="adj2" fmla="val -103783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资料来源</a:t>
            </a:r>
          </a:p>
        </p:txBody>
      </p:sp>
      <p:sp>
        <p:nvSpPr>
          <p:cNvPr id="28" name="圆角矩形 13">
            <a:extLst>
              <a:ext uri="{FF2B5EF4-FFF2-40B4-BE49-F238E27FC236}">
                <a16:creationId xmlns:a16="http://schemas.microsoft.com/office/drawing/2014/main" xmlns="" id="{79113B15-5D31-4B4E-B75D-D8FE284F1052}"/>
              </a:ext>
            </a:extLst>
          </p:cNvPr>
          <p:cNvSpPr/>
          <p:nvPr/>
        </p:nvSpPr>
        <p:spPr>
          <a:xfrm>
            <a:off x="2073649" y="984429"/>
            <a:ext cx="1177871" cy="31159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圆角矩形 14">
            <a:extLst>
              <a:ext uri="{FF2B5EF4-FFF2-40B4-BE49-F238E27FC236}">
                <a16:creationId xmlns:a16="http://schemas.microsoft.com/office/drawing/2014/main" xmlns="" id="{3CABD242-8172-43C2-BCA3-EAAE28FAAB94}"/>
              </a:ext>
            </a:extLst>
          </p:cNvPr>
          <p:cNvSpPr/>
          <p:nvPr/>
        </p:nvSpPr>
        <p:spPr>
          <a:xfrm>
            <a:off x="3404508" y="983333"/>
            <a:ext cx="753580" cy="30691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12">
            <a:extLst>
              <a:ext uri="{FF2B5EF4-FFF2-40B4-BE49-F238E27FC236}">
                <a16:creationId xmlns:a16="http://schemas.microsoft.com/office/drawing/2014/main" xmlns="" id="{87B5454B-3391-4820-AA9F-0B53F78DDCE3}"/>
              </a:ext>
            </a:extLst>
          </p:cNvPr>
          <p:cNvSpPr/>
          <p:nvPr/>
        </p:nvSpPr>
        <p:spPr>
          <a:xfrm>
            <a:off x="2513649" y="2564904"/>
            <a:ext cx="6144222" cy="2965348"/>
          </a:xfrm>
          <a:prstGeom prst="round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280" y="2391081"/>
            <a:ext cx="3860800" cy="1308100"/>
          </a:xfrm>
          <a:prstGeom prst="rect">
            <a:avLst/>
          </a:prstGeom>
        </p:spPr>
      </p:pic>
      <p:sp>
        <p:nvSpPr>
          <p:cNvPr id="30" name="AutoShape 10">
            <a:extLst>
              <a:ext uri="{FF2B5EF4-FFF2-40B4-BE49-F238E27FC236}">
                <a16:creationId xmlns:a16="http://schemas.microsoft.com/office/drawing/2014/main" xmlns="" id="{53D28317-1F0C-4280-B5A9-B75513440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5490" y="3347195"/>
            <a:ext cx="2053590" cy="455056"/>
          </a:xfrm>
          <a:prstGeom prst="wedgeRectCallout">
            <a:avLst>
              <a:gd name="adj1" fmla="val -40840"/>
              <a:gd name="adj2" fmla="val -142315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点击书名链接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934" y="2478241"/>
            <a:ext cx="4312768" cy="4725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AutoShape 9">
            <a:extLst>
              <a:ext uri="{FF2B5EF4-FFF2-40B4-BE49-F238E27FC236}">
                <a16:creationId xmlns:a16="http://schemas.microsoft.com/office/drawing/2014/main" xmlns="" id="{1535DD0C-323D-49D1-AE91-83B0C3151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9053" y="5852834"/>
            <a:ext cx="1663385" cy="435568"/>
          </a:xfrm>
          <a:prstGeom prst="wedgeRectCallout">
            <a:avLst>
              <a:gd name="adj1" fmla="val -63207"/>
              <a:gd name="adj2" fmla="val 169959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复制知识点</a:t>
            </a:r>
          </a:p>
        </p:txBody>
      </p:sp>
    </p:spTree>
    <p:extLst>
      <p:ext uri="{BB962C8B-B14F-4D97-AF65-F5344CB8AC3E}">
        <p14:creationId xmlns:p14="http://schemas.microsoft.com/office/powerpoint/2010/main" val="19703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27" grpId="0" animBg="1"/>
      <p:bldP spid="30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追本溯源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5970"/>
            <a:ext cx="12195175" cy="5847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0433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>
            <a:extLst>
              <a:ext uri="{FF2B5EF4-FFF2-40B4-BE49-F238E27FC236}">
                <a16:creationId xmlns:a16="http://schemas.microsoft.com/office/drawing/2014/main" xmlns="" id="{975D48A4-A54F-43BA-8FE5-4A83B2DC736F}"/>
              </a:ext>
            </a:extLst>
          </p:cNvPr>
          <p:cNvGrpSpPr/>
          <p:nvPr/>
        </p:nvGrpSpPr>
        <p:grpSpPr>
          <a:xfrm>
            <a:off x="1105022" y="2030551"/>
            <a:ext cx="3131185" cy="1669142"/>
            <a:chOff x="870075" y="1804680"/>
            <a:chExt cx="2982081" cy="1589659"/>
          </a:xfrm>
        </p:grpSpPr>
        <p:grpSp>
          <p:nvGrpSpPr>
            <p:cNvPr id="3" name="组合 72">
              <a:extLst>
                <a:ext uri="{FF2B5EF4-FFF2-40B4-BE49-F238E27FC236}">
                  <a16:creationId xmlns:a16="http://schemas.microsoft.com/office/drawing/2014/main" xmlns="" id="{ED05A9F4-41CF-49F5-A5C0-BBE7464F24E8}"/>
                </a:ext>
              </a:extLst>
            </p:cNvPr>
            <p:cNvGrpSpPr/>
            <p:nvPr/>
          </p:nvGrpSpPr>
          <p:grpSpPr>
            <a:xfrm>
              <a:off x="870075" y="2618746"/>
              <a:ext cx="2982081" cy="775593"/>
              <a:chOff x="1516990" y="2110747"/>
              <a:chExt cx="3134626" cy="775593"/>
            </a:xfrm>
          </p:grpSpPr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xmlns="" id="{AA0A30DB-AF0B-4731-BC4C-A1559F582739}"/>
                  </a:ext>
                </a:extLst>
              </p:cNvPr>
              <p:cNvSpPr txBox="1"/>
              <p:nvPr/>
            </p:nvSpPr>
            <p:spPr>
              <a:xfrm>
                <a:off x="1637339" y="2110747"/>
                <a:ext cx="30142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 检索</a:t>
                </a:r>
              </a:p>
            </p:txBody>
          </p:sp>
          <p:sp>
            <p:nvSpPr>
              <p:cNvPr id="6" name="文本框 14">
                <a:extLst>
                  <a:ext uri="{FF2B5EF4-FFF2-40B4-BE49-F238E27FC236}">
                    <a16:creationId xmlns:a16="http://schemas.microsoft.com/office/drawing/2014/main" xmlns="" id="{E807530D-1E4B-4281-BE91-03B6BB11B580}"/>
                  </a:ext>
                </a:extLst>
              </p:cNvPr>
              <p:cNvSpPr txBox="1"/>
              <p:nvPr/>
            </p:nvSpPr>
            <p:spPr>
              <a:xfrm>
                <a:off x="1516990" y="2506077"/>
                <a:ext cx="2753019" cy="3802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拥有强大的资源基础</a:t>
                </a:r>
              </a:p>
            </p:txBody>
          </p:sp>
        </p:grpSp>
        <p:sp>
          <p:nvSpPr>
            <p:cNvPr id="4" name="Freeform 68">
              <a:extLst>
                <a:ext uri="{FF2B5EF4-FFF2-40B4-BE49-F238E27FC236}">
                  <a16:creationId xmlns:a16="http://schemas.microsoft.com/office/drawing/2014/main" xmlns="" id="{5AA608C3-B73F-41EE-9393-F62A49534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1776" y="1804680"/>
              <a:ext cx="739825" cy="719908"/>
            </a:xfrm>
            <a:custGeom>
              <a:avLst/>
              <a:gdLst>
                <a:gd name="T0" fmla="*/ 57 w 67"/>
                <a:gd name="T1" fmla="*/ 33 h 65"/>
                <a:gd name="T2" fmla="*/ 29 w 67"/>
                <a:gd name="T3" fmla="*/ 46 h 65"/>
                <a:gd name="T4" fmla="*/ 57 w 67"/>
                <a:gd name="T5" fmla="*/ 60 h 65"/>
                <a:gd name="T6" fmla="*/ 0 w 67"/>
                <a:gd name="T7" fmla="*/ 22 h 65"/>
                <a:gd name="T8" fmla="*/ 22 w 67"/>
                <a:gd name="T9" fmla="*/ 12 h 65"/>
                <a:gd name="T10" fmla="*/ 7 w 67"/>
                <a:gd name="T11" fmla="*/ 60 h 65"/>
                <a:gd name="T12" fmla="*/ 11 w 67"/>
                <a:gd name="T13" fmla="*/ 62 h 65"/>
                <a:gd name="T14" fmla="*/ 7 w 67"/>
                <a:gd name="T15" fmla="*/ 60 h 65"/>
                <a:gd name="T16" fmla="*/ 43 w 67"/>
                <a:gd name="T17" fmla="*/ 42 h 65"/>
                <a:gd name="T18" fmla="*/ 6 w 67"/>
                <a:gd name="T19" fmla="*/ 27 h 65"/>
                <a:gd name="T20" fmla="*/ 12 w 67"/>
                <a:gd name="T21" fmla="*/ 27 h 65"/>
                <a:gd name="T22" fmla="*/ 47 w 67"/>
                <a:gd name="T23" fmla="*/ 27 h 65"/>
                <a:gd name="T24" fmla="*/ 53 w 67"/>
                <a:gd name="T25" fmla="*/ 27 h 65"/>
                <a:gd name="T26" fmla="*/ 40 w 67"/>
                <a:gd name="T27" fmla="*/ 26 h 65"/>
                <a:gd name="T28" fmla="*/ 44 w 67"/>
                <a:gd name="T29" fmla="*/ 28 h 65"/>
                <a:gd name="T30" fmla="*/ 40 w 67"/>
                <a:gd name="T31" fmla="*/ 26 h 65"/>
                <a:gd name="T32" fmla="*/ 32 w 67"/>
                <a:gd name="T33" fmla="*/ 28 h 65"/>
                <a:gd name="T34" fmla="*/ 36 w 67"/>
                <a:gd name="T35" fmla="*/ 26 h 65"/>
                <a:gd name="T36" fmla="*/ 23 w 67"/>
                <a:gd name="T37" fmla="*/ 27 h 65"/>
                <a:gd name="T38" fmla="*/ 29 w 67"/>
                <a:gd name="T39" fmla="*/ 27 h 65"/>
                <a:gd name="T40" fmla="*/ 14 w 67"/>
                <a:gd name="T41" fmla="*/ 27 h 65"/>
                <a:gd name="T42" fmla="*/ 20 w 67"/>
                <a:gd name="T43" fmla="*/ 27 h 65"/>
                <a:gd name="T44" fmla="*/ 5 w 67"/>
                <a:gd name="T45" fmla="*/ 30 h 65"/>
                <a:gd name="T46" fmla="*/ 4 w 67"/>
                <a:gd name="T47" fmla="*/ 34 h 65"/>
                <a:gd name="T48" fmla="*/ 5 w 67"/>
                <a:gd name="T49" fmla="*/ 30 h 65"/>
                <a:gd name="T50" fmla="*/ 5 w 67"/>
                <a:gd name="T51" fmla="*/ 54 h 65"/>
                <a:gd name="T52" fmla="*/ 5 w 67"/>
                <a:gd name="T53" fmla="*/ 60 h 65"/>
                <a:gd name="T54" fmla="*/ 5 w 67"/>
                <a:gd name="T55" fmla="*/ 47 h 65"/>
                <a:gd name="T56" fmla="*/ 4 w 67"/>
                <a:gd name="T57" fmla="*/ 51 h 65"/>
                <a:gd name="T58" fmla="*/ 5 w 67"/>
                <a:gd name="T59" fmla="*/ 47 h 65"/>
                <a:gd name="T60" fmla="*/ 4 w 67"/>
                <a:gd name="T61" fmla="*/ 38 h 65"/>
                <a:gd name="T62" fmla="*/ 5 w 67"/>
                <a:gd name="T63" fmla="*/ 43 h 65"/>
                <a:gd name="T64" fmla="*/ 47 w 67"/>
                <a:gd name="T65" fmla="*/ 61 h 65"/>
                <a:gd name="T66" fmla="*/ 53 w 67"/>
                <a:gd name="T67" fmla="*/ 61 h 65"/>
                <a:gd name="T68" fmla="*/ 39 w 67"/>
                <a:gd name="T69" fmla="*/ 61 h 65"/>
                <a:gd name="T70" fmla="*/ 45 w 67"/>
                <a:gd name="T71" fmla="*/ 61 h 65"/>
                <a:gd name="T72" fmla="*/ 32 w 67"/>
                <a:gd name="T73" fmla="*/ 60 h 65"/>
                <a:gd name="T74" fmla="*/ 36 w 67"/>
                <a:gd name="T75" fmla="*/ 62 h 65"/>
                <a:gd name="T76" fmla="*/ 32 w 67"/>
                <a:gd name="T77" fmla="*/ 60 h 65"/>
                <a:gd name="T78" fmla="*/ 23 w 67"/>
                <a:gd name="T79" fmla="*/ 62 h 65"/>
                <a:gd name="T80" fmla="*/ 28 w 67"/>
                <a:gd name="T81" fmla="*/ 60 h 65"/>
                <a:gd name="T82" fmla="*/ 14 w 67"/>
                <a:gd name="T83" fmla="*/ 61 h 65"/>
                <a:gd name="T84" fmla="*/ 20 w 67"/>
                <a:gd name="T85" fmla="*/ 61 h 65"/>
                <a:gd name="T86" fmla="*/ 16 w 67"/>
                <a:gd name="T87" fmla="*/ 20 h 65"/>
                <a:gd name="T88" fmla="*/ 59 w 67"/>
                <a:gd name="T89" fmla="*/ 34 h 65"/>
                <a:gd name="T90" fmla="*/ 52 w 67"/>
                <a:gd name="T91" fmla="*/ 1 h 65"/>
                <a:gd name="T92" fmla="*/ 35 w 67"/>
                <a:gd name="T93" fmla="*/ 36 h 65"/>
                <a:gd name="T94" fmla="*/ 32 w 67"/>
                <a:gd name="T95" fmla="*/ 48 h 65"/>
                <a:gd name="T96" fmla="*/ 59 w 67"/>
                <a:gd name="T97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5">
                  <a:moveTo>
                    <a:pt x="7" y="21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5" y="21"/>
                    <a:pt x="57" y="24"/>
                    <a:pt x="57" y="27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3" y="33"/>
                    <a:pt x="32" y="34"/>
                    <a:pt x="31" y="35"/>
                  </a:cubicBezTo>
                  <a:cubicBezTo>
                    <a:pt x="29" y="36"/>
                    <a:pt x="29" y="38"/>
                    <a:pt x="29" y="39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7"/>
                    <a:pt x="29" y="49"/>
                    <a:pt x="31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3"/>
                    <a:pt x="55" y="65"/>
                    <a:pt x="52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4"/>
                    <a:pt x="0" y="6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7"/>
                    <a:pt x="2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7"/>
                    <a:pt x="5" y="21"/>
                    <a:pt x="7" y="21"/>
                  </a:cubicBezTo>
                  <a:close/>
                  <a:moveTo>
                    <a:pt x="7" y="60"/>
                  </a:moveTo>
                  <a:cubicBezTo>
                    <a:pt x="6" y="60"/>
                    <a:pt x="6" y="61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2"/>
                    <a:pt x="6" y="62"/>
                    <a:pt x="7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0"/>
                    <a:pt x="11" y="60"/>
                  </a:cubicBezTo>
                  <a:cubicBezTo>
                    <a:pt x="7" y="60"/>
                    <a:pt x="7" y="60"/>
                    <a:pt x="7" y="60"/>
                  </a:cubicBezTo>
                  <a:close/>
                  <a:moveTo>
                    <a:pt x="39" y="38"/>
                  </a:moveTo>
                  <a:cubicBezTo>
                    <a:pt x="36" y="38"/>
                    <a:pt x="35" y="40"/>
                    <a:pt x="35" y="42"/>
                  </a:cubicBezTo>
                  <a:cubicBezTo>
                    <a:pt x="35" y="45"/>
                    <a:pt x="36" y="46"/>
                    <a:pt x="39" y="46"/>
                  </a:cubicBezTo>
                  <a:cubicBezTo>
                    <a:pt x="41" y="46"/>
                    <a:pt x="43" y="45"/>
                    <a:pt x="43" y="42"/>
                  </a:cubicBezTo>
                  <a:cubicBezTo>
                    <a:pt x="43" y="40"/>
                    <a:pt x="41" y="38"/>
                    <a:pt x="39" y="38"/>
                  </a:cubicBezTo>
                  <a:close/>
                  <a:moveTo>
                    <a:pt x="7" y="26"/>
                  </a:moveTo>
                  <a:cubicBezTo>
                    <a:pt x="6" y="26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8"/>
                    <a:pt x="7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6"/>
                    <a:pt x="11" y="26"/>
                  </a:cubicBezTo>
                  <a:cubicBezTo>
                    <a:pt x="7" y="26"/>
                    <a:pt x="7" y="26"/>
                    <a:pt x="7" y="26"/>
                  </a:cubicBezTo>
                  <a:close/>
                  <a:moveTo>
                    <a:pt x="48" y="26"/>
                  </a:moveTo>
                  <a:cubicBezTo>
                    <a:pt x="47" y="26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8"/>
                    <a:pt x="48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8"/>
                    <a:pt x="53" y="27"/>
                    <a:pt x="53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7"/>
                    <a:pt x="53" y="26"/>
                    <a:pt x="52" y="26"/>
                  </a:cubicBezTo>
                  <a:cubicBezTo>
                    <a:pt x="48" y="26"/>
                    <a:pt x="48" y="26"/>
                    <a:pt x="48" y="26"/>
                  </a:cubicBezTo>
                  <a:close/>
                  <a:moveTo>
                    <a:pt x="40" y="26"/>
                  </a:moveTo>
                  <a:cubicBezTo>
                    <a:pt x="39" y="26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8"/>
                    <a:pt x="40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4" y="26"/>
                    <a:pt x="44" y="26"/>
                  </a:cubicBezTo>
                  <a:cubicBezTo>
                    <a:pt x="40" y="26"/>
                    <a:pt x="40" y="26"/>
                    <a:pt x="40" y="26"/>
                  </a:cubicBezTo>
                  <a:close/>
                  <a:moveTo>
                    <a:pt x="32" y="26"/>
                  </a:moveTo>
                  <a:cubicBezTo>
                    <a:pt x="31" y="26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6"/>
                    <a:pt x="36" y="26"/>
                  </a:cubicBezTo>
                  <a:cubicBezTo>
                    <a:pt x="32" y="26"/>
                    <a:pt x="32" y="26"/>
                    <a:pt x="32" y="26"/>
                  </a:cubicBezTo>
                  <a:close/>
                  <a:moveTo>
                    <a:pt x="23" y="26"/>
                  </a:moveTo>
                  <a:cubicBezTo>
                    <a:pt x="23" y="26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8"/>
                    <a:pt x="23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8" y="26"/>
                    <a:pt x="28" y="26"/>
                  </a:cubicBezTo>
                  <a:cubicBezTo>
                    <a:pt x="23" y="26"/>
                    <a:pt x="23" y="26"/>
                    <a:pt x="23" y="26"/>
                  </a:cubicBezTo>
                  <a:close/>
                  <a:moveTo>
                    <a:pt x="15" y="26"/>
                  </a:moveTo>
                  <a:cubicBezTo>
                    <a:pt x="14" y="26"/>
                    <a:pt x="14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8"/>
                    <a:pt x="15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19" y="26"/>
                  </a:cubicBezTo>
                  <a:cubicBezTo>
                    <a:pt x="15" y="26"/>
                    <a:pt x="15" y="26"/>
                    <a:pt x="15" y="26"/>
                  </a:cubicBezTo>
                  <a:close/>
                  <a:moveTo>
                    <a:pt x="5" y="30"/>
                  </a:moveTo>
                  <a:cubicBezTo>
                    <a:pt x="5" y="30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4"/>
                  </a:cubicBezTo>
                  <a:cubicBezTo>
                    <a:pt x="5" y="30"/>
                    <a:pt x="5" y="30"/>
                    <a:pt x="5" y="30"/>
                  </a:cubicBezTo>
                  <a:close/>
                  <a:moveTo>
                    <a:pt x="5" y="62"/>
                  </a:moveTo>
                  <a:cubicBezTo>
                    <a:pt x="8" y="62"/>
                    <a:pt x="1" y="62"/>
                    <a:pt x="5" y="62"/>
                  </a:cubicBezTo>
                  <a:close/>
                  <a:moveTo>
                    <a:pt x="5" y="55"/>
                  </a:moveTo>
                  <a:cubicBezTo>
                    <a:pt x="5" y="55"/>
                    <a:pt x="5" y="54"/>
                    <a:pt x="5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5"/>
                    <a:pt x="4" y="5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60"/>
                    <a:pt x="5" y="60"/>
                    <a:pt x="5" y="59"/>
                  </a:cubicBezTo>
                  <a:cubicBezTo>
                    <a:pt x="5" y="55"/>
                    <a:pt x="5" y="55"/>
                    <a:pt x="5" y="55"/>
                  </a:cubicBezTo>
                  <a:close/>
                  <a:moveTo>
                    <a:pt x="5" y="47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4" y="46"/>
                    <a:pt x="4" y="46"/>
                    <a:pt x="4" y="4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4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1"/>
                  </a:cubicBezTo>
                  <a:cubicBezTo>
                    <a:pt x="5" y="47"/>
                    <a:pt x="5" y="47"/>
                    <a:pt x="5" y="47"/>
                  </a:cubicBezTo>
                  <a:close/>
                  <a:moveTo>
                    <a:pt x="5" y="38"/>
                  </a:moveTo>
                  <a:cubicBezTo>
                    <a:pt x="5" y="38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48" y="60"/>
                  </a:moveTo>
                  <a:cubicBezTo>
                    <a:pt x="47" y="60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2"/>
                    <a:pt x="47" y="62"/>
                    <a:pt x="48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3" y="62"/>
                    <a:pt x="53" y="62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0"/>
                    <a:pt x="52" y="60"/>
                  </a:cubicBezTo>
                  <a:cubicBezTo>
                    <a:pt x="48" y="60"/>
                    <a:pt x="48" y="60"/>
                    <a:pt x="48" y="60"/>
                  </a:cubicBezTo>
                  <a:close/>
                  <a:moveTo>
                    <a:pt x="40" y="60"/>
                  </a:moveTo>
                  <a:cubicBezTo>
                    <a:pt x="39" y="60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5" y="62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4" y="60"/>
                    <a:pt x="44" y="60"/>
                  </a:cubicBezTo>
                  <a:cubicBezTo>
                    <a:pt x="40" y="60"/>
                    <a:pt x="40" y="60"/>
                    <a:pt x="40" y="60"/>
                  </a:cubicBezTo>
                  <a:close/>
                  <a:moveTo>
                    <a:pt x="32" y="60"/>
                  </a:moveTo>
                  <a:cubicBezTo>
                    <a:pt x="31" y="60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2"/>
                    <a:pt x="31" y="62"/>
                    <a:pt x="32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7" y="62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0"/>
                    <a:pt x="36" y="60"/>
                  </a:cubicBezTo>
                  <a:cubicBezTo>
                    <a:pt x="32" y="60"/>
                    <a:pt x="32" y="60"/>
                    <a:pt x="32" y="60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2"/>
                    <a:pt x="29" y="62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lose/>
                  <a:moveTo>
                    <a:pt x="15" y="60"/>
                  </a:move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5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1"/>
                    <a:pt x="20" y="60"/>
                    <a:pt x="19" y="60"/>
                  </a:cubicBezTo>
                  <a:cubicBezTo>
                    <a:pt x="15" y="60"/>
                    <a:pt x="15" y="60"/>
                    <a:pt x="15" y="60"/>
                  </a:cubicBezTo>
                  <a:close/>
                  <a:moveTo>
                    <a:pt x="7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7" y="20"/>
                    <a:pt x="7" y="20"/>
                    <a:pt x="7" y="20"/>
                  </a:cubicBezTo>
                  <a:close/>
                  <a:moveTo>
                    <a:pt x="59" y="36"/>
                  </a:moveTo>
                  <a:cubicBezTo>
                    <a:pt x="57" y="36"/>
                    <a:pt x="57" y="36"/>
                    <a:pt x="57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7"/>
                  </a:cubicBezTo>
                  <a:cubicBezTo>
                    <a:pt x="32" y="38"/>
                    <a:pt x="31" y="38"/>
                    <a:pt x="31" y="39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7"/>
                    <a:pt x="32" y="47"/>
                    <a:pt x="32" y="48"/>
                  </a:cubicBezTo>
                  <a:cubicBezTo>
                    <a:pt x="33" y="49"/>
                    <a:pt x="34" y="49"/>
                    <a:pt x="35" y="4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9" y="49"/>
                    <a:pt x="59" y="49"/>
                    <a:pt x="59" y="49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3">
            <a:extLst>
              <a:ext uri="{FF2B5EF4-FFF2-40B4-BE49-F238E27FC236}">
                <a16:creationId xmlns:a16="http://schemas.microsoft.com/office/drawing/2014/main" xmlns="" id="{3106ED83-F578-4612-9A43-241636B424B1}"/>
              </a:ext>
            </a:extLst>
          </p:cNvPr>
          <p:cNvGrpSpPr/>
          <p:nvPr/>
        </p:nvGrpSpPr>
        <p:grpSpPr>
          <a:xfrm>
            <a:off x="8257827" y="2036411"/>
            <a:ext cx="3239153" cy="1631347"/>
            <a:chOff x="4282594" y="1850145"/>
            <a:chExt cx="3084908" cy="1553664"/>
          </a:xfrm>
        </p:grpSpPr>
        <p:grpSp>
          <p:nvGrpSpPr>
            <p:cNvPr id="8" name="组合 78">
              <a:extLst>
                <a:ext uri="{FF2B5EF4-FFF2-40B4-BE49-F238E27FC236}">
                  <a16:creationId xmlns:a16="http://schemas.microsoft.com/office/drawing/2014/main" xmlns="" id="{FF33EFF7-2A22-4ADC-81A4-5B0631904B25}"/>
                </a:ext>
              </a:extLst>
            </p:cNvPr>
            <p:cNvGrpSpPr/>
            <p:nvPr/>
          </p:nvGrpSpPr>
          <p:grpSpPr>
            <a:xfrm>
              <a:off x="4282594" y="2618746"/>
              <a:ext cx="3084908" cy="785063"/>
              <a:chOff x="1637339" y="2110747"/>
              <a:chExt cx="3242712" cy="785063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1C54DC1B-F693-45F0-B753-E4EADB552BE9}"/>
                  </a:ext>
                </a:extLst>
              </p:cNvPr>
              <p:cNvSpPr txBox="1"/>
              <p:nvPr/>
            </p:nvSpPr>
            <p:spPr>
              <a:xfrm>
                <a:off x="1637339" y="2110747"/>
                <a:ext cx="30142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阅读</a:t>
                </a:r>
              </a:p>
            </p:txBody>
          </p:sp>
          <p:sp>
            <p:nvSpPr>
              <p:cNvPr id="11" name="文本框 14">
                <a:extLst>
                  <a:ext uri="{FF2B5EF4-FFF2-40B4-BE49-F238E27FC236}">
                    <a16:creationId xmlns:a16="http://schemas.microsoft.com/office/drawing/2014/main" xmlns="" id="{6E5CB161-7F3F-4DCF-826A-22089D5E4A55}"/>
                  </a:ext>
                </a:extLst>
              </p:cNvPr>
              <p:cNvSpPr txBox="1"/>
              <p:nvPr/>
            </p:nvSpPr>
            <p:spPr>
              <a:xfrm>
                <a:off x="2127032" y="2557256"/>
                <a:ext cx="27530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便捷的知识点阅读</a:t>
                </a:r>
              </a:p>
            </p:txBody>
          </p:sp>
        </p:grpSp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xmlns="" id="{A5E13821-4912-436A-9BFF-CC857832A9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1562" y="1850145"/>
              <a:ext cx="1040796" cy="705179"/>
            </a:xfrm>
            <a:custGeom>
              <a:avLst/>
              <a:gdLst>
                <a:gd name="T0" fmla="*/ 53 w 71"/>
                <a:gd name="T1" fmla="*/ 18 h 48"/>
                <a:gd name="T2" fmla="*/ 53 w 71"/>
                <a:gd name="T3" fmla="*/ 35 h 48"/>
                <a:gd name="T4" fmla="*/ 17 w 71"/>
                <a:gd name="T5" fmla="*/ 35 h 48"/>
                <a:gd name="T6" fmla="*/ 17 w 71"/>
                <a:gd name="T7" fmla="*/ 17 h 48"/>
                <a:gd name="T8" fmla="*/ 34 w 71"/>
                <a:gd name="T9" fmla="*/ 24 h 48"/>
                <a:gd name="T10" fmla="*/ 53 w 71"/>
                <a:gd name="T11" fmla="*/ 18 h 48"/>
                <a:gd name="T12" fmla="*/ 7 w 71"/>
                <a:gd name="T13" fmla="*/ 21 h 48"/>
                <a:gd name="T14" fmla="*/ 5 w 71"/>
                <a:gd name="T15" fmla="*/ 30 h 48"/>
                <a:gd name="T16" fmla="*/ 12 w 71"/>
                <a:gd name="T17" fmla="*/ 30 h 48"/>
                <a:gd name="T18" fmla="*/ 10 w 71"/>
                <a:gd name="T19" fmla="*/ 21 h 48"/>
                <a:gd name="T20" fmla="*/ 11 w 71"/>
                <a:gd name="T21" fmla="*/ 19 h 48"/>
                <a:gd name="T22" fmla="*/ 10 w 71"/>
                <a:gd name="T23" fmla="*/ 18 h 48"/>
                <a:gd name="T24" fmla="*/ 10 w 71"/>
                <a:gd name="T25" fmla="*/ 15 h 48"/>
                <a:gd name="T26" fmla="*/ 14 w 71"/>
                <a:gd name="T27" fmla="*/ 16 h 48"/>
                <a:gd name="T28" fmla="*/ 14 w 71"/>
                <a:gd name="T29" fmla="*/ 36 h 48"/>
                <a:gd name="T30" fmla="*/ 14 w 71"/>
                <a:gd name="T31" fmla="*/ 37 h 48"/>
                <a:gd name="T32" fmla="*/ 15 w 71"/>
                <a:gd name="T33" fmla="*/ 38 h 48"/>
                <a:gd name="T34" fmla="*/ 56 w 71"/>
                <a:gd name="T35" fmla="*/ 38 h 48"/>
                <a:gd name="T36" fmla="*/ 56 w 71"/>
                <a:gd name="T37" fmla="*/ 36 h 48"/>
                <a:gd name="T38" fmla="*/ 57 w 71"/>
                <a:gd name="T39" fmla="*/ 17 h 48"/>
                <a:gd name="T40" fmla="*/ 70 w 71"/>
                <a:gd name="T41" fmla="*/ 13 h 48"/>
                <a:gd name="T42" fmla="*/ 71 w 71"/>
                <a:gd name="T43" fmla="*/ 10 h 48"/>
                <a:gd name="T44" fmla="*/ 36 w 71"/>
                <a:gd name="T45" fmla="*/ 0 h 48"/>
                <a:gd name="T46" fmla="*/ 0 w 71"/>
                <a:gd name="T47" fmla="*/ 9 h 48"/>
                <a:gd name="T48" fmla="*/ 0 w 71"/>
                <a:gd name="T49" fmla="*/ 11 h 48"/>
                <a:gd name="T50" fmla="*/ 7 w 71"/>
                <a:gd name="T51" fmla="*/ 14 h 48"/>
                <a:gd name="T52" fmla="*/ 7 w 71"/>
                <a:gd name="T53" fmla="*/ 18 h 48"/>
                <a:gd name="T54" fmla="*/ 7 w 71"/>
                <a:gd name="T55" fmla="*/ 19 h 48"/>
                <a:gd name="T56" fmla="*/ 7 w 71"/>
                <a:gd name="T57" fmla="*/ 21 h 48"/>
                <a:gd name="T58" fmla="*/ 13 w 71"/>
                <a:gd name="T59" fmla="*/ 13 h 48"/>
                <a:gd name="T60" fmla="*/ 8 w 71"/>
                <a:gd name="T61" fmla="*/ 11 h 48"/>
                <a:gd name="T62" fmla="*/ 31 w 71"/>
                <a:gd name="T63" fmla="*/ 6 h 48"/>
                <a:gd name="T64" fmla="*/ 35 w 71"/>
                <a:gd name="T65" fmla="*/ 5 h 48"/>
                <a:gd name="T66" fmla="*/ 40 w 71"/>
                <a:gd name="T67" fmla="*/ 7 h 48"/>
                <a:gd name="T68" fmla="*/ 35 w 71"/>
                <a:gd name="T69" fmla="*/ 10 h 48"/>
                <a:gd name="T70" fmla="*/ 32 w 71"/>
                <a:gd name="T71" fmla="*/ 9 h 48"/>
                <a:gd name="T72" fmla="*/ 13 w 71"/>
                <a:gd name="T73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48">
                  <a:moveTo>
                    <a:pt x="53" y="18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43" y="40"/>
                    <a:pt x="31" y="43"/>
                    <a:pt x="17" y="3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53" y="18"/>
                    <a:pt x="53" y="18"/>
                    <a:pt x="53" y="18"/>
                  </a:cubicBezTo>
                  <a:close/>
                  <a:moveTo>
                    <a:pt x="7" y="21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9" y="32"/>
                    <a:pt x="12" y="3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0"/>
                    <a:pt x="11" y="19"/>
                  </a:cubicBezTo>
                  <a:cubicBezTo>
                    <a:pt x="11" y="19"/>
                    <a:pt x="10" y="18"/>
                    <a:pt x="10" y="18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30" y="48"/>
                    <a:pt x="46" y="43"/>
                    <a:pt x="56" y="3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7" y="20"/>
                    <a:pt x="7" y="21"/>
                  </a:cubicBezTo>
                  <a:close/>
                  <a:moveTo>
                    <a:pt x="13" y="13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5"/>
                    <a:pt x="34" y="5"/>
                    <a:pt x="35" y="5"/>
                  </a:cubicBezTo>
                  <a:cubicBezTo>
                    <a:pt x="38" y="5"/>
                    <a:pt x="40" y="6"/>
                    <a:pt x="40" y="7"/>
                  </a:cubicBezTo>
                  <a:cubicBezTo>
                    <a:pt x="40" y="9"/>
                    <a:pt x="38" y="10"/>
                    <a:pt x="35" y="10"/>
                  </a:cubicBezTo>
                  <a:cubicBezTo>
                    <a:pt x="34" y="10"/>
                    <a:pt x="32" y="9"/>
                    <a:pt x="32" y="9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4">
            <a:extLst>
              <a:ext uri="{FF2B5EF4-FFF2-40B4-BE49-F238E27FC236}">
                <a16:creationId xmlns:a16="http://schemas.microsoft.com/office/drawing/2014/main" xmlns="" id="{75CDD29B-9E08-49A0-96E5-877276655BB5}"/>
              </a:ext>
            </a:extLst>
          </p:cNvPr>
          <p:cNvGrpSpPr/>
          <p:nvPr/>
        </p:nvGrpSpPr>
        <p:grpSpPr>
          <a:xfrm>
            <a:off x="4464391" y="1933996"/>
            <a:ext cx="3010968" cy="1741252"/>
            <a:chOff x="984566" y="3828284"/>
            <a:chExt cx="2867589" cy="1658335"/>
          </a:xfrm>
        </p:grpSpPr>
        <p:grpSp>
          <p:nvGrpSpPr>
            <p:cNvPr id="13" name="组合 81">
              <a:extLst>
                <a:ext uri="{FF2B5EF4-FFF2-40B4-BE49-F238E27FC236}">
                  <a16:creationId xmlns:a16="http://schemas.microsoft.com/office/drawing/2014/main" xmlns="" id="{D2A69B8E-872E-444C-B471-5E5C6FCB098D}"/>
                </a:ext>
              </a:extLst>
            </p:cNvPr>
            <p:cNvGrpSpPr/>
            <p:nvPr/>
          </p:nvGrpSpPr>
          <p:grpSpPr>
            <a:xfrm>
              <a:off x="984566" y="4694572"/>
              <a:ext cx="2867589" cy="792047"/>
              <a:chOff x="1637339" y="2110747"/>
              <a:chExt cx="3014277" cy="792047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02B86C4E-67CF-4401-969B-D806293C0ED4}"/>
                  </a:ext>
                </a:extLst>
              </p:cNvPr>
              <p:cNvSpPr txBox="1"/>
              <p:nvPr/>
            </p:nvSpPr>
            <p:spPr>
              <a:xfrm>
                <a:off x="1637339" y="2110747"/>
                <a:ext cx="30142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获取</a:t>
                </a:r>
              </a:p>
            </p:txBody>
          </p:sp>
          <p:sp>
            <p:nvSpPr>
              <p:cNvPr id="16" name="文本框 14">
                <a:extLst>
                  <a:ext uri="{FF2B5EF4-FFF2-40B4-BE49-F238E27FC236}">
                    <a16:creationId xmlns:a16="http://schemas.microsoft.com/office/drawing/2014/main" xmlns="" id="{68DFA500-7D2E-4081-8BB3-CC31B6304712}"/>
                  </a:ext>
                </a:extLst>
              </p:cNvPr>
              <p:cNvSpPr txBox="1"/>
              <p:nvPr/>
            </p:nvSpPr>
            <p:spPr>
              <a:xfrm>
                <a:off x="1708560" y="2522531"/>
                <a:ext cx="2753019" cy="3802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全面的获取方式</a:t>
                </a:r>
              </a:p>
            </p:txBody>
          </p:sp>
        </p:grpSp>
        <p:sp>
          <p:nvSpPr>
            <p:cNvPr id="14" name="Freeform 102">
              <a:extLst>
                <a:ext uri="{FF2B5EF4-FFF2-40B4-BE49-F238E27FC236}">
                  <a16:creationId xmlns:a16="http://schemas.microsoft.com/office/drawing/2014/main" xmlns="" id="{D920FAEF-4DE1-4989-9A98-60428E6AD1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4757" y="3828284"/>
              <a:ext cx="622747" cy="809877"/>
            </a:xfrm>
            <a:custGeom>
              <a:avLst/>
              <a:gdLst>
                <a:gd name="T0" fmla="*/ 48 w 52"/>
                <a:gd name="T1" fmla="*/ 44 h 68"/>
                <a:gd name="T2" fmla="*/ 44 w 52"/>
                <a:gd name="T3" fmla="*/ 68 h 68"/>
                <a:gd name="T4" fmla="*/ 12 w 52"/>
                <a:gd name="T5" fmla="*/ 68 h 68"/>
                <a:gd name="T6" fmla="*/ 8 w 52"/>
                <a:gd name="T7" fmla="*/ 44 h 68"/>
                <a:gd name="T8" fmla="*/ 4 w 52"/>
                <a:gd name="T9" fmla="*/ 44 h 68"/>
                <a:gd name="T10" fmla="*/ 4 w 52"/>
                <a:gd name="T11" fmla="*/ 38 h 68"/>
                <a:gd name="T12" fmla="*/ 25 w 52"/>
                <a:gd name="T13" fmla="*/ 38 h 68"/>
                <a:gd name="T14" fmla="*/ 20 w 52"/>
                <a:gd name="T15" fmla="*/ 32 h 68"/>
                <a:gd name="T16" fmla="*/ 10 w 52"/>
                <a:gd name="T17" fmla="*/ 32 h 68"/>
                <a:gd name="T18" fmla="*/ 1 w 52"/>
                <a:gd name="T19" fmla="*/ 24 h 68"/>
                <a:gd name="T20" fmla="*/ 1 w 52"/>
                <a:gd name="T21" fmla="*/ 24 h 68"/>
                <a:gd name="T22" fmla="*/ 0 w 52"/>
                <a:gd name="T23" fmla="*/ 22 h 68"/>
                <a:gd name="T24" fmla="*/ 2 w 52"/>
                <a:gd name="T25" fmla="*/ 21 h 68"/>
                <a:gd name="T26" fmla="*/ 14 w 52"/>
                <a:gd name="T27" fmla="*/ 19 h 68"/>
                <a:gd name="T28" fmla="*/ 18 w 52"/>
                <a:gd name="T29" fmla="*/ 20 h 68"/>
                <a:gd name="T30" fmla="*/ 21 w 52"/>
                <a:gd name="T31" fmla="*/ 23 h 68"/>
                <a:gd name="T32" fmla="*/ 22 w 52"/>
                <a:gd name="T33" fmla="*/ 30 h 68"/>
                <a:gd name="T34" fmla="*/ 27 w 52"/>
                <a:gd name="T35" fmla="*/ 34 h 68"/>
                <a:gd name="T36" fmla="*/ 28 w 52"/>
                <a:gd name="T37" fmla="*/ 28 h 68"/>
                <a:gd name="T38" fmla="*/ 24 w 52"/>
                <a:gd name="T39" fmla="*/ 19 h 68"/>
                <a:gd name="T40" fmla="*/ 25 w 52"/>
                <a:gd name="T41" fmla="*/ 13 h 68"/>
                <a:gd name="T42" fmla="*/ 28 w 52"/>
                <a:gd name="T43" fmla="*/ 8 h 68"/>
                <a:gd name="T44" fmla="*/ 46 w 52"/>
                <a:gd name="T45" fmla="*/ 0 h 68"/>
                <a:gd name="T46" fmla="*/ 48 w 52"/>
                <a:gd name="T47" fmla="*/ 0 h 68"/>
                <a:gd name="T48" fmla="*/ 48 w 52"/>
                <a:gd name="T49" fmla="*/ 3 h 68"/>
                <a:gd name="T50" fmla="*/ 48 w 52"/>
                <a:gd name="T51" fmla="*/ 3 h 68"/>
                <a:gd name="T52" fmla="*/ 45 w 52"/>
                <a:gd name="T53" fmla="*/ 19 h 68"/>
                <a:gd name="T54" fmla="*/ 32 w 52"/>
                <a:gd name="T55" fmla="*/ 29 h 68"/>
                <a:gd name="T56" fmla="*/ 31 w 52"/>
                <a:gd name="T57" fmla="*/ 38 h 68"/>
                <a:gd name="T58" fmla="*/ 52 w 52"/>
                <a:gd name="T59" fmla="*/ 38 h 68"/>
                <a:gd name="T60" fmla="*/ 52 w 52"/>
                <a:gd name="T61" fmla="*/ 44 h 68"/>
                <a:gd name="T62" fmla="*/ 48 w 52"/>
                <a:gd name="T63" fmla="*/ 44 h 68"/>
                <a:gd name="T64" fmla="*/ 18 w 52"/>
                <a:gd name="T65" fmla="*/ 30 h 68"/>
                <a:gd name="T66" fmla="*/ 10 w 52"/>
                <a:gd name="T67" fmla="*/ 25 h 68"/>
                <a:gd name="T68" fmla="*/ 11 w 52"/>
                <a:gd name="T69" fmla="*/ 23 h 68"/>
                <a:gd name="T70" fmla="*/ 19 w 52"/>
                <a:gd name="T71" fmla="*/ 27 h 68"/>
                <a:gd name="T72" fmla="*/ 18 w 52"/>
                <a:gd name="T73" fmla="*/ 25 h 68"/>
                <a:gd name="T74" fmla="*/ 17 w 52"/>
                <a:gd name="T75" fmla="*/ 23 h 68"/>
                <a:gd name="T76" fmla="*/ 14 w 52"/>
                <a:gd name="T77" fmla="*/ 22 h 68"/>
                <a:gd name="T78" fmla="*/ 5 w 52"/>
                <a:gd name="T79" fmla="*/ 23 h 68"/>
                <a:gd name="T80" fmla="*/ 11 w 52"/>
                <a:gd name="T81" fmla="*/ 29 h 68"/>
                <a:gd name="T82" fmla="*/ 18 w 52"/>
                <a:gd name="T83" fmla="*/ 30 h 68"/>
                <a:gd name="T84" fmla="*/ 30 w 52"/>
                <a:gd name="T85" fmla="*/ 22 h 68"/>
                <a:gd name="T86" fmla="*/ 35 w 52"/>
                <a:gd name="T87" fmla="*/ 14 h 68"/>
                <a:gd name="T88" fmla="*/ 37 w 52"/>
                <a:gd name="T89" fmla="*/ 15 h 68"/>
                <a:gd name="T90" fmla="*/ 33 w 52"/>
                <a:gd name="T91" fmla="*/ 24 h 68"/>
                <a:gd name="T92" fmla="*/ 41 w 52"/>
                <a:gd name="T93" fmla="*/ 17 h 68"/>
                <a:gd name="T94" fmla="*/ 44 w 52"/>
                <a:gd name="T95" fmla="*/ 6 h 68"/>
                <a:gd name="T96" fmla="*/ 32 w 52"/>
                <a:gd name="T97" fmla="*/ 12 h 68"/>
                <a:gd name="T98" fmla="*/ 29 w 52"/>
                <a:gd name="T99" fmla="*/ 15 h 68"/>
                <a:gd name="T100" fmla="*/ 29 w 52"/>
                <a:gd name="T101" fmla="*/ 19 h 68"/>
                <a:gd name="T102" fmla="*/ 30 w 52"/>
                <a:gd name="T103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" h="68">
                  <a:moveTo>
                    <a:pt x="48" y="44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6"/>
                    <a:pt x="22" y="34"/>
                    <a:pt x="20" y="32"/>
                  </a:cubicBezTo>
                  <a:cubicBezTo>
                    <a:pt x="17" y="34"/>
                    <a:pt x="13" y="34"/>
                    <a:pt x="10" y="32"/>
                  </a:cubicBezTo>
                  <a:cubicBezTo>
                    <a:pt x="6" y="30"/>
                    <a:pt x="3" y="27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9"/>
                    <a:pt x="10" y="18"/>
                    <a:pt x="14" y="19"/>
                  </a:cubicBezTo>
                  <a:cubicBezTo>
                    <a:pt x="16" y="19"/>
                    <a:pt x="17" y="20"/>
                    <a:pt x="18" y="20"/>
                  </a:cubicBezTo>
                  <a:cubicBezTo>
                    <a:pt x="20" y="21"/>
                    <a:pt x="21" y="22"/>
                    <a:pt x="21" y="23"/>
                  </a:cubicBezTo>
                  <a:cubicBezTo>
                    <a:pt x="22" y="25"/>
                    <a:pt x="22" y="27"/>
                    <a:pt x="22" y="30"/>
                  </a:cubicBezTo>
                  <a:cubicBezTo>
                    <a:pt x="24" y="31"/>
                    <a:pt x="25" y="32"/>
                    <a:pt x="27" y="34"/>
                  </a:cubicBezTo>
                  <a:cubicBezTo>
                    <a:pt x="27" y="32"/>
                    <a:pt x="28" y="30"/>
                    <a:pt x="28" y="28"/>
                  </a:cubicBezTo>
                  <a:cubicBezTo>
                    <a:pt x="26" y="25"/>
                    <a:pt x="24" y="22"/>
                    <a:pt x="24" y="19"/>
                  </a:cubicBezTo>
                  <a:cubicBezTo>
                    <a:pt x="24" y="17"/>
                    <a:pt x="24" y="15"/>
                    <a:pt x="25" y="13"/>
                  </a:cubicBezTo>
                  <a:cubicBezTo>
                    <a:pt x="26" y="11"/>
                    <a:pt x="27" y="9"/>
                    <a:pt x="28" y="8"/>
                  </a:cubicBezTo>
                  <a:cubicBezTo>
                    <a:pt x="33" y="4"/>
                    <a:pt x="40" y="1"/>
                    <a:pt x="4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8" y="14"/>
                    <a:pt x="45" y="19"/>
                  </a:cubicBezTo>
                  <a:cubicBezTo>
                    <a:pt x="43" y="25"/>
                    <a:pt x="38" y="29"/>
                    <a:pt x="32" y="29"/>
                  </a:cubicBezTo>
                  <a:cubicBezTo>
                    <a:pt x="31" y="32"/>
                    <a:pt x="31" y="35"/>
                    <a:pt x="3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8" y="44"/>
                    <a:pt x="48" y="44"/>
                    <a:pt x="48" y="44"/>
                  </a:cubicBezTo>
                  <a:close/>
                  <a:moveTo>
                    <a:pt x="18" y="30"/>
                  </a:moveTo>
                  <a:cubicBezTo>
                    <a:pt x="15" y="28"/>
                    <a:pt x="13" y="26"/>
                    <a:pt x="10" y="25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24"/>
                    <a:pt x="16" y="26"/>
                    <a:pt x="19" y="27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4"/>
                    <a:pt x="17" y="24"/>
                    <a:pt x="17" y="23"/>
                  </a:cubicBezTo>
                  <a:cubicBezTo>
                    <a:pt x="16" y="23"/>
                    <a:pt x="15" y="22"/>
                    <a:pt x="14" y="22"/>
                  </a:cubicBezTo>
                  <a:cubicBezTo>
                    <a:pt x="11" y="22"/>
                    <a:pt x="8" y="22"/>
                    <a:pt x="5" y="23"/>
                  </a:cubicBezTo>
                  <a:cubicBezTo>
                    <a:pt x="7" y="26"/>
                    <a:pt x="9" y="28"/>
                    <a:pt x="11" y="29"/>
                  </a:cubicBezTo>
                  <a:cubicBezTo>
                    <a:pt x="13" y="30"/>
                    <a:pt x="15" y="30"/>
                    <a:pt x="18" y="30"/>
                  </a:cubicBezTo>
                  <a:close/>
                  <a:moveTo>
                    <a:pt x="30" y="22"/>
                  </a:moveTo>
                  <a:cubicBezTo>
                    <a:pt x="32" y="19"/>
                    <a:pt x="33" y="17"/>
                    <a:pt x="35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5" y="18"/>
                    <a:pt x="34" y="21"/>
                    <a:pt x="33" y="24"/>
                  </a:cubicBezTo>
                  <a:cubicBezTo>
                    <a:pt x="37" y="23"/>
                    <a:pt x="39" y="21"/>
                    <a:pt x="41" y="17"/>
                  </a:cubicBezTo>
                  <a:cubicBezTo>
                    <a:pt x="42" y="14"/>
                    <a:pt x="43" y="10"/>
                    <a:pt x="44" y="6"/>
                  </a:cubicBezTo>
                  <a:cubicBezTo>
                    <a:pt x="39" y="7"/>
                    <a:pt x="35" y="9"/>
                    <a:pt x="32" y="12"/>
                  </a:cubicBezTo>
                  <a:cubicBezTo>
                    <a:pt x="31" y="13"/>
                    <a:pt x="30" y="14"/>
                    <a:pt x="29" y="15"/>
                  </a:cubicBezTo>
                  <a:cubicBezTo>
                    <a:pt x="29" y="16"/>
                    <a:pt x="29" y="17"/>
                    <a:pt x="29" y="19"/>
                  </a:cubicBezTo>
                  <a:cubicBezTo>
                    <a:pt x="29" y="20"/>
                    <a:pt x="30" y="21"/>
                    <a:pt x="30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965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5437742" y="4385349"/>
            <a:ext cx="150868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www.blyun.com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百链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204676" y="1484784"/>
            <a:ext cx="1741748" cy="11960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28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矛盾</a:t>
            </a:r>
            <a:endParaRPr lang="zh-CN" altLang="zh-CN" sz="3599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39701" y="1658506"/>
            <a:ext cx="2384196" cy="2384195"/>
            <a:chOff x="1480341" y="924151"/>
            <a:chExt cx="2504849" cy="2504849"/>
          </a:xfrm>
        </p:grpSpPr>
        <p:sp>
          <p:nvSpPr>
            <p:cNvPr id="16" name="泪滴形 15"/>
            <p:cNvSpPr/>
            <p:nvPr/>
          </p:nvSpPr>
          <p:spPr>
            <a:xfrm rot="8297680">
              <a:off x="1480341" y="92415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F79646"/>
            </a:solidFill>
            <a:ln w="25400" cap="flat" cmpd="sng" algn="ctr">
              <a:solidFill>
                <a:srgbClr val="F7964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632227" y="1076037"/>
              <a:ext cx="2201075" cy="220107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F7964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9" name="矩形 18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39013" y="1621277"/>
            <a:ext cx="2389457" cy="2389454"/>
            <a:chOff x="1480341" y="877841"/>
            <a:chExt cx="2504849" cy="2504849"/>
          </a:xfrm>
        </p:grpSpPr>
        <p:sp>
          <p:nvSpPr>
            <p:cNvPr id="21" name="泪滴形 20"/>
            <p:cNvSpPr/>
            <p:nvPr/>
          </p:nvSpPr>
          <p:spPr>
            <a:xfrm rot="8297680">
              <a:off x="1480341" y="87784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4BACC6"/>
            </a:solidFill>
            <a:ln w="25400" cap="flat" cmpd="sng" algn="ctr">
              <a:solidFill>
                <a:srgbClr val="4BACC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32228" y="1029726"/>
              <a:ext cx="2201074" cy="22010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4BACC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995146" y="5067988"/>
            <a:ext cx="2877188" cy="78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图书馆怎么才能满足读者这种需求呢？是百链诞生的关键。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29429" y="5076757"/>
            <a:ext cx="300473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本馆资源服务能力有限，读者对知识的需求与渴望是无限的。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文本框 29"/>
          <p:cNvSpPr txBox="1">
            <a:spLocks noChangeArrowheads="1"/>
          </p:cNvSpPr>
          <p:nvPr/>
        </p:nvSpPr>
        <p:spPr bwMode="auto">
          <a:xfrm>
            <a:off x="2612352" y="2295003"/>
            <a:ext cx="17235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读者查询、</a:t>
            </a:r>
            <a:endParaRPr lang="en-US" altLang="zh-CN" sz="2400" b="1" dirty="0">
              <a:solidFill>
                <a:srgbClr val="0099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获取资源的</a:t>
            </a:r>
            <a:endParaRPr lang="en-US" altLang="zh-CN" sz="2400" b="1" dirty="0">
              <a:solidFill>
                <a:srgbClr val="0099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需求无界限</a:t>
            </a:r>
          </a:p>
        </p:txBody>
      </p:sp>
      <p:sp>
        <p:nvSpPr>
          <p:cNvPr id="45" name="文本框 29"/>
          <p:cNvSpPr txBox="1">
            <a:spLocks noChangeArrowheads="1"/>
          </p:cNvSpPr>
          <p:nvPr/>
        </p:nvSpPr>
        <p:spPr bwMode="auto">
          <a:xfrm>
            <a:off x="7735120" y="2433610"/>
            <a:ext cx="17235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2400" b="1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本馆资源</a:t>
            </a:r>
            <a:endParaRPr lang="en-US" altLang="zh-CN" sz="2400" b="1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2400" b="1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获取、查询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6061752" y="1654735"/>
            <a:ext cx="0" cy="381554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56530" y="2966877"/>
            <a:ext cx="828334" cy="6461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3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50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41" grpId="0"/>
      <p:bldP spid="45" grpId="0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5437742" y="4385349"/>
            <a:ext cx="150868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www.duxiu.com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204676" y="1484784"/>
            <a:ext cx="1741748" cy="11960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83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79C768C-4B47-4C04-A7DE-7AE85A51A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469" y="1080533"/>
            <a:ext cx="480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SzPct val="100000"/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除了中文图书以外的资源补缺系统</a:t>
            </a: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xmlns="" id="{6A276B60-9D6E-4226-B92C-8B77C0420BB2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88531" y="2223533"/>
            <a:ext cx="5214938" cy="2755900"/>
          </a:xfrm>
          <a:prstGeom prst="ellipse">
            <a:avLst/>
          </a:prstGeom>
          <a:solidFill>
            <a:srgbClr val="66BFBC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SzPct val="100000"/>
              <a:buFont typeface="Times New Roman" panose="02020603050405020304" pitchFamily="18" charset="0"/>
              <a:buNone/>
            </a:pPr>
            <a:endParaRPr lang="zh-CN" altLang="zh-CN" sz="800" dirty="0">
              <a:solidFill>
                <a:srgbClr val="000000"/>
              </a:solidFill>
            </a:endParaRPr>
          </a:p>
        </p:txBody>
      </p:sp>
      <p:sp>
        <p:nvSpPr>
          <p:cNvPr id="4" name="Oval 6">
            <a:extLst>
              <a:ext uri="{FF2B5EF4-FFF2-40B4-BE49-F238E27FC236}">
                <a16:creationId xmlns:a16="http://schemas.microsoft.com/office/drawing/2014/main" xmlns="" id="{CC7F00FD-BAD6-44CA-9517-89FD988338A2}"/>
              </a:ext>
            </a:extLst>
          </p:cNvPr>
          <p:cNvSpPr>
            <a:spLocks noChangeArrowheads="1"/>
          </p:cNvSpPr>
          <p:nvPr/>
        </p:nvSpPr>
        <p:spPr bwMode="gray">
          <a:xfrm rot="2437464">
            <a:off x="3767931" y="2720421"/>
            <a:ext cx="1719263" cy="1711325"/>
          </a:xfrm>
          <a:prstGeom prst="ellipse">
            <a:avLst/>
          </a:prstGeom>
          <a:solidFill>
            <a:srgbClr val="C9C9C9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SzPct val="100000"/>
              <a:defRPr/>
            </a:pPr>
            <a:r>
              <a:rPr lang="zh-CN" altLang="en-US" b="1" kern="1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图书馆</a:t>
            </a:r>
            <a:endParaRPr lang="zh-CN" altLang="zh-CN" b="1" kern="1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WordArt 30">
            <a:extLst>
              <a:ext uri="{FF2B5EF4-FFF2-40B4-BE49-F238E27FC236}">
                <a16:creationId xmlns:a16="http://schemas.microsoft.com/office/drawing/2014/main" xmlns="" id="{F35B0C6E-7F8B-4CB7-8DAF-5B191A2734F2}"/>
              </a:ext>
            </a:extLst>
          </p:cNvPr>
          <p:cNvSpPr>
            <a:spLocks noChangeArrowheads="1" noChangeShapeType="1" noTextEdit="1"/>
          </p:cNvSpPr>
          <p:nvPr/>
        </p:nvSpPr>
        <p:spPr bwMode="gray">
          <a:xfrm rot="6214062">
            <a:off x="6443413" y="2492302"/>
            <a:ext cx="1647846" cy="2249483"/>
          </a:xfrm>
          <a:prstGeom prst="rect">
            <a:avLst/>
          </a:prstGeom>
          <a:extLst/>
        </p:spPr>
        <p:txBody>
          <a:bodyPr spcFirstLastPara="1" wrap="none" fromWordArt="1">
            <a:prstTxWarp prst="textArchUp">
              <a:avLst>
                <a:gd name="adj" fmla="val 12353239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Times New Roman" panose="02020603050405020304" pitchFamily="18" charset="0"/>
              <a:buNone/>
              <a:defRPr/>
            </a:pPr>
            <a:r>
              <a:rPr lang="zh-CN" altLang="en-US" sz="500" b="1" kern="1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百链            </a:t>
            </a:r>
            <a:r>
              <a:rPr lang="zh-CN" altLang="en-US" sz="300" b="1" kern="10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00" b="1" kern="1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     </a:t>
            </a:r>
          </a:p>
        </p:txBody>
      </p:sp>
      <p:sp>
        <p:nvSpPr>
          <p:cNvPr id="6" name="Text Box 13">
            <a:extLst>
              <a:ext uri="{FF2B5EF4-FFF2-40B4-BE49-F238E27FC236}">
                <a16:creationId xmlns:a16="http://schemas.microsoft.com/office/drawing/2014/main" xmlns="" id="{CC176136-3A7B-46A2-9E30-07C7110918E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141244" y="3390346"/>
            <a:ext cx="18018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Aft>
                <a:spcPct val="40000"/>
              </a:spcAft>
              <a:buSzPct val="100000"/>
              <a:buFont typeface="Times New Roman" panose="02020603050405020304" pitchFamily="18" charset="0"/>
              <a:buNone/>
            </a:pPr>
            <a:r>
              <a:rPr lang="zh-CN" altLang="en-US" sz="2800" b="1" noProof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未购买资源</a:t>
            </a:r>
            <a:endParaRPr lang="zh-CN" altLang="zh-CN" sz="2800" b="1" noProof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13">
            <a:extLst>
              <a:ext uri="{FF2B5EF4-FFF2-40B4-BE49-F238E27FC236}">
                <a16:creationId xmlns:a16="http://schemas.microsoft.com/office/drawing/2014/main" xmlns="" id="{48401DF0-0272-4FF7-962E-7786CA2931E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702844" y="365228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Aft>
                <a:spcPct val="40000"/>
              </a:spcAft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noProof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已购买资源</a:t>
            </a:r>
            <a:endParaRPr lang="zh-CN" altLang="zh-CN" sz="2000" b="1" noProof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556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4" grpId="0" animBg="1"/>
      <p:bldP spid="4" grpId="1" animBg="1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4369395" y="1700808"/>
            <a:ext cx="1483409" cy="1474645"/>
          </a:xfrm>
          <a:custGeom>
            <a:avLst/>
            <a:gdLst>
              <a:gd name="connsiteX0" fmla="*/ 2005276 w 2011372"/>
              <a:gd name="connsiteY0" fmla="*/ 0 h 1999488"/>
              <a:gd name="connsiteX1" fmla="*/ 2011372 w 2011372"/>
              <a:gd name="connsiteY1" fmla="*/ 308 h 1999488"/>
              <a:gd name="connsiteX2" fmla="*/ 2011372 w 2011372"/>
              <a:gd name="connsiteY2" fmla="*/ 1999488 h 1999488"/>
              <a:gd name="connsiteX3" fmla="*/ 0 w 2011372"/>
              <a:gd name="connsiteY3" fmla="*/ 1999488 h 1999488"/>
              <a:gd name="connsiteX4" fmla="*/ 10047 w 2011372"/>
              <a:gd name="connsiteY4" fmla="*/ 1800525 h 1999488"/>
              <a:gd name="connsiteX5" fmla="*/ 2005276 w 2011372"/>
              <a:gd name="connsiteY5" fmla="*/ 0 h 1999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372" h="1999488">
                <a:moveTo>
                  <a:pt x="2005276" y="0"/>
                </a:moveTo>
                <a:lnTo>
                  <a:pt x="2011372" y="308"/>
                </a:lnTo>
                <a:lnTo>
                  <a:pt x="2011372" y="1999488"/>
                </a:lnTo>
                <a:lnTo>
                  <a:pt x="0" y="1999488"/>
                </a:lnTo>
                <a:lnTo>
                  <a:pt x="10047" y="1800525"/>
                </a:lnTo>
                <a:cubicBezTo>
                  <a:pt x="112753" y="789197"/>
                  <a:pt x="966852" y="0"/>
                  <a:pt x="2005276" y="0"/>
                </a:cubicBez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flipV="1">
            <a:off x="4369395" y="3175453"/>
            <a:ext cx="1483409" cy="1474645"/>
          </a:xfrm>
          <a:custGeom>
            <a:avLst/>
            <a:gdLst>
              <a:gd name="connsiteX0" fmla="*/ 2005276 w 2011372"/>
              <a:gd name="connsiteY0" fmla="*/ 0 h 1999488"/>
              <a:gd name="connsiteX1" fmla="*/ 2011372 w 2011372"/>
              <a:gd name="connsiteY1" fmla="*/ 308 h 1999488"/>
              <a:gd name="connsiteX2" fmla="*/ 2011372 w 2011372"/>
              <a:gd name="connsiteY2" fmla="*/ 1999488 h 1999488"/>
              <a:gd name="connsiteX3" fmla="*/ 0 w 2011372"/>
              <a:gd name="connsiteY3" fmla="*/ 1999488 h 1999488"/>
              <a:gd name="connsiteX4" fmla="*/ 10047 w 2011372"/>
              <a:gd name="connsiteY4" fmla="*/ 1800525 h 1999488"/>
              <a:gd name="connsiteX5" fmla="*/ 2005276 w 2011372"/>
              <a:gd name="connsiteY5" fmla="*/ 0 h 1999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372" h="1999488">
                <a:moveTo>
                  <a:pt x="2005276" y="0"/>
                </a:moveTo>
                <a:lnTo>
                  <a:pt x="2011372" y="308"/>
                </a:lnTo>
                <a:lnTo>
                  <a:pt x="2011372" y="1999488"/>
                </a:lnTo>
                <a:lnTo>
                  <a:pt x="0" y="1999488"/>
                </a:lnTo>
                <a:lnTo>
                  <a:pt x="10047" y="1800525"/>
                </a:lnTo>
                <a:cubicBezTo>
                  <a:pt x="112753" y="789197"/>
                  <a:pt x="966852" y="0"/>
                  <a:pt x="2005276" y="0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 flipV="1">
            <a:off x="5852804" y="3175453"/>
            <a:ext cx="1483408" cy="1474645"/>
          </a:xfrm>
          <a:custGeom>
            <a:avLst/>
            <a:gdLst>
              <a:gd name="connsiteX0" fmla="*/ 2005276 w 2011372"/>
              <a:gd name="connsiteY0" fmla="*/ 0 h 1999488"/>
              <a:gd name="connsiteX1" fmla="*/ 2011372 w 2011372"/>
              <a:gd name="connsiteY1" fmla="*/ 308 h 1999488"/>
              <a:gd name="connsiteX2" fmla="*/ 2011372 w 2011372"/>
              <a:gd name="connsiteY2" fmla="*/ 1999488 h 1999488"/>
              <a:gd name="connsiteX3" fmla="*/ 0 w 2011372"/>
              <a:gd name="connsiteY3" fmla="*/ 1999488 h 1999488"/>
              <a:gd name="connsiteX4" fmla="*/ 10047 w 2011372"/>
              <a:gd name="connsiteY4" fmla="*/ 1800525 h 1999488"/>
              <a:gd name="connsiteX5" fmla="*/ 2005276 w 2011372"/>
              <a:gd name="connsiteY5" fmla="*/ 0 h 1999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372" h="1999488">
                <a:moveTo>
                  <a:pt x="2005276" y="0"/>
                </a:moveTo>
                <a:lnTo>
                  <a:pt x="2011372" y="308"/>
                </a:lnTo>
                <a:lnTo>
                  <a:pt x="2011372" y="1999488"/>
                </a:lnTo>
                <a:lnTo>
                  <a:pt x="0" y="1999488"/>
                </a:lnTo>
                <a:lnTo>
                  <a:pt x="10047" y="1800525"/>
                </a:lnTo>
                <a:cubicBezTo>
                  <a:pt x="112753" y="789197"/>
                  <a:pt x="966852" y="0"/>
                  <a:pt x="2005276" y="0"/>
                </a:cubicBez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flipH="1">
            <a:off x="5852803" y="1700809"/>
            <a:ext cx="1483409" cy="1474645"/>
          </a:xfrm>
          <a:custGeom>
            <a:avLst/>
            <a:gdLst>
              <a:gd name="connsiteX0" fmla="*/ 2005276 w 2011372"/>
              <a:gd name="connsiteY0" fmla="*/ 0 h 1999488"/>
              <a:gd name="connsiteX1" fmla="*/ 2011372 w 2011372"/>
              <a:gd name="connsiteY1" fmla="*/ 308 h 1999488"/>
              <a:gd name="connsiteX2" fmla="*/ 2011372 w 2011372"/>
              <a:gd name="connsiteY2" fmla="*/ 1999488 h 1999488"/>
              <a:gd name="connsiteX3" fmla="*/ 0 w 2011372"/>
              <a:gd name="connsiteY3" fmla="*/ 1999488 h 1999488"/>
              <a:gd name="connsiteX4" fmla="*/ 10047 w 2011372"/>
              <a:gd name="connsiteY4" fmla="*/ 1800525 h 1999488"/>
              <a:gd name="connsiteX5" fmla="*/ 2005276 w 2011372"/>
              <a:gd name="connsiteY5" fmla="*/ 0 h 1999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372" h="1999488">
                <a:moveTo>
                  <a:pt x="2005276" y="0"/>
                </a:moveTo>
                <a:lnTo>
                  <a:pt x="2011372" y="308"/>
                </a:lnTo>
                <a:lnTo>
                  <a:pt x="2011372" y="1999488"/>
                </a:lnTo>
                <a:lnTo>
                  <a:pt x="0" y="1999488"/>
                </a:lnTo>
                <a:lnTo>
                  <a:pt x="10047" y="1800525"/>
                </a:lnTo>
                <a:cubicBezTo>
                  <a:pt x="112753" y="789197"/>
                  <a:pt x="966852" y="0"/>
                  <a:pt x="2005276" y="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759417" y="1031441"/>
            <a:ext cx="4156426" cy="4252573"/>
            <a:chOff x="3765242" y="1345891"/>
            <a:chExt cx="4157388" cy="4253557"/>
          </a:xfrm>
        </p:grpSpPr>
        <p:grpSp>
          <p:nvGrpSpPr>
            <p:cNvPr id="41" name="组合 40"/>
            <p:cNvGrpSpPr/>
            <p:nvPr/>
          </p:nvGrpSpPr>
          <p:grpSpPr>
            <a:xfrm>
              <a:off x="5683546" y="1345891"/>
              <a:ext cx="320781" cy="4253557"/>
              <a:chOff x="5683546" y="1345891"/>
              <a:chExt cx="320781" cy="4253557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683546" y="1345891"/>
                <a:ext cx="320781" cy="4253557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131"/>
              <p:cNvSpPr>
                <a:spLocks noEditPoints="1"/>
              </p:cNvSpPr>
              <p:nvPr/>
            </p:nvSpPr>
            <p:spPr bwMode="auto">
              <a:xfrm>
                <a:off x="5779477" y="1444943"/>
                <a:ext cx="159271" cy="182173"/>
              </a:xfrm>
              <a:custGeom>
                <a:avLst/>
                <a:gdLst>
                  <a:gd name="T0" fmla="*/ 0 w 153"/>
                  <a:gd name="T1" fmla="*/ 0 h 175"/>
                  <a:gd name="T2" fmla="*/ 109 w 153"/>
                  <a:gd name="T3" fmla="*/ 0 h 175"/>
                  <a:gd name="T4" fmla="*/ 109 w 153"/>
                  <a:gd name="T5" fmla="*/ 20 h 175"/>
                  <a:gd name="T6" fmla="*/ 90 w 153"/>
                  <a:gd name="T7" fmla="*/ 20 h 175"/>
                  <a:gd name="T8" fmla="*/ 90 w 153"/>
                  <a:gd name="T9" fmla="*/ 50 h 175"/>
                  <a:gd name="T10" fmla="*/ 60 w 153"/>
                  <a:gd name="T11" fmla="*/ 50 h 175"/>
                  <a:gd name="T12" fmla="*/ 60 w 153"/>
                  <a:gd name="T13" fmla="*/ 101 h 175"/>
                  <a:gd name="T14" fmla="*/ 90 w 153"/>
                  <a:gd name="T15" fmla="*/ 101 h 175"/>
                  <a:gd name="T16" fmla="*/ 90 w 153"/>
                  <a:gd name="T17" fmla="*/ 132 h 175"/>
                  <a:gd name="T18" fmla="*/ 109 w 153"/>
                  <a:gd name="T19" fmla="*/ 132 h 175"/>
                  <a:gd name="T20" fmla="*/ 109 w 153"/>
                  <a:gd name="T21" fmla="*/ 175 h 175"/>
                  <a:gd name="T22" fmla="*/ 56 w 153"/>
                  <a:gd name="T23" fmla="*/ 125 h 175"/>
                  <a:gd name="T24" fmla="*/ 0 w 153"/>
                  <a:gd name="T25" fmla="*/ 175 h 175"/>
                  <a:gd name="T26" fmla="*/ 0 w 153"/>
                  <a:gd name="T27" fmla="*/ 0 h 175"/>
                  <a:gd name="T28" fmla="*/ 0 w 153"/>
                  <a:gd name="T29" fmla="*/ 0 h 175"/>
                  <a:gd name="T30" fmla="*/ 77 w 153"/>
                  <a:gd name="T31" fmla="*/ 63 h 175"/>
                  <a:gd name="T32" fmla="*/ 77 w 153"/>
                  <a:gd name="T33" fmla="*/ 86 h 175"/>
                  <a:gd name="T34" fmla="*/ 103 w 153"/>
                  <a:gd name="T35" fmla="*/ 86 h 175"/>
                  <a:gd name="T36" fmla="*/ 103 w 153"/>
                  <a:gd name="T37" fmla="*/ 112 h 175"/>
                  <a:gd name="T38" fmla="*/ 127 w 153"/>
                  <a:gd name="T39" fmla="*/ 112 h 175"/>
                  <a:gd name="T40" fmla="*/ 127 w 153"/>
                  <a:gd name="T41" fmla="*/ 86 h 175"/>
                  <a:gd name="T42" fmla="*/ 153 w 153"/>
                  <a:gd name="T43" fmla="*/ 86 h 175"/>
                  <a:gd name="T44" fmla="*/ 153 w 153"/>
                  <a:gd name="T45" fmla="*/ 63 h 175"/>
                  <a:gd name="T46" fmla="*/ 127 w 153"/>
                  <a:gd name="T47" fmla="*/ 63 h 175"/>
                  <a:gd name="T48" fmla="*/ 127 w 153"/>
                  <a:gd name="T49" fmla="*/ 37 h 175"/>
                  <a:gd name="T50" fmla="*/ 103 w 153"/>
                  <a:gd name="T51" fmla="*/ 37 h 175"/>
                  <a:gd name="T52" fmla="*/ 103 w 153"/>
                  <a:gd name="T53" fmla="*/ 63 h 175"/>
                  <a:gd name="T54" fmla="*/ 77 w 153"/>
                  <a:gd name="T55" fmla="*/ 6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" h="175">
                    <a:moveTo>
                      <a:pt x="0" y="0"/>
                    </a:moveTo>
                    <a:lnTo>
                      <a:pt x="109" y="0"/>
                    </a:lnTo>
                    <a:lnTo>
                      <a:pt x="109" y="20"/>
                    </a:lnTo>
                    <a:lnTo>
                      <a:pt x="90" y="20"/>
                    </a:lnTo>
                    <a:lnTo>
                      <a:pt x="90" y="50"/>
                    </a:lnTo>
                    <a:lnTo>
                      <a:pt x="60" y="50"/>
                    </a:lnTo>
                    <a:lnTo>
                      <a:pt x="60" y="101"/>
                    </a:lnTo>
                    <a:lnTo>
                      <a:pt x="90" y="101"/>
                    </a:lnTo>
                    <a:lnTo>
                      <a:pt x="90" y="132"/>
                    </a:lnTo>
                    <a:lnTo>
                      <a:pt x="109" y="132"/>
                    </a:lnTo>
                    <a:lnTo>
                      <a:pt x="109" y="175"/>
                    </a:lnTo>
                    <a:lnTo>
                      <a:pt x="56" y="125"/>
                    </a:lnTo>
                    <a:lnTo>
                      <a:pt x="0" y="17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77" y="63"/>
                    </a:moveTo>
                    <a:lnTo>
                      <a:pt x="77" y="86"/>
                    </a:lnTo>
                    <a:lnTo>
                      <a:pt x="103" y="86"/>
                    </a:lnTo>
                    <a:lnTo>
                      <a:pt x="103" y="112"/>
                    </a:lnTo>
                    <a:lnTo>
                      <a:pt x="127" y="112"/>
                    </a:lnTo>
                    <a:lnTo>
                      <a:pt x="127" y="86"/>
                    </a:lnTo>
                    <a:lnTo>
                      <a:pt x="153" y="86"/>
                    </a:lnTo>
                    <a:lnTo>
                      <a:pt x="153" y="63"/>
                    </a:lnTo>
                    <a:lnTo>
                      <a:pt x="127" y="63"/>
                    </a:lnTo>
                    <a:lnTo>
                      <a:pt x="127" y="37"/>
                    </a:lnTo>
                    <a:lnTo>
                      <a:pt x="103" y="37"/>
                    </a:lnTo>
                    <a:lnTo>
                      <a:pt x="103" y="63"/>
                    </a:lnTo>
                    <a:lnTo>
                      <a:pt x="77" y="63"/>
                    </a:ln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47"/>
              <p:cNvSpPr>
                <a:spLocks noEditPoints="1"/>
              </p:cNvSpPr>
              <p:nvPr/>
            </p:nvSpPr>
            <p:spPr bwMode="auto">
              <a:xfrm>
                <a:off x="5763006" y="5273346"/>
                <a:ext cx="150943" cy="238387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765242" y="3331124"/>
              <a:ext cx="4157388" cy="320782"/>
              <a:chOff x="3765242" y="3331124"/>
              <a:chExt cx="4157388" cy="320782"/>
            </a:xfrm>
          </p:grpSpPr>
          <p:sp>
            <p:nvSpPr>
              <p:cNvPr id="43" name="圆角矩形 42"/>
              <p:cNvSpPr/>
              <p:nvPr/>
            </p:nvSpPr>
            <p:spPr>
              <a:xfrm rot="5400000">
                <a:off x="5683545" y="1412821"/>
                <a:ext cx="320782" cy="4157388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7641574" y="3369375"/>
                <a:ext cx="187371" cy="206588"/>
                <a:chOff x="1917700" y="530225"/>
                <a:chExt cx="495300" cy="546100"/>
              </a:xfrm>
              <a:solidFill>
                <a:srgbClr val="3A3A3A"/>
              </a:solidFill>
            </p:grpSpPr>
            <p:sp>
              <p:nvSpPr>
                <p:cNvPr id="46" name="Freeform 23"/>
                <p:cNvSpPr>
                  <a:spLocks noEditPoints="1"/>
                </p:cNvSpPr>
                <p:nvPr/>
              </p:nvSpPr>
              <p:spPr bwMode="auto">
                <a:xfrm>
                  <a:off x="1917700" y="530225"/>
                  <a:ext cx="495300" cy="546100"/>
                </a:xfrm>
                <a:custGeom>
                  <a:avLst/>
                  <a:gdLst>
                    <a:gd name="T0" fmla="*/ 160 w 176"/>
                    <a:gd name="T1" fmla="*/ 130 h 194"/>
                    <a:gd name="T2" fmla="*/ 176 w 176"/>
                    <a:gd name="T3" fmla="*/ 114 h 194"/>
                    <a:gd name="T4" fmla="*/ 160 w 176"/>
                    <a:gd name="T5" fmla="*/ 98 h 194"/>
                    <a:gd name="T6" fmla="*/ 152 w 176"/>
                    <a:gd name="T7" fmla="*/ 100 h 194"/>
                    <a:gd name="T8" fmla="*/ 90 w 176"/>
                    <a:gd name="T9" fmla="*/ 34 h 194"/>
                    <a:gd name="T10" fmla="*/ 91 w 176"/>
                    <a:gd name="T11" fmla="*/ 32 h 194"/>
                    <a:gd name="T12" fmla="*/ 91 w 176"/>
                    <a:gd name="T13" fmla="*/ 7 h 194"/>
                    <a:gd name="T14" fmla="*/ 66 w 176"/>
                    <a:gd name="T15" fmla="*/ 7 h 194"/>
                    <a:gd name="T16" fmla="*/ 51 w 176"/>
                    <a:gd name="T17" fmla="*/ 21 h 194"/>
                    <a:gd name="T18" fmla="*/ 34 w 176"/>
                    <a:gd name="T19" fmla="*/ 18 h 194"/>
                    <a:gd name="T20" fmla="*/ 1 w 176"/>
                    <a:gd name="T21" fmla="*/ 31 h 194"/>
                    <a:gd name="T22" fmla="*/ 1 w 176"/>
                    <a:gd name="T23" fmla="*/ 37 h 194"/>
                    <a:gd name="T24" fmla="*/ 61 w 176"/>
                    <a:gd name="T25" fmla="*/ 97 h 194"/>
                    <a:gd name="T26" fmla="*/ 64 w 176"/>
                    <a:gd name="T27" fmla="*/ 98 h 194"/>
                    <a:gd name="T28" fmla="*/ 67 w 176"/>
                    <a:gd name="T29" fmla="*/ 97 h 194"/>
                    <a:gd name="T30" fmla="*/ 77 w 176"/>
                    <a:gd name="T31" fmla="*/ 47 h 194"/>
                    <a:gd name="T32" fmla="*/ 84 w 176"/>
                    <a:gd name="T33" fmla="*/ 39 h 194"/>
                    <a:gd name="T34" fmla="*/ 146 w 176"/>
                    <a:gd name="T35" fmla="*/ 106 h 194"/>
                    <a:gd name="T36" fmla="*/ 144 w 176"/>
                    <a:gd name="T37" fmla="*/ 114 h 194"/>
                    <a:gd name="T38" fmla="*/ 146 w 176"/>
                    <a:gd name="T39" fmla="*/ 122 h 194"/>
                    <a:gd name="T40" fmla="*/ 126 w 176"/>
                    <a:gd name="T41" fmla="*/ 142 h 194"/>
                    <a:gd name="T42" fmla="*/ 112 w 176"/>
                    <a:gd name="T43" fmla="*/ 138 h 194"/>
                    <a:gd name="T44" fmla="*/ 88 w 176"/>
                    <a:gd name="T45" fmla="*/ 162 h 194"/>
                    <a:gd name="T46" fmla="*/ 52 w 176"/>
                    <a:gd name="T47" fmla="*/ 162 h 194"/>
                    <a:gd name="T48" fmla="*/ 32 w 176"/>
                    <a:gd name="T49" fmla="*/ 182 h 194"/>
                    <a:gd name="T50" fmla="*/ 32 w 176"/>
                    <a:gd name="T51" fmla="*/ 190 h 194"/>
                    <a:gd name="T52" fmla="*/ 36 w 176"/>
                    <a:gd name="T53" fmla="*/ 194 h 194"/>
                    <a:gd name="T54" fmla="*/ 156 w 176"/>
                    <a:gd name="T55" fmla="*/ 194 h 194"/>
                    <a:gd name="T56" fmla="*/ 160 w 176"/>
                    <a:gd name="T57" fmla="*/ 190 h 194"/>
                    <a:gd name="T58" fmla="*/ 160 w 176"/>
                    <a:gd name="T59" fmla="*/ 182 h 194"/>
                    <a:gd name="T60" fmla="*/ 140 w 176"/>
                    <a:gd name="T61" fmla="*/ 162 h 194"/>
                    <a:gd name="T62" fmla="*/ 136 w 176"/>
                    <a:gd name="T63" fmla="*/ 162 h 194"/>
                    <a:gd name="T64" fmla="*/ 132 w 176"/>
                    <a:gd name="T65" fmla="*/ 148 h 194"/>
                    <a:gd name="T66" fmla="*/ 152 w 176"/>
                    <a:gd name="T67" fmla="*/ 128 h 194"/>
                    <a:gd name="T68" fmla="*/ 160 w 176"/>
                    <a:gd name="T69" fmla="*/ 130 h 194"/>
                    <a:gd name="T70" fmla="*/ 55 w 176"/>
                    <a:gd name="T71" fmla="*/ 48 h 194"/>
                    <a:gd name="T72" fmla="*/ 52 w 176"/>
                    <a:gd name="T73" fmla="*/ 50 h 194"/>
                    <a:gd name="T74" fmla="*/ 50 w 176"/>
                    <a:gd name="T75" fmla="*/ 48 h 194"/>
                    <a:gd name="T76" fmla="*/ 31 w 176"/>
                    <a:gd name="T77" fmla="*/ 42 h 194"/>
                    <a:gd name="T78" fmla="*/ 27 w 176"/>
                    <a:gd name="T79" fmla="*/ 39 h 194"/>
                    <a:gd name="T80" fmla="*/ 30 w 176"/>
                    <a:gd name="T81" fmla="*/ 34 h 194"/>
                    <a:gd name="T82" fmla="*/ 34 w 176"/>
                    <a:gd name="T83" fmla="*/ 34 h 194"/>
                    <a:gd name="T84" fmla="*/ 55 w 176"/>
                    <a:gd name="T85" fmla="*/ 43 h 194"/>
                    <a:gd name="T86" fmla="*/ 55 w 176"/>
                    <a:gd name="T87" fmla="*/ 48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6" h="194">
                      <a:moveTo>
                        <a:pt x="160" y="130"/>
                      </a:moveTo>
                      <a:cubicBezTo>
                        <a:pt x="169" y="130"/>
                        <a:pt x="176" y="123"/>
                        <a:pt x="176" y="114"/>
                      </a:cubicBezTo>
                      <a:cubicBezTo>
                        <a:pt x="176" y="105"/>
                        <a:pt x="169" y="98"/>
                        <a:pt x="160" y="98"/>
                      </a:cubicBezTo>
                      <a:cubicBezTo>
                        <a:pt x="157" y="98"/>
                        <a:pt x="155" y="99"/>
                        <a:pt x="152" y="100"/>
                      </a:cubicBezTo>
                      <a:cubicBezTo>
                        <a:pt x="90" y="34"/>
                        <a:pt x="90" y="34"/>
                        <a:pt x="90" y="34"/>
                      </a:cubicBezTo>
                      <a:cubicBezTo>
                        <a:pt x="91" y="32"/>
                        <a:pt x="91" y="32"/>
                        <a:pt x="91" y="32"/>
                      </a:cubicBezTo>
                      <a:cubicBezTo>
                        <a:pt x="98" y="25"/>
                        <a:pt x="98" y="14"/>
                        <a:pt x="91" y="7"/>
                      </a:cubicBezTo>
                      <a:cubicBezTo>
                        <a:pt x="84" y="0"/>
                        <a:pt x="73" y="0"/>
                        <a:pt x="66" y="7"/>
                      </a:cubicBezTo>
                      <a:cubicBezTo>
                        <a:pt x="51" y="21"/>
                        <a:pt x="51" y="21"/>
                        <a:pt x="51" y="21"/>
                      </a:cubicBezTo>
                      <a:cubicBezTo>
                        <a:pt x="46" y="19"/>
                        <a:pt x="40" y="18"/>
                        <a:pt x="34" y="18"/>
                      </a:cubicBezTo>
                      <a:cubicBezTo>
                        <a:pt x="22" y="18"/>
                        <a:pt x="10" y="23"/>
                        <a:pt x="1" y="31"/>
                      </a:cubicBezTo>
                      <a:cubicBezTo>
                        <a:pt x="0" y="33"/>
                        <a:pt x="0" y="35"/>
                        <a:pt x="1" y="37"/>
                      </a:cubicBezTo>
                      <a:cubicBezTo>
                        <a:pt x="61" y="97"/>
                        <a:pt x="61" y="97"/>
                        <a:pt x="61" y="97"/>
                      </a:cubicBezTo>
                      <a:cubicBezTo>
                        <a:pt x="62" y="97"/>
                        <a:pt x="63" y="98"/>
                        <a:pt x="64" y="98"/>
                      </a:cubicBezTo>
                      <a:cubicBezTo>
                        <a:pt x="65" y="98"/>
                        <a:pt x="66" y="97"/>
                        <a:pt x="67" y="97"/>
                      </a:cubicBezTo>
                      <a:cubicBezTo>
                        <a:pt x="80" y="83"/>
                        <a:pt x="84" y="63"/>
                        <a:pt x="77" y="47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146" y="106"/>
                        <a:pt x="146" y="106"/>
                        <a:pt x="146" y="106"/>
                      </a:cubicBezTo>
                      <a:cubicBezTo>
                        <a:pt x="145" y="108"/>
                        <a:pt x="144" y="111"/>
                        <a:pt x="144" y="114"/>
                      </a:cubicBezTo>
                      <a:cubicBezTo>
                        <a:pt x="144" y="117"/>
                        <a:pt x="145" y="120"/>
                        <a:pt x="146" y="122"/>
                      </a:cubicBezTo>
                      <a:cubicBezTo>
                        <a:pt x="126" y="142"/>
                        <a:pt x="126" y="142"/>
                        <a:pt x="126" y="142"/>
                      </a:cubicBezTo>
                      <a:cubicBezTo>
                        <a:pt x="122" y="140"/>
                        <a:pt x="117" y="138"/>
                        <a:pt x="112" y="138"/>
                      </a:cubicBezTo>
                      <a:cubicBezTo>
                        <a:pt x="99" y="138"/>
                        <a:pt x="88" y="149"/>
                        <a:pt x="88" y="162"/>
                      </a:cubicBezTo>
                      <a:cubicBezTo>
                        <a:pt x="52" y="162"/>
                        <a:pt x="52" y="162"/>
                        <a:pt x="52" y="162"/>
                      </a:cubicBezTo>
                      <a:cubicBezTo>
                        <a:pt x="41" y="162"/>
                        <a:pt x="32" y="171"/>
                        <a:pt x="32" y="182"/>
                      </a:cubicBezTo>
                      <a:cubicBezTo>
                        <a:pt x="32" y="190"/>
                        <a:pt x="32" y="190"/>
                        <a:pt x="32" y="190"/>
                      </a:cubicBezTo>
                      <a:cubicBezTo>
                        <a:pt x="32" y="192"/>
                        <a:pt x="34" y="194"/>
                        <a:pt x="36" y="194"/>
                      </a:cubicBezTo>
                      <a:cubicBezTo>
                        <a:pt x="156" y="194"/>
                        <a:pt x="156" y="194"/>
                        <a:pt x="156" y="194"/>
                      </a:cubicBezTo>
                      <a:cubicBezTo>
                        <a:pt x="158" y="194"/>
                        <a:pt x="160" y="192"/>
                        <a:pt x="160" y="190"/>
                      </a:cubicBezTo>
                      <a:cubicBezTo>
                        <a:pt x="160" y="182"/>
                        <a:pt x="160" y="182"/>
                        <a:pt x="160" y="182"/>
                      </a:cubicBezTo>
                      <a:cubicBezTo>
                        <a:pt x="160" y="171"/>
                        <a:pt x="151" y="162"/>
                        <a:pt x="140" y="162"/>
                      </a:cubicBezTo>
                      <a:cubicBezTo>
                        <a:pt x="136" y="162"/>
                        <a:pt x="136" y="162"/>
                        <a:pt x="136" y="162"/>
                      </a:cubicBezTo>
                      <a:cubicBezTo>
                        <a:pt x="136" y="157"/>
                        <a:pt x="134" y="152"/>
                        <a:pt x="132" y="148"/>
                      </a:cubicBezTo>
                      <a:cubicBezTo>
                        <a:pt x="152" y="128"/>
                        <a:pt x="152" y="128"/>
                        <a:pt x="152" y="128"/>
                      </a:cubicBezTo>
                      <a:cubicBezTo>
                        <a:pt x="154" y="129"/>
                        <a:pt x="157" y="130"/>
                        <a:pt x="160" y="130"/>
                      </a:cubicBezTo>
                      <a:close/>
                      <a:moveTo>
                        <a:pt x="55" y="48"/>
                      </a:moveTo>
                      <a:cubicBezTo>
                        <a:pt x="55" y="49"/>
                        <a:pt x="53" y="50"/>
                        <a:pt x="52" y="50"/>
                      </a:cubicBezTo>
                      <a:cubicBezTo>
                        <a:pt x="51" y="50"/>
                        <a:pt x="50" y="49"/>
                        <a:pt x="50" y="48"/>
                      </a:cubicBezTo>
                      <a:cubicBezTo>
                        <a:pt x="45" y="43"/>
                        <a:pt x="38" y="41"/>
                        <a:pt x="31" y="42"/>
                      </a:cubicBezTo>
                      <a:cubicBezTo>
                        <a:pt x="29" y="42"/>
                        <a:pt x="27" y="41"/>
                        <a:pt x="27" y="39"/>
                      </a:cubicBezTo>
                      <a:cubicBezTo>
                        <a:pt x="26" y="36"/>
                        <a:pt x="28" y="34"/>
                        <a:pt x="30" y="34"/>
                      </a:cubicBezTo>
                      <a:cubicBezTo>
                        <a:pt x="31" y="34"/>
                        <a:pt x="33" y="34"/>
                        <a:pt x="34" y="34"/>
                      </a:cubicBezTo>
                      <a:cubicBezTo>
                        <a:pt x="42" y="34"/>
                        <a:pt x="50" y="37"/>
                        <a:pt x="55" y="43"/>
                      </a:cubicBezTo>
                      <a:cubicBezTo>
                        <a:pt x="57" y="44"/>
                        <a:pt x="57" y="47"/>
                        <a:pt x="55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24"/>
                <p:cNvSpPr>
                  <a:spLocks/>
                </p:cNvSpPr>
                <p:nvPr/>
              </p:nvSpPr>
              <p:spPr bwMode="auto">
                <a:xfrm>
                  <a:off x="1935163" y="690563"/>
                  <a:ext cx="98425" cy="93663"/>
                </a:xfrm>
                <a:custGeom>
                  <a:avLst/>
                  <a:gdLst>
                    <a:gd name="T0" fmla="*/ 4 w 35"/>
                    <a:gd name="T1" fmla="*/ 0 h 33"/>
                    <a:gd name="T2" fmla="*/ 9 w 35"/>
                    <a:gd name="T3" fmla="*/ 26 h 33"/>
                    <a:gd name="T4" fmla="*/ 25 w 35"/>
                    <a:gd name="T5" fmla="*/ 33 h 33"/>
                    <a:gd name="T6" fmla="*/ 35 w 35"/>
                    <a:gd name="T7" fmla="*/ 31 h 33"/>
                    <a:gd name="T8" fmla="*/ 4 w 35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3">
                      <a:moveTo>
                        <a:pt x="4" y="0"/>
                      </a:moveTo>
                      <a:cubicBezTo>
                        <a:pt x="0" y="9"/>
                        <a:pt x="2" y="19"/>
                        <a:pt x="9" y="26"/>
                      </a:cubicBezTo>
                      <a:cubicBezTo>
                        <a:pt x="13" y="31"/>
                        <a:pt x="19" y="33"/>
                        <a:pt x="25" y="33"/>
                      </a:cubicBezTo>
                      <a:cubicBezTo>
                        <a:pt x="28" y="33"/>
                        <a:pt x="32" y="32"/>
                        <a:pt x="35" y="31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5" name="Freeform 163"/>
              <p:cNvSpPr>
                <a:spLocks noEditPoints="1"/>
              </p:cNvSpPr>
              <p:nvPr/>
            </p:nvSpPr>
            <p:spPr bwMode="auto">
              <a:xfrm>
                <a:off x="3884080" y="3381142"/>
                <a:ext cx="261289" cy="168641"/>
              </a:xfrm>
              <a:custGeom>
                <a:avLst/>
                <a:gdLst>
                  <a:gd name="T0" fmla="*/ 72 w 116"/>
                  <a:gd name="T1" fmla="*/ 27 h 75"/>
                  <a:gd name="T2" fmla="*/ 69 w 116"/>
                  <a:gd name="T3" fmla="*/ 19 h 75"/>
                  <a:gd name="T4" fmla="*/ 65 w 116"/>
                  <a:gd name="T5" fmla="*/ 19 h 75"/>
                  <a:gd name="T6" fmla="*/ 46 w 116"/>
                  <a:gd name="T7" fmla="*/ 18 h 75"/>
                  <a:gd name="T8" fmla="*/ 46 w 116"/>
                  <a:gd name="T9" fmla="*/ 29 h 75"/>
                  <a:gd name="T10" fmla="*/ 79 w 116"/>
                  <a:gd name="T11" fmla="*/ 9 h 75"/>
                  <a:gd name="T12" fmla="*/ 72 w 116"/>
                  <a:gd name="T13" fmla="*/ 29 h 75"/>
                  <a:gd name="T14" fmla="*/ 8 w 116"/>
                  <a:gd name="T15" fmla="*/ 23 h 75"/>
                  <a:gd name="T16" fmla="*/ 29 w 116"/>
                  <a:gd name="T17" fmla="*/ 35 h 75"/>
                  <a:gd name="T18" fmla="*/ 18 w 116"/>
                  <a:gd name="T19" fmla="*/ 46 h 75"/>
                  <a:gd name="T20" fmla="*/ 11 w 116"/>
                  <a:gd name="T21" fmla="*/ 42 h 75"/>
                  <a:gd name="T22" fmla="*/ 25 w 116"/>
                  <a:gd name="T23" fmla="*/ 46 h 75"/>
                  <a:gd name="T24" fmla="*/ 4 w 116"/>
                  <a:gd name="T25" fmla="*/ 48 h 75"/>
                  <a:gd name="T26" fmla="*/ 3 w 116"/>
                  <a:gd name="T27" fmla="*/ 48 h 75"/>
                  <a:gd name="T28" fmla="*/ 0 w 116"/>
                  <a:gd name="T29" fmla="*/ 61 h 75"/>
                  <a:gd name="T30" fmla="*/ 2 w 116"/>
                  <a:gd name="T31" fmla="*/ 62 h 75"/>
                  <a:gd name="T32" fmla="*/ 26 w 116"/>
                  <a:gd name="T33" fmla="*/ 73 h 75"/>
                  <a:gd name="T34" fmla="*/ 28 w 116"/>
                  <a:gd name="T35" fmla="*/ 75 h 75"/>
                  <a:gd name="T36" fmla="*/ 92 w 116"/>
                  <a:gd name="T37" fmla="*/ 75 h 75"/>
                  <a:gd name="T38" fmla="*/ 93 w 116"/>
                  <a:gd name="T39" fmla="*/ 62 h 75"/>
                  <a:gd name="T40" fmla="*/ 116 w 116"/>
                  <a:gd name="T41" fmla="*/ 62 h 75"/>
                  <a:gd name="T42" fmla="*/ 116 w 116"/>
                  <a:gd name="T43" fmla="*/ 55 h 75"/>
                  <a:gd name="T44" fmla="*/ 113 w 116"/>
                  <a:gd name="T45" fmla="*/ 48 h 75"/>
                  <a:gd name="T46" fmla="*/ 105 w 116"/>
                  <a:gd name="T47" fmla="*/ 46 h 75"/>
                  <a:gd name="T48" fmla="*/ 98 w 116"/>
                  <a:gd name="T49" fmla="*/ 59 h 75"/>
                  <a:gd name="T50" fmla="*/ 91 w 116"/>
                  <a:gd name="T51" fmla="*/ 46 h 75"/>
                  <a:gd name="T52" fmla="*/ 72 w 116"/>
                  <a:gd name="T53" fmla="*/ 45 h 75"/>
                  <a:gd name="T54" fmla="*/ 69 w 116"/>
                  <a:gd name="T55" fmla="*/ 50 h 75"/>
                  <a:gd name="T56" fmla="*/ 64 w 116"/>
                  <a:gd name="T57" fmla="*/ 67 h 75"/>
                  <a:gd name="T58" fmla="*/ 64 w 116"/>
                  <a:gd name="T59" fmla="*/ 52 h 75"/>
                  <a:gd name="T60" fmla="*/ 60 w 116"/>
                  <a:gd name="T61" fmla="*/ 47 h 75"/>
                  <a:gd name="T62" fmla="*/ 56 w 116"/>
                  <a:gd name="T63" fmla="*/ 47 h 75"/>
                  <a:gd name="T64" fmla="*/ 57 w 116"/>
                  <a:gd name="T65" fmla="*/ 54 h 75"/>
                  <a:gd name="T66" fmla="*/ 49 w 116"/>
                  <a:gd name="T67" fmla="*/ 50 h 75"/>
                  <a:gd name="T68" fmla="*/ 47 w 116"/>
                  <a:gd name="T69" fmla="*/ 45 h 75"/>
                  <a:gd name="T70" fmla="*/ 33 w 116"/>
                  <a:gd name="T71" fmla="*/ 48 h 75"/>
                  <a:gd name="T72" fmla="*/ 87 w 116"/>
                  <a:gd name="T73" fmla="*/ 36 h 75"/>
                  <a:gd name="T74" fmla="*/ 109 w 116"/>
                  <a:gd name="T75" fmla="*/ 21 h 75"/>
                  <a:gd name="T76" fmla="*/ 106 w 116"/>
                  <a:gd name="T77" fmla="*/ 42 h 75"/>
                  <a:gd name="T78" fmla="*/ 98 w 116"/>
                  <a:gd name="T79" fmla="*/ 46 h 75"/>
                  <a:gd name="T80" fmla="*/ 87 w 116"/>
                  <a:gd name="T8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75">
                    <a:moveTo>
                      <a:pt x="72" y="29"/>
                    </a:moveTo>
                    <a:cubicBezTo>
                      <a:pt x="72" y="28"/>
                      <a:pt x="72" y="27"/>
                      <a:pt x="72" y="27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0" y="19"/>
                      <a:pt x="69" y="19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0" y="21"/>
                      <a:pt x="56" y="22"/>
                      <a:pt x="47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8"/>
                      <a:pt x="46" y="29"/>
                    </a:cubicBezTo>
                    <a:cubicBezTo>
                      <a:pt x="38" y="23"/>
                      <a:pt x="41" y="20"/>
                      <a:pt x="39" y="9"/>
                    </a:cubicBezTo>
                    <a:cubicBezTo>
                      <a:pt x="45" y="0"/>
                      <a:pt x="75" y="0"/>
                      <a:pt x="79" y="9"/>
                    </a:cubicBezTo>
                    <a:cubicBezTo>
                      <a:pt x="78" y="17"/>
                      <a:pt x="79" y="24"/>
                      <a:pt x="73" y="29"/>
                    </a:cubicBezTo>
                    <a:cubicBezTo>
                      <a:pt x="72" y="29"/>
                      <a:pt x="72" y="29"/>
                      <a:pt x="72" y="29"/>
                    </a:cubicBezTo>
                    <a:close/>
                    <a:moveTo>
                      <a:pt x="8" y="36"/>
                    </a:moveTo>
                    <a:cubicBezTo>
                      <a:pt x="7" y="30"/>
                      <a:pt x="7" y="27"/>
                      <a:pt x="8" y="23"/>
                    </a:cubicBezTo>
                    <a:cubicBezTo>
                      <a:pt x="18" y="25"/>
                      <a:pt x="20" y="16"/>
                      <a:pt x="29" y="23"/>
                    </a:cubicBezTo>
                    <a:cubicBezTo>
                      <a:pt x="30" y="27"/>
                      <a:pt x="30" y="32"/>
                      <a:pt x="29" y="35"/>
                    </a:cubicBezTo>
                    <a:cubicBezTo>
                      <a:pt x="29" y="38"/>
                      <a:pt x="28" y="40"/>
                      <a:pt x="26" y="42"/>
                    </a:cubicBezTo>
                    <a:cubicBezTo>
                      <a:pt x="24" y="44"/>
                      <a:pt x="21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6"/>
                      <a:pt x="13" y="44"/>
                      <a:pt x="11" y="42"/>
                    </a:cubicBezTo>
                    <a:cubicBezTo>
                      <a:pt x="9" y="40"/>
                      <a:pt x="8" y="38"/>
                      <a:pt x="8" y="36"/>
                    </a:cubicBezTo>
                    <a:close/>
                    <a:moveTo>
                      <a:pt x="25" y="46"/>
                    </a:moveTo>
                    <a:cubicBezTo>
                      <a:pt x="22" y="52"/>
                      <a:pt x="14" y="52"/>
                      <a:pt x="12" y="46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50"/>
                      <a:pt x="1" y="51"/>
                      <a:pt x="0" y="54"/>
                    </a:cubicBezTo>
                    <a:cubicBezTo>
                      <a:pt x="0" y="56"/>
                      <a:pt x="0" y="58"/>
                      <a:pt x="0" y="61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5" y="65"/>
                      <a:pt x="26" y="69"/>
                      <a:pt x="26" y="73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69"/>
                      <a:pt x="93" y="66"/>
                      <a:pt x="93" y="62"/>
                    </a:cubicBezTo>
                    <a:cubicBezTo>
                      <a:pt x="115" y="62"/>
                      <a:pt x="115" y="62"/>
                      <a:pt x="115" y="62"/>
                    </a:cubicBezTo>
                    <a:cubicBezTo>
                      <a:pt x="116" y="62"/>
                      <a:pt x="116" y="62"/>
                      <a:pt x="116" y="62"/>
                    </a:cubicBezTo>
                    <a:cubicBezTo>
                      <a:pt x="116" y="61"/>
                      <a:pt x="116" y="61"/>
                      <a:pt x="116" y="61"/>
                    </a:cubicBezTo>
                    <a:cubicBezTo>
                      <a:pt x="116" y="59"/>
                      <a:pt x="116" y="57"/>
                      <a:pt x="116" y="55"/>
                    </a:cubicBezTo>
                    <a:cubicBezTo>
                      <a:pt x="116" y="52"/>
                      <a:pt x="115" y="50"/>
                      <a:pt x="114" y="49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87" y="36"/>
                    </a:moveTo>
                    <a:cubicBezTo>
                      <a:pt x="87" y="30"/>
                      <a:pt x="86" y="25"/>
                      <a:pt x="87" y="21"/>
                    </a:cubicBezTo>
                    <a:cubicBezTo>
                      <a:pt x="91" y="18"/>
                      <a:pt x="106" y="18"/>
                      <a:pt x="109" y="21"/>
                    </a:cubicBezTo>
                    <a:cubicBezTo>
                      <a:pt x="109" y="26"/>
                      <a:pt x="109" y="32"/>
                      <a:pt x="109" y="35"/>
                    </a:cubicBezTo>
                    <a:cubicBezTo>
                      <a:pt x="108" y="38"/>
                      <a:pt x="107" y="40"/>
                      <a:pt x="106" y="42"/>
                    </a:cubicBezTo>
                    <a:cubicBezTo>
                      <a:pt x="104" y="44"/>
                      <a:pt x="101" y="46"/>
                      <a:pt x="98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5" y="46"/>
                      <a:pt x="92" y="44"/>
                      <a:pt x="90" y="42"/>
                    </a:cubicBezTo>
                    <a:cubicBezTo>
                      <a:pt x="89" y="40"/>
                      <a:pt x="88" y="38"/>
                      <a:pt x="87" y="36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1" name="任意多边形 50"/>
          <p:cNvSpPr/>
          <p:nvPr/>
        </p:nvSpPr>
        <p:spPr>
          <a:xfrm rot="2700000">
            <a:off x="7197055" y="1709075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8900000" flipH="1">
            <a:off x="4292702" y="1709076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 rot="18900000" flipV="1">
            <a:off x="7197055" y="4488750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7788879" y="2373473"/>
            <a:ext cx="306123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275270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加入“百链”的用户可查询传递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1275270">
              <a:defRPr/>
            </a:pPr>
            <a:r>
              <a:rPr lang="en-US" altLang="zh-CN" sz="1400" b="1" dirty="0">
                <a:solidFill>
                  <a:srgbClr val="FF0000"/>
                </a:solidFill>
              </a:rPr>
              <a:t>410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个中外文数据库资源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87989" y="1983807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410</a:t>
            </a:r>
            <a:endParaRPr lang="zh-CN" altLang="zh-CN" sz="2400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07491" y="5167789"/>
            <a:ext cx="318664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275270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外文资源传递满足率</a:t>
            </a:r>
            <a:r>
              <a:rPr lang="en-US" altLang="zh-CN" sz="1400" b="1" dirty="0">
                <a:solidFill>
                  <a:srgbClr val="FF0000"/>
                </a:solidFill>
              </a:rPr>
              <a:t>90%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06602" y="4778124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rPr>
              <a:t>90%</a:t>
            </a:r>
            <a:endParaRPr lang="zh-CN" altLang="zh-CN" sz="2400" dirty="0">
              <a:solidFill>
                <a:srgbClr val="0099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45741" y="5130784"/>
            <a:ext cx="2756908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275270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中文资源传递满足率</a:t>
            </a:r>
            <a:r>
              <a:rPr lang="en-US" altLang="zh-CN" sz="1400" b="1" dirty="0">
                <a:solidFill>
                  <a:srgbClr val="FF0000"/>
                </a:solidFill>
              </a:rPr>
              <a:t>96%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44852" y="4741119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96%</a:t>
            </a:r>
            <a:endParaRPr lang="zh-CN" altLang="zh-CN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30673" y="2388141"/>
            <a:ext cx="277197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275270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加入“百链”的用户可查询到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1275270">
              <a:defRPr/>
            </a:pPr>
            <a:r>
              <a:rPr lang="en-US" altLang="zh-CN" sz="1400" b="1" dirty="0">
                <a:solidFill>
                  <a:srgbClr val="FF0000"/>
                </a:solidFill>
              </a:rPr>
              <a:t>1800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家图书馆的馆藏及电子资源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705575" y="2015784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1800</a:t>
            </a:r>
            <a:endParaRPr lang="zh-CN" altLang="zh-CN" sz="24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016573" y="2339221"/>
            <a:ext cx="1672462" cy="1672462"/>
            <a:chOff x="5022688" y="2653974"/>
            <a:chExt cx="1672849" cy="1672849"/>
          </a:xfrm>
        </p:grpSpPr>
        <p:sp>
          <p:nvSpPr>
            <p:cNvPr id="63" name="椭圆 62"/>
            <p:cNvSpPr/>
            <p:nvPr/>
          </p:nvSpPr>
          <p:spPr>
            <a:xfrm>
              <a:off x="5022688" y="2653974"/>
              <a:ext cx="1672849" cy="167284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E7E7E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h="101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103632" y="2734919"/>
              <a:ext cx="1510960" cy="15109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直角三角形 64"/>
          <p:cNvSpPr/>
          <p:nvPr/>
        </p:nvSpPr>
        <p:spPr>
          <a:xfrm rot="2700000">
            <a:off x="5865694" y="4172642"/>
            <a:ext cx="264581" cy="264581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直角三角形 65"/>
          <p:cNvSpPr/>
          <p:nvPr/>
        </p:nvSpPr>
        <p:spPr>
          <a:xfrm rot="18900000" flipH="1">
            <a:off x="5533425" y="1860603"/>
            <a:ext cx="264581" cy="264581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5381121" y="2883128"/>
            <a:ext cx="999008" cy="584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百链</a:t>
            </a:r>
            <a:endParaRPr lang="zh-CN" altLang="zh-CN" sz="3199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直角三角形 67"/>
          <p:cNvSpPr/>
          <p:nvPr/>
        </p:nvSpPr>
        <p:spPr>
          <a:xfrm rot="8100000">
            <a:off x="4587554" y="3217991"/>
            <a:ext cx="264581" cy="264581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2700000" flipH="1" flipV="1">
            <a:off x="4292702" y="4488751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直角三角形 69"/>
          <p:cNvSpPr/>
          <p:nvPr/>
        </p:nvSpPr>
        <p:spPr>
          <a:xfrm rot="18900000">
            <a:off x="6880333" y="2879489"/>
            <a:ext cx="264581" cy="264581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97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25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2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75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25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7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0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75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25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775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25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75"/>
                            </p:stCondLst>
                            <p:childTnLst>
                              <p:par>
                                <p:cTn id="1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3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5" grpId="0" animBg="1"/>
      <p:bldP spid="66" grpId="0" animBg="1"/>
      <p:bldP spid="67" grpId="0"/>
      <p:bldP spid="68" grpId="0" animBg="1"/>
      <p:bldP spid="69" grpId="0" animBg="1"/>
      <p:bldP spid="7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214" y="1054789"/>
            <a:ext cx="12195175" cy="57136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2CD2ABC-A488-46A7-BADA-87D2032C2603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763B740F-51B1-45CA-B49D-CC086E833D1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4012E2C-6358-44ED-A756-207E3C7E4445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6B93AA8-290D-4BEA-9C61-2FA88CAF738E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E323FFC-0AB0-4789-BDA5-69A158E82910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F132DF7-1FE5-4DFA-9C46-6E8110334797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CD85B2DD-C51A-4A65-9234-0E2DE14E59F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0519A23-126F-4FA8-A043-0B894B5A3074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194AE7-4BB7-40ED-A342-0EA1E6AD851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E5F0542-F87E-49E0-9516-36EDCC4B98DD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5">
            <a:extLst>
              <a:ext uri="{FF2B5EF4-FFF2-40B4-BE49-F238E27FC236}">
                <a16:creationId xmlns:a16="http://schemas.microsoft.com/office/drawing/2014/main" xmlns="" id="{6E42353F-73C1-47D7-AB95-320A1017B4D1}"/>
              </a:ext>
            </a:extLst>
          </p:cNvPr>
          <p:cNvSpPr txBox="1"/>
          <p:nvPr/>
        </p:nvSpPr>
        <p:spPr>
          <a:xfrm>
            <a:off x="913011" y="188640"/>
            <a:ext cx="430631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资源获取</a:t>
            </a:r>
            <a:endParaRPr lang="zh-CN" altLang="zh-CN" sz="3599" dirty="0"/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6F113231-8401-4C91-A534-DB93C27065AD}"/>
              </a:ext>
            </a:extLst>
          </p:cNvPr>
          <p:cNvSpPr/>
          <p:nvPr/>
        </p:nvSpPr>
        <p:spPr>
          <a:xfrm>
            <a:off x="2649399" y="5373216"/>
            <a:ext cx="3232164" cy="28803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16" name="AutoShape 9">
            <a:extLst>
              <a:ext uri="{FF2B5EF4-FFF2-40B4-BE49-F238E27FC236}">
                <a16:creationId xmlns:a16="http://schemas.microsoft.com/office/drawing/2014/main" xmlns="" id="{D07301D6-AFC0-4DA7-9F7B-91E7260B0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7547" y="3922997"/>
            <a:ext cx="2548243" cy="716400"/>
          </a:xfrm>
          <a:prstGeom prst="wedgeRectCallout">
            <a:avLst>
              <a:gd name="adj1" fmla="val -54036"/>
              <a:gd name="adj2" fmla="val 13122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单位购买的数据库整合</a:t>
            </a:r>
          </a:p>
        </p:txBody>
      </p:sp>
    </p:spTree>
    <p:extLst>
      <p:ext uri="{BB962C8B-B14F-4D97-AF65-F5344CB8AC3E}">
        <p14:creationId xmlns:p14="http://schemas.microsoft.com/office/powerpoint/2010/main" val="200565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667" y="0"/>
            <a:ext cx="926783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AutoShape 5">
            <a:extLst>
              <a:ext uri="{FF2B5EF4-FFF2-40B4-BE49-F238E27FC236}">
                <a16:creationId xmlns:a16="http://schemas.microsoft.com/office/drawing/2014/main" xmlns="" id="{881E8EB5-3F98-4CAC-8249-E7A73CBFD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187" y="4496130"/>
            <a:ext cx="792088" cy="301021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" name="AutoShape 9">
            <a:extLst>
              <a:ext uri="{FF2B5EF4-FFF2-40B4-BE49-F238E27FC236}">
                <a16:creationId xmlns:a16="http://schemas.microsoft.com/office/drawing/2014/main" xmlns="" id="{D259B849-253B-4C06-B7E7-71A76AEA1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699" y="5229200"/>
            <a:ext cx="1800200" cy="455401"/>
          </a:xfrm>
          <a:prstGeom prst="wedgeRectCallout">
            <a:avLst>
              <a:gd name="adj1" fmla="val -59610"/>
              <a:gd name="adj2" fmla="val 1708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流媒体阅读体验</a:t>
            </a:r>
          </a:p>
        </p:txBody>
      </p:sp>
      <p:sp>
        <p:nvSpPr>
          <p:cNvPr id="5" name="AutoShape 9">
            <a:extLst>
              <a:ext uri="{FF2B5EF4-FFF2-40B4-BE49-F238E27FC236}">
                <a16:creationId xmlns:a16="http://schemas.microsoft.com/office/drawing/2014/main" xmlns="" id="{60FE10E0-C491-4715-B04D-FAD4179AC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315" y="3861048"/>
            <a:ext cx="1800200" cy="455401"/>
          </a:xfrm>
          <a:prstGeom prst="wedgeRectCallout">
            <a:avLst>
              <a:gd name="adj1" fmla="val -67960"/>
              <a:gd name="adj2" fmla="val 10397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传统</a:t>
            </a:r>
            <a:r>
              <a:rPr lang="en-US" altLang="zh-CN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PDF</a:t>
            </a: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下载</a:t>
            </a:r>
          </a:p>
        </p:txBody>
      </p:sp>
    </p:spTree>
    <p:extLst>
      <p:ext uri="{BB962C8B-B14F-4D97-AF65-F5344CB8AC3E}">
        <p14:creationId xmlns:p14="http://schemas.microsoft.com/office/powerpoint/2010/main" val="277979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9" y="0"/>
            <a:ext cx="12155075" cy="685800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D455D8C2-09E1-4F01-A5EF-08727FDAF639}"/>
              </a:ext>
            </a:extLst>
          </p:cNvPr>
          <p:cNvSpPr/>
          <p:nvPr/>
        </p:nvSpPr>
        <p:spPr>
          <a:xfrm>
            <a:off x="336947" y="3430960"/>
            <a:ext cx="5904656" cy="5020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36248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" y="978894"/>
            <a:ext cx="12195175" cy="622122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5024EBC-9FD6-4541-A00B-DEED28C63DDD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r>
              <a:rPr lang="en-US" altLang="zh-CN" sz="3599" dirty="0"/>
              <a:t>—</a:t>
            </a:r>
            <a:r>
              <a:rPr lang="zh-CN" altLang="en-US" sz="3599" dirty="0"/>
              <a:t>百链</a:t>
            </a:r>
            <a:endParaRPr lang="zh-CN" altLang="zh-CN" sz="3599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2CD2ABC-A488-46A7-BADA-87D2032C2603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763B740F-51B1-45CA-B49D-CC086E833D1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4012E2C-6358-44ED-A756-207E3C7E4445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6B93AA8-290D-4BEA-9C61-2FA88CAF738E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E323FFC-0AB0-4789-BDA5-69A158E82910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F132DF7-1FE5-4DFA-9C46-6E8110334797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CD85B2DD-C51A-4A65-9234-0E2DE14E59F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0519A23-126F-4FA8-A043-0B894B5A3074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194AE7-4BB7-40ED-A342-0EA1E6AD851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E5F0542-F87E-49E0-9516-36EDCC4B98DD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AutoShape 5">
            <a:extLst>
              <a:ext uri="{FF2B5EF4-FFF2-40B4-BE49-F238E27FC236}">
                <a16:creationId xmlns:a16="http://schemas.microsoft.com/office/drawing/2014/main" xmlns="" id="{0355E57E-10D2-4270-BB7E-AEAE8DB0C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0932" y="3429000"/>
            <a:ext cx="864096" cy="216024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3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5024EBC-9FD6-4541-A00B-DEED28C63DDD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r>
              <a:rPr lang="en-US" altLang="zh-CN" sz="3599" dirty="0"/>
              <a:t>—</a:t>
            </a:r>
            <a:r>
              <a:rPr lang="zh-CN" altLang="en-US" sz="3599" dirty="0"/>
              <a:t>百链</a:t>
            </a:r>
            <a:endParaRPr lang="zh-CN" altLang="zh-CN" sz="3599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2CD2ABC-A488-46A7-BADA-87D2032C2603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763B740F-51B1-45CA-B49D-CC086E833D1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4012E2C-6358-44ED-A756-207E3C7E4445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6B93AA8-290D-4BEA-9C61-2FA88CAF738E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E323FFC-0AB0-4789-BDA5-69A158E82910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F132DF7-1FE5-4DFA-9C46-6E8110334797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CD85B2DD-C51A-4A65-9234-0E2DE14E59F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0519A23-126F-4FA8-A043-0B894B5A3074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194AE7-4BB7-40ED-A342-0EA1E6AD851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E5F0542-F87E-49E0-9516-36EDCC4B98DD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8E2CA67-04CD-4CAD-A3C8-1B2DB1718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777" y="1038590"/>
            <a:ext cx="8247619" cy="56380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ECB1F67-46A6-44E2-B663-8F6BDB240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777" y="1700808"/>
            <a:ext cx="8247619" cy="52095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948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5024EBC-9FD6-4541-A00B-DEED28C63DDD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r>
              <a:rPr lang="en-US" altLang="zh-CN" sz="3599" dirty="0"/>
              <a:t>—</a:t>
            </a:r>
            <a:r>
              <a:rPr lang="zh-CN" altLang="en-US" sz="3599" dirty="0"/>
              <a:t>百链</a:t>
            </a:r>
            <a:endParaRPr lang="zh-CN" altLang="zh-CN" sz="3599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2CD2ABC-A488-46A7-BADA-87D2032C2603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763B740F-51B1-45CA-B49D-CC086E833D1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4012E2C-6358-44ED-A756-207E3C7E4445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6B93AA8-290D-4BEA-9C61-2FA88CAF738E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E323FFC-0AB0-4789-BDA5-69A158E82910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F132DF7-1FE5-4DFA-9C46-6E8110334797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CD85B2DD-C51A-4A65-9234-0E2DE14E59F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0519A23-126F-4FA8-A043-0B894B5A3074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194AE7-4BB7-40ED-A342-0EA1E6AD851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E5F0542-F87E-49E0-9516-36EDCC4B98DD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966" y="1495307"/>
            <a:ext cx="10871200" cy="449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90694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5024EBC-9FD6-4541-A00B-DEED28C63DDD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文献传递</a:t>
            </a:r>
            <a:r>
              <a:rPr lang="en-US" altLang="zh-CN" sz="3599" dirty="0"/>
              <a:t>—</a:t>
            </a:r>
            <a:r>
              <a:rPr lang="zh-CN" altLang="en-US" sz="3599" dirty="0"/>
              <a:t>百链</a:t>
            </a:r>
            <a:endParaRPr lang="zh-CN" altLang="zh-CN" sz="3599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2CD2ABC-A488-46A7-BADA-87D2032C2603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763B740F-51B1-45CA-B49D-CC086E833D1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4012E2C-6358-44ED-A756-207E3C7E4445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6B93AA8-290D-4BEA-9C61-2FA88CAF738E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E323FFC-0AB0-4789-BDA5-69A158E82910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F132DF7-1FE5-4DFA-9C46-6E8110334797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CD85B2DD-C51A-4A65-9234-0E2DE14E59F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0519A23-126F-4FA8-A043-0B894B5A3074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62194AE7-4BB7-40ED-A342-0EA1E6AD851C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E5F0542-F87E-49E0-9516-36EDCC4B98DD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456" y="984641"/>
            <a:ext cx="5706801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34064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FFFB075-E4F0-45C0-A6C3-309D1C619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754" y="1417910"/>
            <a:ext cx="91757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7">
            <a:extLst>
              <a:ext uri="{FF2B5EF4-FFF2-40B4-BE49-F238E27FC236}">
                <a16:creationId xmlns:a16="http://schemas.microsoft.com/office/drawing/2014/main" xmlns="" id="{91E77463-A986-419E-8161-5E534DAA57FA}"/>
              </a:ext>
            </a:extLst>
          </p:cNvPr>
          <p:cNvSpPr/>
          <p:nvPr/>
        </p:nvSpPr>
        <p:spPr>
          <a:xfrm>
            <a:off x="6025579" y="2060848"/>
            <a:ext cx="2733675" cy="1000125"/>
          </a:xfrm>
          <a:prstGeom prst="wedgeRoundRectCallout">
            <a:avLst>
              <a:gd name="adj1" fmla="val -23284"/>
              <a:gd name="adj2" fmla="val 74571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algn="ctr" defTabSz="91296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参考咨询服务</a:t>
            </a:r>
            <a:endParaRPr lang="en-US" altLang="zh-CN" sz="28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296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处理平台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7F94FD5-B872-4D29-95F5-915D11B0A9CD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参考咨询后台</a:t>
            </a:r>
            <a:endParaRPr lang="zh-CN" altLang="zh-CN" sz="3599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8ABF86A-E7D1-4BF5-8F4F-5AB052BB5A15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C5E0F931-5FEC-412C-B0C8-2E1185C9B63F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CD1E86D5-D7C4-433E-BC07-5BD1D2ECB97F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059BD822-2A4F-4CE5-9AC8-F620DE4F27E3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7E449D4-6510-4D34-8BAB-A2F18A23E173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BE3F800-78F4-496A-8393-EF6CBEC603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142DF1DA-B4AA-4DBE-BAD4-BC6581C613A5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1559EEAF-DB65-4565-88EC-816D6E5B3C22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26A0DCCA-9DD8-49CC-A6BA-1E957CC89E02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9328CCD-D0C4-45F2-8B50-897BA1772732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069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00079" y="2146232"/>
            <a:ext cx="5808440" cy="13681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前言"/>
          <p:cNvSpPr>
            <a:spLocks noChangeArrowheads="1"/>
          </p:cNvSpPr>
          <p:nvPr/>
        </p:nvSpPr>
        <p:spPr bwMode="auto">
          <a:xfrm>
            <a:off x="336947" y="964911"/>
            <a:ext cx="3750369" cy="73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b="1" dirty="0"/>
              <a:t>读秀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/</a:t>
            </a:r>
            <a:r>
              <a:rPr lang="zh-CN" altLang="en-US" sz="3600" b="1" dirty="0"/>
              <a:t>  </a:t>
            </a:r>
            <a:r>
              <a:rPr lang="zh-CN" altLang="en-US" sz="3600" dirty="0">
                <a:latin typeface="Impact MT Std" pitchFamily="34" charset="0"/>
              </a:rPr>
              <a:t>数据情况</a:t>
            </a:r>
            <a:endParaRPr lang="zh-CN" altLang="en-US" sz="3600" dirty="0">
              <a:latin typeface="Impact MT Std" pitchFamily="34" charset="0"/>
              <a:sym typeface="Impact" pitchFamily="34" charset="0"/>
            </a:endParaRPr>
          </a:p>
        </p:txBody>
      </p:sp>
      <p:sp>
        <p:nvSpPr>
          <p:cNvPr id="7" name="TextBox 504"/>
          <p:cNvSpPr txBox="1"/>
          <p:nvPr/>
        </p:nvSpPr>
        <p:spPr>
          <a:xfrm>
            <a:off x="4100078" y="2232215"/>
            <a:ext cx="56351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285750" lvl="1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读秀学术搜索是由海量图书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组成的庞大的知识系统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读秀现收录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630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种中文图书题录信息，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可以对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315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种中文图书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进行文献传递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，可搜索的信息量超过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页。</a:t>
            </a:r>
          </a:p>
        </p:txBody>
      </p:sp>
      <p:grpSp>
        <p:nvGrpSpPr>
          <p:cNvPr id="14" name="组合 2">
            <a:extLst>
              <a:ext uri="{FF2B5EF4-FFF2-40B4-BE49-F238E27FC236}">
                <a16:creationId xmlns:a16="http://schemas.microsoft.com/office/drawing/2014/main" xmlns="" id="{2DC343CD-9478-4474-B2FF-707F6070705B}"/>
              </a:ext>
            </a:extLst>
          </p:cNvPr>
          <p:cNvGrpSpPr/>
          <p:nvPr/>
        </p:nvGrpSpPr>
        <p:grpSpPr>
          <a:xfrm>
            <a:off x="0" y="2764971"/>
            <a:ext cx="12196273" cy="4093029"/>
            <a:chOff x="0" y="2046514"/>
            <a:chExt cx="12196273" cy="4814157"/>
          </a:xfrm>
          <a:solidFill>
            <a:srgbClr val="66BFBC"/>
          </a:solidFill>
        </p:grpSpPr>
        <p:sp>
          <p:nvSpPr>
            <p:cNvPr id="15" name="MH_Other_8">
              <a:extLst>
                <a:ext uri="{FF2B5EF4-FFF2-40B4-BE49-F238E27FC236}">
                  <a16:creationId xmlns:a16="http://schemas.microsoft.com/office/drawing/2014/main" xmlns="" id="{5EF8B385-900A-4F8E-B152-49C24D6E0878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0" y="2046514"/>
              <a:ext cx="12196273" cy="4814157"/>
            </a:xfrm>
            <a:custGeom>
              <a:avLst/>
              <a:gdLst>
                <a:gd name="connsiteX0" fmla="*/ 0 w 7586540"/>
                <a:gd name="connsiteY0" fmla="*/ 0 h 2781300"/>
                <a:gd name="connsiteX1" fmla="*/ 7586540 w 7586540"/>
                <a:gd name="connsiteY1" fmla="*/ 2316241 h 2781300"/>
                <a:gd name="connsiteX2" fmla="*/ 7586540 w 7586540"/>
                <a:gd name="connsiteY2" fmla="*/ 2781300 h 2781300"/>
                <a:gd name="connsiteX3" fmla="*/ 7114242 w 7586540"/>
                <a:gd name="connsiteY3" fmla="*/ 2781300 h 2781300"/>
                <a:gd name="connsiteX4" fmla="*/ 0 w 7586540"/>
                <a:gd name="connsiteY4" fmla="*/ 19415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540" h="2781300">
                  <a:moveTo>
                    <a:pt x="0" y="0"/>
                  </a:moveTo>
                  <a:lnTo>
                    <a:pt x="7586540" y="2316241"/>
                  </a:lnTo>
                  <a:lnTo>
                    <a:pt x="7586540" y="2781300"/>
                  </a:lnTo>
                  <a:lnTo>
                    <a:pt x="7114242" y="2781300"/>
                  </a:lnTo>
                  <a:lnTo>
                    <a:pt x="0" y="194150"/>
                  </a:lnTo>
                  <a:close/>
                </a:path>
              </a:pathLst>
            </a:custGeom>
            <a:grp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900" dirty="0">
                <a:solidFill>
                  <a:srgbClr val="4D4D4D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4" name="MH_Other_9">
              <a:extLst>
                <a:ext uri="{FF2B5EF4-FFF2-40B4-BE49-F238E27FC236}">
                  <a16:creationId xmlns:a16="http://schemas.microsoft.com/office/drawing/2014/main" xmlns="" id="{9A8067D8-972C-4C28-AF72-0430BC6D9A4D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0" y="2368728"/>
              <a:ext cx="11484429" cy="4491943"/>
            </a:xfrm>
            <a:custGeom>
              <a:avLst/>
              <a:gdLst>
                <a:gd name="connsiteX0" fmla="*/ 0 w 7148751"/>
                <a:gd name="connsiteY0" fmla="*/ 0 h 2605232"/>
                <a:gd name="connsiteX1" fmla="*/ 7148751 w 7148751"/>
                <a:gd name="connsiteY1" fmla="*/ 2605232 h 2605232"/>
                <a:gd name="connsiteX2" fmla="*/ 4765013 w 7148751"/>
                <a:gd name="connsiteY2" fmla="*/ 2605232 h 2605232"/>
                <a:gd name="connsiteX3" fmla="*/ 0 w 7148751"/>
                <a:gd name="connsiteY3" fmla="*/ 363838 h 260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8751" h="2605232">
                  <a:moveTo>
                    <a:pt x="0" y="0"/>
                  </a:moveTo>
                  <a:lnTo>
                    <a:pt x="7148751" y="2605232"/>
                  </a:lnTo>
                  <a:lnTo>
                    <a:pt x="4765013" y="2605232"/>
                  </a:lnTo>
                  <a:lnTo>
                    <a:pt x="0" y="363838"/>
                  </a:lnTo>
                  <a:close/>
                </a:path>
              </a:pathLst>
            </a:custGeom>
            <a:solidFill>
              <a:srgbClr val="66BFB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0" b="1" dirty="0">
                <a:latin typeface="Impact" panose="020B0806030902050204" pitchFamily="34" charset="0"/>
              </a:endParaRPr>
            </a:p>
          </p:txBody>
        </p:sp>
      </p:grpSp>
      <p:sp>
        <p:nvSpPr>
          <p:cNvPr id="25" name="TextBox 22">
            <a:extLst>
              <a:ext uri="{FF2B5EF4-FFF2-40B4-BE49-F238E27FC236}">
                <a16:creationId xmlns:a16="http://schemas.microsoft.com/office/drawing/2014/main" xmlns="" id="{E8277438-1F4D-4086-8EE8-072694A99578}"/>
              </a:ext>
            </a:extLst>
          </p:cNvPr>
          <p:cNvSpPr txBox="1"/>
          <p:nvPr/>
        </p:nvSpPr>
        <p:spPr>
          <a:xfrm rot="1044397">
            <a:off x="461714" y="3473366"/>
            <a:ext cx="2001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2007</a:t>
            </a:r>
            <a:r>
              <a:rPr lang="zh-CN" altLang="en-US" sz="2400" b="1" dirty="0">
                <a:solidFill>
                  <a:schemeClr val="bg1"/>
                </a:solidFill>
              </a:rPr>
              <a:t>年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2">
            <a:extLst>
              <a:ext uri="{FF2B5EF4-FFF2-40B4-BE49-F238E27FC236}">
                <a16:creationId xmlns:a16="http://schemas.microsoft.com/office/drawing/2014/main" xmlns="" id="{538B66CD-3954-4E4D-89B9-112AC128B1F1}"/>
              </a:ext>
            </a:extLst>
          </p:cNvPr>
          <p:cNvSpPr txBox="1"/>
          <p:nvPr/>
        </p:nvSpPr>
        <p:spPr>
          <a:xfrm rot="1044397">
            <a:off x="6491619" y="5516514"/>
            <a:ext cx="251142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4000" b="1" dirty="0">
                <a:solidFill>
                  <a:schemeClr val="bg1"/>
                </a:solidFill>
              </a:rPr>
              <a:t>发展至今</a:t>
            </a:r>
            <a:endParaRPr lang="en-US" altLang="zh-CN" sz="4000" b="1" dirty="0">
              <a:solidFill>
                <a:schemeClr val="bg1"/>
              </a:solidFill>
            </a:endParaRPr>
          </a:p>
        </p:txBody>
      </p:sp>
      <p:sp>
        <p:nvSpPr>
          <p:cNvPr id="27" name="KSO_Shape">
            <a:extLst>
              <a:ext uri="{FF2B5EF4-FFF2-40B4-BE49-F238E27FC236}">
                <a16:creationId xmlns:a16="http://schemas.microsoft.com/office/drawing/2014/main" xmlns="" id="{36C0E00F-B135-4161-90F6-BCBA6731FDA0}"/>
              </a:ext>
            </a:extLst>
          </p:cNvPr>
          <p:cNvSpPr/>
          <p:nvPr/>
        </p:nvSpPr>
        <p:spPr>
          <a:xfrm rot="1136030">
            <a:off x="2201143" y="4168675"/>
            <a:ext cx="4288310" cy="986578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8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/>
          <p:nvPr/>
        </p:nvSpPr>
        <p:spPr>
          <a:xfrm>
            <a:off x="961413" y="187481"/>
            <a:ext cx="521473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百链的价值</a:t>
            </a:r>
            <a:endParaRPr lang="zh-CN" altLang="zh-CN" sz="3599" dirty="0"/>
          </a:p>
        </p:txBody>
      </p:sp>
      <p:grpSp>
        <p:nvGrpSpPr>
          <p:cNvPr id="36" name="组合 35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43" name="矩形 4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 descr="E:\企业文化\企业文化图片\PNG\0 (38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741" y="1614208"/>
            <a:ext cx="4351729" cy="217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Freeform 5"/>
          <p:cNvSpPr>
            <a:spLocks noChangeAspect="1" noEditPoints="1"/>
          </p:cNvSpPr>
          <p:nvPr/>
        </p:nvSpPr>
        <p:spPr bwMode="auto">
          <a:xfrm>
            <a:off x="10660358" y="3699651"/>
            <a:ext cx="740547" cy="611858"/>
          </a:xfrm>
          <a:custGeom>
            <a:avLst/>
            <a:gdLst>
              <a:gd name="T0" fmla="*/ 38 w 126"/>
              <a:gd name="T1" fmla="*/ 13 h 104"/>
              <a:gd name="T2" fmla="*/ 24 w 126"/>
              <a:gd name="T3" fmla="*/ 27 h 104"/>
              <a:gd name="T4" fmla="*/ 8 w 126"/>
              <a:gd name="T5" fmla="*/ 31 h 104"/>
              <a:gd name="T6" fmla="*/ 8 w 126"/>
              <a:gd name="T7" fmla="*/ 51 h 104"/>
              <a:gd name="T8" fmla="*/ 0 w 126"/>
              <a:gd name="T9" fmla="*/ 65 h 104"/>
              <a:gd name="T10" fmla="*/ 14 w 126"/>
              <a:gd name="T11" fmla="*/ 79 h 104"/>
              <a:gd name="T12" fmla="*/ 18 w 126"/>
              <a:gd name="T13" fmla="*/ 96 h 104"/>
              <a:gd name="T14" fmla="*/ 38 w 126"/>
              <a:gd name="T15" fmla="*/ 95 h 104"/>
              <a:gd name="T16" fmla="*/ 53 w 126"/>
              <a:gd name="T17" fmla="*/ 104 h 104"/>
              <a:gd name="T18" fmla="*/ 67 w 126"/>
              <a:gd name="T19" fmla="*/ 90 h 104"/>
              <a:gd name="T20" fmla="*/ 83 w 126"/>
              <a:gd name="T21" fmla="*/ 85 h 104"/>
              <a:gd name="T22" fmla="*/ 83 w 126"/>
              <a:gd name="T23" fmla="*/ 65 h 104"/>
              <a:gd name="T24" fmla="*/ 91 w 126"/>
              <a:gd name="T25" fmla="*/ 51 h 104"/>
              <a:gd name="T26" fmla="*/ 77 w 126"/>
              <a:gd name="T27" fmla="*/ 37 h 104"/>
              <a:gd name="T28" fmla="*/ 73 w 126"/>
              <a:gd name="T29" fmla="*/ 21 h 104"/>
              <a:gd name="T30" fmla="*/ 53 w 126"/>
              <a:gd name="T31" fmla="*/ 21 h 104"/>
              <a:gd name="T32" fmla="*/ 46 w 126"/>
              <a:gd name="T33" fmla="*/ 87 h 104"/>
              <a:gd name="T34" fmla="*/ 46 w 126"/>
              <a:gd name="T35" fmla="*/ 29 h 104"/>
              <a:gd name="T36" fmla="*/ 46 w 126"/>
              <a:gd name="T37" fmla="*/ 87 h 104"/>
              <a:gd name="T38" fmla="*/ 93 w 126"/>
              <a:gd name="T39" fmla="*/ 21 h 104"/>
              <a:gd name="T40" fmla="*/ 116 w 126"/>
              <a:gd name="T41" fmla="*/ 21 h 104"/>
              <a:gd name="T42" fmla="*/ 108 w 126"/>
              <a:gd name="T43" fmla="*/ 0 h 104"/>
              <a:gd name="T44" fmla="*/ 101 w 126"/>
              <a:gd name="T45" fmla="*/ 4 h 104"/>
              <a:gd name="T46" fmla="*/ 91 w 126"/>
              <a:gd name="T47" fmla="*/ 4 h 104"/>
              <a:gd name="T48" fmla="*/ 89 w 126"/>
              <a:gd name="T49" fmla="*/ 11 h 104"/>
              <a:gd name="T50" fmla="*/ 82 w 126"/>
              <a:gd name="T51" fmla="*/ 18 h 104"/>
              <a:gd name="T52" fmla="*/ 87 w 126"/>
              <a:gd name="T53" fmla="*/ 25 h 104"/>
              <a:gd name="T54" fmla="*/ 86 w 126"/>
              <a:gd name="T55" fmla="*/ 35 h 104"/>
              <a:gd name="T56" fmla="*/ 94 w 126"/>
              <a:gd name="T57" fmla="*/ 37 h 104"/>
              <a:gd name="T58" fmla="*/ 101 w 126"/>
              <a:gd name="T59" fmla="*/ 43 h 104"/>
              <a:gd name="T60" fmla="*/ 108 w 126"/>
              <a:gd name="T61" fmla="*/ 39 h 104"/>
              <a:gd name="T62" fmla="*/ 118 w 126"/>
              <a:gd name="T63" fmla="*/ 39 h 104"/>
              <a:gd name="T64" fmla="*/ 120 w 126"/>
              <a:gd name="T65" fmla="*/ 32 h 104"/>
              <a:gd name="T66" fmla="*/ 126 w 126"/>
              <a:gd name="T67" fmla="*/ 25 h 104"/>
              <a:gd name="T68" fmla="*/ 122 w 126"/>
              <a:gd name="T69" fmla="*/ 18 h 104"/>
              <a:gd name="T70" fmla="*/ 122 w 126"/>
              <a:gd name="T71" fmla="*/ 8 h 104"/>
              <a:gd name="T72" fmla="*/ 115 w 126"/>
              <a:gd name="T73" fmla="*/ 6 h 104"/>
              <a:gd name="T74" fmla="*/ 108 w 126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6" h="104">
                <a:moveTo>
                  <a:pt x="53" y="13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21"/>
                  <a:pt x="38" y="21"/>
                  <a:pt x="38" y="21"/>
                </a:cubicBezTo>
                <a:cubicBezTo>
                  <a:pt x="33" y="22"/>
                  <a:pt x="28" y="24"/>
                  <a:pt x="24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8" y="31"/>
                  <a:pt x="8" y="31"/>
                  <a:pt x="8" y="31"/>
                </a:cubicBezTo>
                <a:cubicBezTo>
                  <a:pt x="14" y="37"/>
                  <a:pt x="14" y="37"/>
                  <a:pt x="14" y="37"/>
                </a:cubicBezTo>
                <a:cubicBezTo>
                  <a:pt x="11" y="41"/>
                  <a:pt x="9" y="46"/>
                  <a:pt x="8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5"/>
                  <a:pt x="0" y="65"/>
                  <a:pt x="0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9" y="70"/>
                  <a:pt x="11" y="75"/>
                  <a:pt x="14" y="79"/>
                </a:cubicBezTo>
                <a:cubicBezTo>
                  <a:pt x="8" y="85"/>
                  <a:pt x="8" y="85"/>
                  <a:pt x="8" y="85"/>
                </a:cubicBezTo>
                <a:cubicBezTo>
                  <a:pt x="18" y="96"/>
                  <a:pt x="18" y="96"/>
                  <a:pt x="18" y="96"/>
                </a:cubicBezTo>
                <a:cubicBezTo>
                  <a:pt x="24" y="90"/>
                  <a:pt x="24" y="90"/>
                  <a:pt x="24" y="90"/>
                </a:cubicBezTo>
                <a:cubicBezTo>
                  <a:pt x="28" y="92"/>
                  <a:pt x="33" y="94"/>
                  <a:pt x="38" y="95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95"/>
                  <a:pt x="53" y="95"/>
                  <a:pt x="53" y="95"/>
                </a:cubicBezTo>
                <a:cubicBezTo>
                  <a:pt x="58" y="94"/>
                  <a:pt x="63" y="92"/>
                  <a:pt x="67" y="90"/>
                </a:cubicBezTo>
                <a:cubicBezTo>
                  <a:pt x="73" y="96"/>
                  <a:pt x="73" y="96"/>
                  <a:pt x="73" y="96"/>
                </a:cubicBezTo>
                <a:cubicBezTo>
                  <a:pt x="83" y="85"/>
                  <a:pt x="83" y="85"/>
                  <a:pt x="83" y="85"/>
                </a:cubicBezTo>
                <a:cubicBezTo>
                  <a:pt x="77" y="79"/>
                  <a:pt x="77" y="79"/>
                  <a:pt x="77" y="79"/>
                </a:cubicBezTo>
                <a:cubicBezTo>
                  <a:pt x="80" y="75"/>
                  <a:pt x="82" y="70"/>
                  <a:pt x="83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51"/>
                  <a:pt x="91" y="51"/>
                  <a:pt x="9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2" y="46"/>
                  <a:pt x="80" y="41"/>
                  <a:pt x="77" y="37"/>
                </a:cubicBezTo>
                <a:cubicBezTo>
                  <a:pt x="83" y="31"/>
                  <a:pt x="83" y="31"/>
                  <a:pt x="83" y="31"/>
                </a:cubicBezTo>
                <a:cubicBezTo>
                  <a:pt x="73" y="21"/>
                  <a:pt x="73" y="21"/>
                  <a:pt x="73" y="21"/>
                </a:cubicBezTo>
                <a:cubicBezTo>
                  <a:pt x="67" y="27"/>
                  <a:pt x="67" y="27"/>
                  <a:pt x="67" y="27"/>
                </a:cubicBezTo>
                <a:cubicBezTo>
                  <a:pt x="63" y="24"/>
                  <a:pt x="58" y="22"/>
                  <a:pt x="53" y="21"/>
                </a:cubicBezTo>
                <a:cubicBezTo>
                  <a:pt x="53" y="13"/>
                  <a:pt x="53" y="13"/>
                  <a:pt x="53" y="13"/>
                </a:cubicBezTo>
                <a:moveTo>
                  <a:pt x="46" y="87"/>
                </a:moveTo>
                <a:cubicBezTo>
                  <a:pt x="30" y="87"/>
                  <a:pt x="17" y="74"/>
                  <a:pt x="17" y="58"/>
                </a:cubicBezTo>
                <a:cubicBezTo>
                  <a:pt x="17" y="42"/>
                  <a:pt x="30" y="29"/>
                  <a:pt x="46" y="29"/>
                </a:cubicBezTo>
                <a:cubicBezTo>
                  <a:pt x="62" y="29"/>
                  <a:pt x="74" y="42"/>
                  <a:pt x="74" y="58"/>
                </a:cubicBezTo>
                <a:cubicBezTo>
                  <a:pt x="74" y="74"/>
                  <a:pt x="62" y="87"/>
                  <a:pt x="46" y="87"/>
                </a:cubicBezTo>
                <a:moveTo>
                  <a:pt x="104" y="33"/>
                </a:moveTo>
                <a:cubicBezTo>
                  <a:pt x="98" y="33"/>
                  <a:pt x="93" y="28"/>
                  <a:pt x="93" y="21"/>
                </a:cubicBezTo>
                <a:cubicBezTo>
                  <a:pt x="93" y="15"/>
                  <a:pt x="98" y="10"/>
                  <a:pt x="104" y="10"/>
                </a:cubicBezTo>
                <a:cubicBezTo>
                  <a:pt x="111" y="10"/>
                  <a:pt x="116" y="15"/>
                  <a:pt x="116" y="21"/>
                </a:cubicBezTo>
                <a:cubicBezTo>
                  <a:pt x="116" y="28"/>
                  <a:pt x="111" y="33"/>
                  <a:pt x="104" y="33"/>
                </a:cubicBezTo>
                <a:moveTo>
                  <a:pt x="10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1" y="4"/>
                  <a:pt x="101" y="4"/>
                  <a:pt x="101" y="4"/>
                </a:cubicBezTo>
                <a:cubicBezTo>
                  <a:pt x="99" y="4"/>
                  <a:pt x="96" y="5"/>
                  <a:pt x="94" y="6"/>
                </a:cubicBezTo>
                <a:cubicBezTo>
                  <a:pt x="91" y="4"/>
                  <a:pt x="91" y="4"/>
                  <a:pt x="91" y="4"/>
                </a:cubicBezTo>
                <a:cubicBezTo>
                  <a:pt x="86" y="8"/>
                  <a:pt x="86" y="8"/>
                  <a:pt x="86" y="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13"/>
                  <a:pt x="87" y="16"/>
                  <a:pt x="87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25"/>
                  <a:pt x="82" y="25"/>
                  <a:pt x="82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7"/>
                  <a:pt x="88" y="30"/>
                  <a:pt x="89" y="32"/>
                </a:cubicBezTo>
                <a:cubicBezTo>
                  <a:pt x="86" y="35"/>
                  <a:pt x="86" y="35"/>
                  <a:pt x="86" y="35"/>
                </a:cubicBezTo>
                <a:cubicBezTo>
                  <a:pt x="91" y="39"/>
                  <a:pt x="91" y="39"/>
                  <a:pt x="91" y="39"/>
                </a:cubicBezTo>
                <a:cubicBezTo>
                  <a:pt x="94" y="37"/>
                  <a:pt x="94" y="37"/>
                  <a:pt x="94" y="37"/>
                </a:cubicBezTo>
                <a:cubicBezTo>
                  <a:pt x="96" y="38"/>
                  <a:pt x="99" y="39"/>
                  <a:pt x="101" y="39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10" y="39"/>
                  <a:pt x="113" y="38"/>
                  <a:pt x="115" y="37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1" y="30"/>
                  <a:pt x="122" y="27"/>
                  <a:pt x="122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2" y="16"/>
                  <a:pt x="121" y="13"/>
                  <a:pt x="120" y="11"/>
                </a:cubicBezTo>
                <a:cubicBezTo>
                  <a:pt x="122" y="8"/>
                  <a:pt x="122" y="8"/>
                  <a:pt x="122" y="8"/>
                </a:cubicBezTo>
                <a:cubicBezTo>
                  <a:pt x="118" y="4"/>
                  <a:pt x="118" y="4"/>
                  <a:pt x="118" y="4"/>
                </a:cubicBezTo>
                <a:cubicBezTo>
                  <a:pt x="115" y="6"/>
                  <a:pt x="115" y="6"/>
                  <a:pt x="115" y="6"/>
                </a:cubicBezTo>
                <a:cubicBezTo>
                  <a:pt x="113" y="5"/>
                  <a:pt x="110" y="4"/>
                  <a:pt x="108" y="4"/>
                </a:cubicBezTo>
                <a:cubicBezTo>
                  <a:pt x="108" y="0"/>
                  <a:pt x="108" y="0"/>
                  <a:pt x="10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225379" y="4221088"/>
            <a:ext cx="7305951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每天有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万个跨馆读者需求在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“全国图书馆参考咨询服务平台”得到解决！</a:t>
            </a:r>
          </a:p>
        </p:txBody>
      </p:sp>
    </p:spTree>
    <p:extLst>
      <p:ext uri="{BB962C8B-B14F-4D97-AF65-F5344CB8AC3E}">
        <p14:creationId xmlns:p14="http://schemas.microsoft.com/office/powerpoint/2010/main" val="31350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5214384" y="4378571"/>
            <a:ext cx="18193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qikan.chaoxing.com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KSO_Shape"/>
          <p:cNvSpPr>
            <a:spLocks/>
          </p:cNvSpPr>
          <p:nvPr/>
        </p:nvSpPr>
        <p:spPr bwMode="auto">
          <a:xfrm>
            <a:off x="5356820" y="1519958"/>
            <a:ext cx="1481536" cy="126177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05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6" grpId="0" animBg="1"/>
      <p:bldP spid="4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8806" y="633111"/>
            <a:ext cx="3069912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6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收录情况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94113" y="2216736"/>
            <a:ext cx="4984057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超星期刊总收录数量：</a:t>
            </a:r>
            <a:r>
              <a:rPr lang="en-US" altLang="zh-CN" sz="426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7300 </a:t>
            </a:r>
            <a:r>
              <a:rPr lang="zh-CN" altLang="en-US" sz="2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94112" y="3191795"/>
            <a:ext cx="3927678" cy="58464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其中：中文刊物</a:t>
            </a:r>
            <a:r>
              <a:rPr lang="zh-CN" altLang="en-US" sz="1866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en-US" altLang="zh-CN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65</a:t>
            </a:r>
            <a:r>
              <a:rPr lang="zh-CN" alt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 </a:t>
            </a:r>
            <a:r>
              <a:rPr lang="zh-CN" altLang="en-US" sz="2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94113" y="4002652"/>
            <a:ext cx="2791149" cy="58464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英文刊物 </a:t>
            </a:r>
            <a:r>
              <a:rPr lang="zh-CN" alt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en-US" altLang="zh-CN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 </a:t>
            </a:r>
            <a:r>
              <a:rPr lang="zh-CN" altLang="en-US" sz="2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余种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020620" y="2289526"/>
            <a:ext cx="2505360" cy="2906556"/>
            <a:chOff x="9472" y="2705"/>
            <a:chExt cx="2960" cy="3434"/>
          </a:xfrm>
        </p:grpSpPr>
        <p:grpSp>
          <p:nvGrpSpPr>
            <p:cNvPr id="2" name="组合 1"/>
            <p:cNvGrpSpPr/>
            <p:nvPr/>
          </p:nvGrpSpPr>
          <p:grpSpPr>
            <a:xfrm>
              <a:off x="9628" y="2809"/>
              <a:ext cx="2731" cy="3331"/>
              <a:chOff x="5045" y="1646"/>
              <a:chExt cx="4305" cy="5246"/>
            </a:xfrm>
          </p:grpSpPr>
          <p:sp>
            <p:nvSpPr>
              <p:cNvPr id="15" name="Freeform 5"/>
              <p:cNvSpPr/>
              <p:nvPr/>
            </p:nvSpPr>
            <p:spPr bwMode="auto">
              <a:xfrm>
                <a:off x="6690" y="1646"/>
                <a:ext cx="645" cy="1148"/>
              </a:xfrm>
              <a:custGeom>
                <a:avLst/>
                <a:gdLst>
                  <a:gd name="T0" fmla="*/ 79 w 160"/>
                  <a:gd name="T1" fmla="*/ 0 h 285"/>
                  <a:gd name="T2" fmla="*/ 160 w 160"/>
                  <a:gd name="T3" fmla="*/ 137 h 285"/>
                  <a:gd name="T4" fmla="*/ 82 w 160"/>
                  <a:gd name="T5" fmla="*/ 285 h 285"/>
                  <a:gd name="T6" fmla="*/ 0 w 160"/>
                  <a:gd name="T7" fmla="*/ 142 h 285"/>
                  <a:gd name="T8" fmla="*/ 79 w 160"/>
                  <a:gd name="T9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285">
                    <a:moveTo>
                      <a:pt x="79" y="0"/>
                    </a:moveTo>
                    <a:cubicBezTo>
                      <a:pt x="79" y="0"/>
                      <a:pt x="160" y="48"/>
                      <a:pt x="160" y="137"/>
                    </a:cubicBezTo>
                    <a:cubicBezTo>
                      <a:pt x="160" y="194"/>
                      <a:pt x="128" y="258"/>
                      <a:pt x="82" y="285"/>
                    </a:cubicBezTo>
                    <a:cubicBezTo>
                      <a:pt x="64" y="264"/>
                      <a:pt x="0" y="230"/>
                      <a:pt x="0" y="142"/>
                    </a:cubicBezTo>
                    <a:cubicBezTo>
                      <a:pt x="0" y="89"/>
                      <a:pt x="25" y="31"/>
                      <a:pt x="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16" name="Freeform 6"/>
              <p:cNvSpPr/>
              <p:nvPr/>
            </p:nvSpPr>
            <p:spPr bwMode="auto">
              <a:xfrm>
                <a:off x="7753" y="2463"/>
                <a:ext cx="968" cy="960"/>
              </a:xfrm>
              <a:custGeom>
                <a:avLst/>
                <a:gdLst>
                  <a:gd name="T0" fmla="*/ 210 w 240"/>
                  <a:gd name="T1" fmla="*/ 11 h 239"/>
                  <a:gd name="T2" fmla="*/ 183 w 240"/>
                  <a:gd name="T3" fmla="*/ 168 h 239"/>
                  <a:gd name="T4" fmla="*/ 27 w 240"/>
                  <a:gd name="T5" fmla="*/ 230 h 239"/>
                  <a:gd name="T6" fmla="*/ 57 w 240"/>
                  <a:gd name="T7" fmla="*/ 68 h 239"/>
                  <a:gd name="T8" fmla="*/ 210 w 240"/>
                  <a:gd name="T9" fmla="*/ 1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39">
                    <a:moveTo>
                      <a:pt x="210" y="11"/>
                    </a:moveTo>
                    <a:cubicBezTo>
                      <a:pt x="210" y="11"/>
                      <a:pt x="240" y="101"/>
                      <a:pt x="183" y="168"/>
                    </a:cubicBezTo>
                    <a:cubicBezTo>
                      <a:pt x="145" y="212"/>
                      <a:pt x="79" y="239"/>
                      <a:pt x="27" y="230"/>
                    </a:cubicBezTo>
                    <a:cubicBezTo>
                      <a:pt x="27" y="202"/>
                      <a:pt x="0" y="135"/>
                      <a:pt x="57" y="68"/>
                    </a:cubicBezTo>
                    <a:cubicBezTo>
                      <a:pt x="92" y="28"/>
                      <a:pt x="148" y="0"/>
                      <a:pt x="210" y="1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17" name="Freeform 7"/>
              <p:cNvSpPr/>
              <p:nvPr/>
            </p:nvSpPr>
            <p:spPr bwMode="auto">
              <a:xfrm>
                <a:off x="5878" y="2146"/>
                <a:ext cx="713" cy="1000"/>
              </a:xfrm>
              <a:custGeom>
                <a:avLst/>
                <a:gdLst>
                  <a:gd name="T0" fmla="*/ 45 w 177"/>
                  <a:gd name="T1" fmla="*/ 0 h 249"/>
                  <a:gd name="T2" fmla="*/ 160 w 177"/>
                  <a:gd name="T3" fmla="*/ 95 h 249"/>
                  <a:gd name="T4" fmla="*/ 133 w 177"/>
                  <a:gd name="T5" fmla="*/ 249 h 249"/>
                  <a:gd name="T6" fmla="*/ 16 w 177"/>
                  <a:gd name="T7" fmla="*/ 149 h 249"/>
                  <a:gd name="T8" fmla="*/ 45 w 177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249">
                    <a:moveTo>
                      <a:pt x="45" y="0"/>
                    </a:moveTo>
                    <a:cubicBezTo>
                      <a:pt x="45" y="0"/>
                      <a:pt x="134" y="16"/>
                      <a:pt x="160" y="95"/>
                    </a:cubicBezTo>
                    <a:cubicBezTo>
                      <a:pt x="177" y="145"/>
                      <a:pt x="167" y="211"/>
                      <a:pt x="133" y="249"/>
                    </a:cubicBezTo>
                    <a:cubicBezTo>
                      <a:pt x="110" y="236"/>
                      <a:pt x="42" y="226"/>
                      <a:pt x="16" y="149"/>
                    </a:cubicBezTo>
                    <a:cubicBezTo>
                      <a:pt x="0" y="102"/>
                      <a:pt x="5" y="44"/>
                      <a:pt x="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18" name="Freeform 8"/>
              <p:cNvSpPr/>
              <p:nvPr/>
            </p:nvSpPr>
            <p:spPr bwMode="auto">
              <a:xfrm>
                <a:off x="5045" y="3436"/>
                <a:ext cx="1023" cy="793"/>
              </a:xfrm>
              <a:custGeom>
                <a:avLst/>
                <a:gdLst>
                  <a:gd name="T0" fmla="*/ 0 w 254"/>
                  <a:gd name="T1" fmla="*/ 62 h 197"/>
                  <a:gd name="T2" fmla="*/ 144 w 254"/>
                  <a:gd name="T3" fmla="*/ 24 h 197"/>
                  <a:gd name="T4" fmla="*/ 254 w 254"/>
                  <a:gd name="T5" fmla="*/ 136 h 197"/>
                  <a:gd name="T6" fmla="*/ 104 w 254"/>
                  <a:gd name="T7" fmla="*/ 173 h 197"/>
                  <a:gd name="T8" fmla="*/ 0 w 254"/>
                  <a:gd name="T9" fmla="*/ 6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197">
                    <a:moveTo>
                      <a:pt x="0" y="62"/>
                    </a:moveTo>
                    <a:cubicBezTo>
                      <a:pt x="0" y="62"/>
                      <a:pt x="65" y="0"/>
                      <a:pt x="144" y="24"/>
                    </a:cubicBezTo>
                    <a:cubicBezTo>
                      <a:pt x="195" y="40"/>
                      <a:pt x="243" y="87"/>
                      <a:pt x="254" y="136"/>
                    </a:cubicBezTo>
                    <a:cubicBezTo>
                      <a:pt x="230" y="147"/>
                      <a:pt x="182" y="197"/>
                      <a:pt x="104" y="173"/>
                    </a:cubicBezTo>
                    <a:cubicBezTo>
                      <a:pt x="57" y="159"/>
                      <a:pt x="12" y="120"/>
                      <a:pt x="0" y="6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19" name="Freeform 9"/>
              <p:cNvSpPr/>
              <p:nvPr/>
            </p:nvSpPr>
            <p:spPr bwMode="auto">
              <a:xfrm>
                <a:off x="6123" y="3436"/>
                <a:ext cx="573" cy="635"/>
              </a:xfrm>
              <a:custGeom>
                <a:avLst/>
                <a:gdLst>
                  <a:gd name="T0" fmla="*/ 16 w 142"/>
                  <a:gd name="T1" fmla="*/ 9 h 158"/>
                  <a:gd name="T2" fmla="*/ 113 w 142"/>
                  <a:gd name="T3" fmla="*/ 46 h 158"/>
                  <a:gd name="T4" fmla="*/ 128 w 142"/>
                  <a:gd name="T5" fmla="*/ 153 h 158"/>
                  <a:gd name="T6" fmla="*/ 30 w 142"/>
                  <a:gd name="T7" fmla="*/ 113 h 158"/>
                  <a:gd name="T8" fmla="*/ 16 w 142"/>
                  <a:gd name="T9" fmla="*/ 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58">
                    <a:moveTo>
                      <a:pt x="16" y="9"/>
                    </a:moveTo>
                    <a:cubicBezTo>
                      <a:pt x="16" y="9"/>
                      <a:pt x="78" y="0"/>
                      <a:pt x="113" y="46"/>
                    </a:cubicBezTo>
                    <a:cubicBezTo>
                      <a:pt x="135" y="75"/>
                      <a:pt x="142" y="121"/>
                      <a:pt x="128" y="153"/>
                    </a:cubicBezTo>
                    <a:cubicBezTo>
                      <a:pt x="111" y="150"/>
                      <a:pt x="64" y="158"/>
                      <a:pt x="30" y="113"/>
                    </a:cubicBezTo>
                    <a:cubicBezTo>
                      <a:pt x="9" y="86"/>
                      <a:pt x="0" y="46"/>
                      <a:pt x="16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0" name="Freeform 10"/>
              <p:cNvSpPr/>
              <p:nvPr/>
            </p:nvSpPr>
            <p:spPr bwMode="auto">
              <a:xfrm>
                <a:off x="7205" y="2796"/>
                <a:ext cx="495" cy="658"/>
              </a:xfrm>
              <a:custGeom>
                <a:avLst/>
                <a:gdLst>
                  <a:gd name="T0" fmla="*/ 83 w 123"/>
                  <a:gd name="T1" fmla="*/ 0 h 163"/>
                  <a:gd name="T2" fmla="*/ 109 w 123"/>
                  <a:gd name="T3" fmla="*/ 91 h 163"/>
                  <a:gd name="T4" fmla="*/ 39 w 123"/>
                  <a:gd name="T5" fmla="*/ 163 h 163"/>
                  <a:gd name="T6" fmla="*/ 13 w 123"/>
                  <a:gd name="T7" fmla="*/ 68 h 163"/>
                  <a:gd name="T8" fmla="*/ 83 w 123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63">
                    <a:moveTo>
                      <a:pt x="83" y="0"/>
                    </a:moveTo>
                    <a:cubicBezTo>
                      <a:pt x="83" y="0"/>
                      <a:pt x="123" y="40"/>
                      <a:pt x="109" y="91"/>
                    </a:cubicBezTo>
                    <a:cubicBezTo>
                      <a:pt x="100" y="124"/>
                      <a:pt x="71" y="155"/>
                      <a:pt x="39" y="163"/>
                    </a:cubicBezTo>
                    <a:cubicBezTo>
                      <a:pt x="32" y="148"/>
                      <a:pt x="0" y="119"/>
                      <a:pt x="13" y="68"/>
                    </a:cubicBezTo>
                    <a:cubicBezTo>
                      <a:pt x="22" y="38"/>
                      <a:pt x="46" y="9"/>
                      <a:pt x="8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1" name="Freeform 11"/>
              <p:cNvSpPr/>
              <p:nvPr/>
            </p:nvSpPr>
            <p:spPr bwMode="auto">
              <a:xfrm>
                <a:off x="8080" y="4547"/>
                <a:ext cx="695" cy="550"/>
              </a:xfrm>
              <a:custGeom>
                <a:avLst/>
                <a:gdLst>
                  <a:gd name="T0" fmla="*/ 173 w 173"/>
                  <a:gd name="T1" fmla="*/ 95 h 137"/>
                  <a:gd name="T2" fmla="*/ 74 w 173"/>
                  <a:gd name="T3" fmla="*/ 119 h 137"/>
                  <a:gd name="T4" fmla="*/ 0 w 173"/>
                  <a:gd name="T5" fmla="*/ 41 h 137"/>
                  <a:gd name="T6" fmla="*/ 103 w 173"/>
                  <a:gd name="T7" fmla="*/ 17 h 137"/>
                  <a:gd name="T8" fmla="*/ 173 w 173"/>
                  <a:gd name="T9" fmla="*/ 9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37">
                    <a:moveTo>
                      <a:pt x="173" y="95"/>
                    </a:moveTo>
                    <a:cubicBezTo>
                      <a:pt x="173" y="95"/>
                      <a:pt x="128" y="137"/>
                      <a:pt x="74" y="119"/>
                    </a:cubicBezTo>
                    <a:cubicBezTo>
                      <a:pt x="39" y="108"/>
                      <a:pt x="7" y="75"/>
                      <a:pt x="0" y="41"/>
                    </a:cubicBezTo>
                    <a:cubicBezTo>
                      <a:pt x="16" y="34"/>
                      <a:pt x="49" y="0"/>
                      <a:pt x="103" y="17"/>
                    </a:cubicBezTo>
                    <a:cubicBezTo>
                      <a:pt x="135" y="28"/>
                      <a:pt x="165" y="55"/>
                      <a:pt x="173" y="95"/>
                    </a:cubicBezTo>
                    <a:close/>
                  </a:path>
                </a:pathLst>
              </a:custGeom>
              <a:solidFill>
                <a:srgbClr val="DA2C21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2" name="Freeform 12"/>
              <p:cNvSpPr/>
              <p:nvPr/>
            </p:nvSpPr>
            <p:spPr bwMode="auto">
              <a:xfrm>
                <a:off x="5410" y="4382"/>
                <a:ext cx="670" cy="408"/>
              </a:xfrm>
              <a:custGeom>
                <a:avLst/>
                <a:gdLst>
                  <a:gd name="T0" fmla="*/ 0 w 166"/>
                  <a:gd name="T1" fmla="*/ 56 h 101"/>
                  <a:gd name="T2" fmla="*/ 77 w 166"/>
                  <a:gd name="T3" fmla="*/ 2 h 101"/>
                  <a:gd name="T4" fmla="*/ 166 w 166"/>
                  <a:gd name="T5" fmla="*/ 44 h 101"/>
                  <a:gd name="T6" fmla="*/ 86 w 166"/>
                  <a:gd name="T7" fmla="*/ 99 h 101"/>
                  <a:gd name="T8" fmla="*/ 0 w 166"/>
                  <a:gd name="T9" fmla="*/ 5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01">
                    <a:moveTo>
                      <a:pt x="0" y="56"/>
                    </a:moveTo>
                    <a:cubicBezTo>
                      <a:pt x="0" y="56"/>
                      <a:pt x="25" y="5"/>
                      <a:pt x="77" y="2"/>
                    </a:cubicBezTo>
                    <a:cubicBezTo>
                      <a:pt x="111" y="0"/>
                      <a:pt x="149" y="17"/>
                      <a:pt x="166" y="44"/>
                    </a:cubicBezTo>
                    <a:cubicBezTo>
                      <a:pt x="155" y="56"/>
                      <a:pt x="137" y="96"/>
                      <a:pt x="86" y="99"/>
                    </a:cubicBezTo>
                    <a:cubicBezTo>
                      <a:pt x="55" y="101"/>
                      <a:pt x="21" y="88"/>
                      <a:pt x="0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3" name="Freeform 13"/>
              <p:cNvSpPr/>
              <p:nvPr/>
            </p:nvSpPr>
            <p:spPr bwMode="auto">
              <a:xfrm>
                <a:off x="5480" y="2954"/>
                <a:ext cx="435" cy="435"/>
              </a:xfrm>
              <a:custGeom>
                <a:avLst/>
                <a:gdLst>
                  <a:gd name="T0" fmla="*/ 5 w 108"/>
                  <a:gd name="T1" fmla="*/ 15 h 108"/>
                  <a:gd name="T2" fmla="*/ 76 w 108"/>
                  <a:gd name="T3" fmla="*/ 25 h 108"/>
                  <a:gd name="T4" fmla="*/ 103 w 108"/>
                  <a:gd name="T5" fmla="*/ 95 h 108"/>
                  <a:gd name="T6" fmla="*/ 31 w 108"/>
                  <a:gd name="T7" fmla="*/ 83 h 108"/>
                  <a:gd name="T8" fmla="*/ 5 w 108"/>
                  <a:gd name="T9" fmla="*/ 1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8">
                    <a:moveTo>
                      <a:pt x="5" y="15"/>
                    </a:moveTo>
                    <a:cubicBezTo>
                      <a:pt x="5" y="15"/>
                      <a:pt x="45" y="0"/>
                      <a:pt x="76" y="25"/>
                    </a:cubicBezTo>
                    <a:cubicBezTo>
                      <a:pt x="95" y="41"/>
                      <a:pt x="108" y="71"/>
                      <a:pt x="103" y="95"/>
                    </a:cubicBezTo>
                    <a:cubicBezTo>
                      <a:pt x="91" y="95"/>
                      <a:pt x="61" y="108"/>
                      <a:pt x="31" y="83"/>
                    </a:cubicBezTo>
                    <a:cubicBezTo>
                      <a:pt x="13" y="68"/>
                      <a:pt x="0" y="43"/>
                      <a:pt x="5" y="1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4" name="Freeform 14"/>
              <p:cNvSpPr/>
              <p:nvPr/>
            </p:nvSpPr>
            <p:spPr bwMode="auto">
              <a:xfrm>
                <a:off x="7863" y="3641"/>
                <a:ext cx="438" cy="370"/>
              </a:xfrm>
              <a:custGeom>
                <a:avLst/>
                <a:gdLst>
                  <a:gd name="T0" fmla="*/ 108 w 109"/>
                  <a:gd name="T1" fmla="*/ 14 h 92"/>
                  <a:gd name="T2" fmla="*/ 75 w 109"/>
                  <a:gd name="T3" fmla="*/ 77 h 92"/>
                  <a:gd name="T4" fmla="*/ 0 w 109"/>
                  <a:gd name="T5" fmla="*/ 80 h 92"/>
                  <a:gd name="T6" fmla="*/ 35 w 109"/>
                  <a:gd name="T7" fmla="*/ 16 h 92"/>
                  <a:gd name="T8" fmla="*/ 108 w 109"/>
                  <a:gd name="T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92">
                    <a:moveTo>
                      <a:pt x="108" y="14"/>
                    </a:moveTo>
                    <a:cubicBezTo>
                      <a:pt x="108" y="14"/>
                      <a:pt x="109" y="57"/>
                      <a:pt x="75" y="77"/>
                    </a:cubicBezTo>
                    <a:cubicBezTo>
                      <a:pt x="53" y="90"/>
                      <a:pt x="21" y="92"/>
                      <a:pt x="0" y="80"/>
                    </a:cubicBezTo>
                    <a:cubicBezTo>
                      <a:pt x="4" y="68"/>
                      <a:pt x="2" y="36"/>
                      <a:pt x="35" y="16"/>
                    </a:cubicBezTo>
                    <a:cubicBezTo>
                      <a:pt x="55" y="3"/>
                      <a:pt x="83" y="0"/>
                      <a:pt x="10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5" name="Freeform 15"/>
              <p:cNvSpPr/>
              <p:nvPr/>
            </p:nvSpPr>
            <p:spPr bwMode="auto">
              <a:xfrm>
                <a:off x="8590" y="3131"/>
                <a:ext cx="440" cy="373"/>
              </a:xfrm>
              <a:custGeom>
                <a:avLst/>
                <a:gdLst>
                  <a:gd name="T0" fmla="*/ 108 w 109"/>
                  <a:gd name="T1" fmla="*/ 14 h 93"/>
                  <a:gd name="T2" fmla="*/ 75 w 109"/>
                  <a:gd name="T3" fmla="*/ 78 h 93"/>
                  <a:gd name="T4" fmla="*/ 0 w 109"/>
                  <a:gd name="T5" fmla="*/ 81 h 93"/>
                  <a:gd name="T6" fmla="*/ 35 w 109"/>
                  <a:gd name="T7" fmla="*/ 16 h 93"/>
                  <a:gd name="T8" fmla="*/ 108 w 109"/>
                  <a:gd name="T9" fmla="*/ 1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93">
                    <a:moveTo>
                      <a:pt x="108" y="14"/>
                    </a:moveTo>
                    <a:cubicBezTo>
                      <a:pt x="108" y="14"/>
                      <a:pt x="109" y="57"/>
                      <a:pt x="75" y="78"/>
                    </a:cubicBezTo>
                    <a:cubicBezTo>
                      <a:pt x="54" y="91"/>
                      <a:pt x="22" y="93"/>
                      <a:pt x="0" y="81"/>
                    </a:cubicBezTo>
                    <a:cubicBezTo>
                      <a:pt x="4" y="69"/>
                      <a:pt x="2" y="36"/>
                      <a:pt x="35" y="16"/>
                    </a:cubicBezTo>
                    <a:cubicBezTo>
                      <a:pt x="55" y="4"/>
                      <a:pt x="83" y="0"/>
                      <a:pt x="108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6" name="Freeform 16"/>
              <p:cNvSpPr/>
              <p:nvPr/>
            </p:nvSpPr>
            <p:spPr bwMode="auto">
              <a:xfrm>
                <a:off x="7625" y="2128"/>
                <a:ext cx="430" cy="440"/>
              </a:xfrm>
              <a:custGeom>
                <a:avLst/>
                <a:gdLst>
                  <a:gd name="T0" fmla="*/ 90 w 107"/>
                  <a:gd name="T1" fmla="*/ 4 h 109"/>
                  <a:gd name="T2" fmla="*/ 84 w 107"/>
                  <a:gd name="T3" fmla="*/ 75 h 109"/>
                  <a:gd name="T4" fmla="*/ 16 w 107"/>
                  <a:gd name="T5" fmla="*/ 106 h 109"/>
                  <a:gd name="T6" fmla="*/ 23 w 107"/>
                  <a:gd name="T7" fmla="*/ 33 h 109"/>
                  <a:gd name="T8" fmla="*/ 90 w 107"/>
                  <a:gd name="T9" fmla="*/ 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9">
                    <a:moveTo>
                      <a:pt x="90" y="4"/>
                    </a:moveTo>
                    <a:cubicBezTo>
                      <a:pt x="90" y="4"/>
                      <a:pt x="107" y="43"/>
                      <a:pt x="84" y="75"/>
                    </a:cubicBezTo>
                    <a:cubicBezTo>
                      <a:pt x="68" y="95"/>
                      <a:pt x="40" y="109"/>
                      <a:pt x="16" y="106"/>
                    </a:cubicBezTo>
                    <a:cubicBezTo>
                      <a:pt x="15" y="93"/>
                      <a:pt x="0" y="64"/>
                      <a:pt x="23" y="33"/>
                    </a:cubicBezTo>
                    <a:cubicBezTo>
                      <a:pt x="37" y="14"/>
                      <a:pt x="62" y="0"/>
                      <a:pt x="90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7" name="Freeform 17"/>
              <p:cNvSpPr/>
              <p:nvPr/>
            </p:nvSpPr>
            <p:spPr bwMode="auto">
              <a:xfrm>
                <a:off x="6100" y="4844"/>
                <a:ext cx="385" cy="375"/>
              </a:xfrm>
              <a:custGeom>
                <a:avLst/>
                <a:gdLst>
                  <a:gd name="T0" fmla="*/ 11 w 96"/>
                  <a:gd name="T1" fmla="*/ 87 h 93"/>
                  <a:gd name="T2" fmla="*/ 24 w 96"/>
                  <a:gd name="T3" fmla="*/ 25 h 93"/>
                  <a:gd name="T4" fmla="*/ 87 w 96"/>
                  <a:gd name="T5" fmla="*/ 6 h 93"/>
                  <a:gd name="T6" fmla="*/ 73 w 96"/>
                  <a:gd name="T7" fmla="*/ 69 h 93"/>
                  <a:gd name="T8" fmla="*/ 11 w 96"/>
                  <a:gd name="T9" fmla="*/ 8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3">
                    <a:moveTo>
                      <a:pt x="11" y="87"/>
                    </a:moveTo>
                    <a:cubicBezTo>
                      <a:pt x="11" y="87"/>
                      <a:pt x="0" y="50"/>
                      <a:pt x="24" y="25"/>
                    </a:cubicBezTo>
                    <a:cubicBezTo>
                      <a:pt x="40" y="9"/>
                      <a:pt x="67" y="0"/>
                      <a:pt x="87" y="6"/>
                    </a:cubicBezTo>
                    <a:cubicBezTo>
                      <a:pt x="87" y="17"/>
                      <a:pt x="96" y="44"/>
                      <a:pt x="73" y="69"/>
                    </a:cubicBezTo>
                    <a:cubicBezTo>
                      <a:pt x="58" y="84"/>
                      <a:pt x="35" y="93"/>
                      <a:pt x="11" y="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8" name="Freeform 18"/>
              <p:cNvSpPr/>
              <p:nvPr/>
            </p:nvSpPr>
            <p:spPr bwMode="auto">
              <a:xfrm>
                <a:off x="8320" y="3659"/>
                <a:ext cx="1030" cy="695"/>
              </a:xfrm>
              <a:custGeom>
                <a:avLst/>
                <a:gdLst>
                  <a:gd name="T0" fmla="*/ 256 w 256"/>
                  <a:gd name="T1" fmla="*/ 55 h 173"/>
                  <a:gd name="T2" fmla="*/ 151 w 256"/>
                  <a:gd name="T3" fmla="*/ 160 h 173"/>
                  <a:gd name="T4" fmla="*/ 0 w 256"/>
                  <a:gd name="T5" fmla="*/ 119 h 173"/>
                  <a:gd name="T6" fmla="*/ 110 w 256"/>
                  <a:gd name="T7" fmla="*/ 12 h 173"/>
                  <a:gd name="T8" fmla="*/ 256 w 256"/>
                  <a:gd name="T9" fmla="*/ 55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73">
                    <a:moveTo>
                      <a:pt x="256" y="55"/>
                    </a:moveTo>
                    <a:cubicBezTo>
                      <a:pt x="256" y="55"/>
                      <a:pt x="231" y="141"/>
                      <a:pt x="151" y="160"/>
                    </a:cubicBezTo>
                    <a:cubicBezTo>
                      <a:pt x="99" y="173"/>
                      <a:pt x="34" y="156"/>
                      <a:pt x="0" y="119"/>
                    </a:cubicBezTo>
                    <a:cubicBezTo>
                      <a:pt x="15" y="98"/>
                      <a:pt x="31" y="30"/>
                      <a:pt x="110" y="12"/>
                    </a:cubicBezTo>
                    <a:cubicBezTo>
                      <a:pt x="158" y="0"/>
                      <a:pt x="216" y="11"/>
                      <a:pt x="256" y="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  <p:sp>
            <p:nvSpPr>
              <p:cNvPr id="29" name="Freeform 19"/>
              <p:cNvSpPr/>
              <p:nvPr/>
            </p:nvSpPr>
            <p:spPr bwMode="auto">
              <a:xfrm>
                <a:off x="6092" y="3316"/>
                <a:ext cx="2200" cy="3576"/>
              </a:xfrm>
              <a:custGeom>
                <a:avLst/>
                <a:gdLst>
                  <a:gd name="T0" fmla="*/ 0 w 547"/>
                  <a:gd name="T1" fmla="*/ 766 h 770"/>
                  <a:gd name="T2" fmla="*/ 192 w 547"/>
                  <a:gd name="T3" fmla="*/ 701 h 770"/>
                  <a:gd name="T4" fmla="*/ 245 w 547"/>
                  <a:gd name="T5" fmla="*/ 527 h 770"/>
                  <a:gd name="T6" fmla="*/ 35 w 547"/>
                  <a:gd name="T7" fmla="*/ 243 h 770"/>
                  <a:gd name="T8" fmla="*/ 257 w 547"/>
                  <a:gd name="T9" fmla="*/ 386 h 770"/>
                  <a:gd name="T10" fmla="*/ 239 w 547"/>
                  <a:gd name="T11" fmla="*/ 180 h 770"/>
                  <a:gd name="T12" fmla="*/ 229 w 547"/>
                  <a:gd name="T13" fmla="*/ 0 h 770"/>
                  <a:gd name="T14" fmla="*/ 265 w 547"/>
                  <a:gd name="T15" fmla="*/ 130 h 770"/>
                  <a:gd name="T16" fmla="*/ 294 w 547"/>
                  <a:gd name="T17" fmla="*/ 198 h 770"/>
                  <a:gd name="T18" fmla="*/ 317 w 547"/>
                  <a:gd name="T19" fmla="*/ 204 h 770"/>
                  <a:gd name="T20" fmla="*/ 394 w 547"/>
                  <a:gd name="T21" fmla="*/ 103 h 770"/>
                  <a:gd name="T22" fmla="*/ 336 w 547"/>
                  <a:gd name="T23" fmla="*/ 273 h 770"/>
                  <a:gd name="T24" fmla="*/ 356 w 547"/>
                  <a:gd name="T25" fmla="*/ 358 h 770"/>
                  <a:gd name="T26" fmla="*/ 507 w 547"/>
                  <a:gd name="T27" fmla="*/ 242 h 770"/>
                  <a:gd name="T28" fmla="*/ 385 w 547"/>
                  <a:gd name="T29" fmla="*/ 408 h 770"/>
                  <a:gd name="T30" fmla="*/ 378 w 547"/>
                  <a:gd name="T31" fmla="*/ 478 h 770"/>
                  <a:gd name="T32" fmla="*/ 382 w 547"/>
                  <a:gd name="T33" fmla="*/ 590 h 770"/>
                  <a:gd name="T34" fmla="*/ 365 w 547"/>
                  <a:gd name="T35" fmla="*/ 689 h 770"/>
                  <a:gd name="T36" fmla="*/ 547 w 547"/>
                  <a:gd name="T37" fmla="*/ 770 h 770"/>
                  <a:gd name="T38" fmla="*/ 0 w 547"/>
                  <a:gd name="T39" fmla="*/ 766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7" h="770">
                    <a:moveTo>
                      <a:pt x="0" y="766"/>
                    </a:moveTo>
                    <a:cubicBezTo>
                      <a:pt x="0" y="766"/>
                      <a:pt x="84" y="704"/>
                      <a:pt x="192" y="701"/>
                    </a:cubicBezTo>
                    <a:cubicBezTo>
                      <a:pt x="220" y="629"/>
                      <a:pt x="247" y="587"/>
                      <a:pt x="245" y="527"/>
                    </a:cubicBezTo>
                    <a:cubicBezTo>
                      <a:pt x="243" y="477"/>
                      <a:pt x="171" y="349"/>
                      <a:pt x="35" y="243"/>
                    </a:cubicBezTo>
                    <a:cubicBezTo>
                      <a:pt x="71" y="249"/>
                      <a:pt x="208" y="338"/>
                      <a:pt x="257" y="386"/>
                    </a:cubicBezTo>
                    <a:cubicBezTo>
                      <a:pt x="262" y="307"/>
                      <a:pt x="256" y="265"/>
                      <a:pt x="239" y="180"/>
                    </a:cubicBezTo>
                    <a:cubicBezTo>
                      <a:pt x="222" y="94"/>
                      <a:pt x="216" y="31"/>
                      <a:pt x="229" y="0"/>
                    </a:cubicBezTo>
                    <a:cubicBezTo>
                      <a:pt x="234" y="68"/>
                      <a:pt x="243" y="85"/>
                      <a:pt x="265" y="130"/>
                    </a:cubicBezTo>
                    <a:cubicBezTo>
                      <a:pt x="287" y="175"/>
                      <a:pt x="292" y="187"/>
                      <a:pt x="294" y="198"/>
                    </a:cubicBezTo>
                    <a:cubicBezTo>
                      <a:pt x="296" y="210"/>
                      <a:pt x="309" y="217"/>
                      <a:pt x="317" y="204"/>
                    </a:cubicBezTo>
                    <a:cubicBezTo>
                      <a:pt x="324" y="192"/>
                      <a:pt x="364" y="125"/>
                      <a:pt x="394" y="103"/>
                    </a:cubicBezTo>
                    <a:cubicBezTo>
                      <a:pt x="366" y="162"/>
                      <a:pt x="335" y="238"/>
                      <a:pt x="336" y="273"/>
                    </a:cubicBezTo>
                    <a:cubicBezTo>
                      <a:pt x="338" y="309"/>
                      <a:pt x="339" y="350"/>
                      <a:pt x="356" y="358"/>
                    </a:cubicBezTo>
                    <a:cubicBezTo>
                      <a:pt x="370" y="346"/>
                      <a:pt x="458" y="255"/>
                      <a:pt x="507" y="242"/>
                    </a:cubicBezTo>
                    <a:cubicBezTo>
                      <a:pt x="463" y="296"/>
                      <a:pt x="394" y="390"/>
                      <a:pt x="385" y="408"/>
                    </a:cubicBezTo>
                    <a:cubicBezTo>
                      <a:pt x="373" y="431"/>
                      <a:pt x="377" y="446"/>
                      <a:pt x="378" y="478"/>
                    </a:cubicBezTo>
                    <a:cubicBezTo>
                      <a:pt x="378" y="510"/>
                      <a:pt x="384" y="565"/>
                      <a:pt x="382" y="590"/>
                    </a:cubicBezTo>
                    <a:cubicBezTo>
                      <a:pt x="380" y="614"/>
                      <a:pt x="370" y="684"/>
                      <a:pt x="365" y="689"/>
                    </a:cubicBezTo>
                    <a:cubicBezTo>
                      <a:pt x="415" y="692"/>
                      <a:pt x="519" y="730"/>
                      <a:pt x="547" y="770"/>
                    </a:cubicBezTo>
                    <a:cubicBezTo>
                      <a:pt x="279" y="770"/>
                      <a:pt x="0" y="766"/>
                      <a:pt x="0" y="766"/>
                    </a:cubicBezTo>
                    <a:close/>
                  </a:path>
                </a:pathLst>
              </a:custGeom>
              <a:solidFill>
                <a:srgbClr val="2D1028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en-US" sz="2399"/>
              </a:p>
            </p:txBody>
          </p:sp>
        </p:grpSp>
        <p:sp>
          <p:nvSpPr>
            <p:cNvPr id="8" name="Freeform 8"/>
            <p:cNvSpPr/>
            <p:nvPr/>
          </p:nvSpPr>
          <p:spPr bwMode="auto">
            <a:xfrm rot="1680000">
              <a:off x="9472" y="3018"/>
              <a:ext cx="606" cy="471"/>
            </a:xfrm>
            <a:custGeom>
              <a:avLst/>
              <a:gdLst>
                <a:gd name="T0" fmla="*/ 0 w 254"/>
                <a:gd name="T1" fmla="*/ 62 h 197"/>
                <a:gd name="T2" fmla="*/ 144 w 254"/>
                <a:gd name="T3" fmla="*/ 24 h 197"/>
                <a:gd name="T4" fmla="*/ 254 w 254"/>
                <a:gd name="T5" fmla="*/ 136 h 197"/>
                <a:gd name="T6" fmla="*/ 104 w 254"/>
                <a:gd name="T7" fmla="*/ 173 h 197"/>
                <a:gd name="T8" fmla="*/ 0 w 254"/>
                <a:gd name="T9" fmla="*/ 6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97">
                  <a:moveTo>
                    <a:pt x="0" y="62"/>
                  </a:moveTo>
                  <a:cubicBezTo>
                    <a:pt x="0" y="62"/>
                    <a:pt x="65" y="0"/>
                    <a:pt x="144" y="24"/>
                  </a:cubicBezTo>
                  <a:cubicBezTo>
                    <a:pt x="195" y="40"/>
                    <a:pt x="243" y="87"/>
                    <a:pt x="254" y="136"/>
                  </a:cubicBezTo>
                  <a:cubicBezTo>
                    <a:pt x="230" y="147"/>
                    <a:pt x="182" y="197"/>
                    <a:pt x="104" y="173"/>
                  </a:cubicBezTo>
                  <a:cubicBezTo>
                    <a:pt x="57" y="159"/>
                    <a:pt x="12" y="120"/>
                    <a:pt x="0" y="6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en-US" sz="2399"/>
            </a:p>
          </p:txBody>
        </p:sp>
        <p:sp>
          <p:nvSpPr>
            <p:cNvPr id="9" name="Freeform 17"/>
            <p:cNvSpPr/>
            <p:nvPr/>
          </p:nvSpPr>
          <p:spPr bwMode="auto">
            <a:xfrm rot="17340000">
              <a:off x="10247" y="2709"/>
              <a:ext cx="343" cy="335"/>
            </a:xfrm>
            <a:custGeom>
              <a:avLst/>
              <a:gdLst>
                <a:gd name="T0" fmla="*/ 11 w 96"/>
                <a:gd name="T1" fmla="*/ 87 h 93"/>
                <a:gd name="T2" fmla="*/ 24 w 96"/>
                <a:gd name="T3" fmla="*/ 25 h 93"/>
                <a:gd name="T4" fmla="*/ 87 w 96"/>
                <a:gd name="T5" fmla="*/ 6 h 93"/>
                <a:gd name="T6" fmla="*/ 73 w 96"/>
                <a:gd name="T7" fmla="*/ 69 h 93"/>
                <a:gd name="T8" fmla="*/ 11 w 96"/>
                <a:gd name="T9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3">
                  <a:moveTo>
                    <a:pt x="11" y="87"/>
                  </a:moveTo>
                  <a:cubicBezTo>
                    <a:pt x="11" y="87"/>
                    <a:pt x="0" y="50"/>
                    <a:pt x="24" y="25"/>
                  </a:cubicBezTo>
                  <a:cubicBezTo>
                    <a:pt x="40" y="9"/>
                    <a:pt x="67" y="0"/>
                    <a:pt x="87" y="6"/>
                  </a:cubicBezTo>
                  <a:cubicBezTo>
                    <a:pt x="87" y="17"/>
                    <a:pt x="96" y="44"/>
                    <a:pt x="73" y="69"/>
                  </a:cubicBezTo>
                  <a:cubicBezTo>
                    <a:pt x="58" y="84"/>
                    <a:pt x="35" y="93"/>
                    <a:pt x="11" y="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en-US" sz="2399"/>
            </a:p>
          </p:txBody>
        </p:sp>
        <p:sp>
          <p:nvSpPr>
            <p:cNvPr id="10" name="Freeform 14"/>
            <p:cNvSpPr/>
            <p:nvPr/>
          </p:nvSpPr>
          <p:spPr bwMode="auto">
            <a:xfrm rot="3240000">
              <a:off x="12044" y="4592"/>
              <a:ext cx="278" cy="235"/>
            </a:xfrm>
            <a:custGeom>
              <a:avLst/>
              <a:gdLst>
                <a:gd name="T0" fmla="*/ 108 w 109"/>
                <a:gd name="T1" fmla="*/ 14 h 92"/>
                <a:gd name="T2" fmla="*/ 75 w 109"/>
                <a:gd name="T3" fmla="*/ 77 h 92"/>
                <a:gd name="T4" fmla="*/ 0 w 109"/>
                <a:gd name="T5" fmla="*/ 80 h 92"/>
                <a:gd name="T6" fmla="*/ 35 w 109"/>
                <a:gd name="T7" fmla="*/ 16 h 92"/>
                <a:gd name="T8" fmla="*/ 108 w 109"/>
                <a:gd name="T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2">
                  <a:moveTo>
                    <a:pt x="108" y="14"/>
                  </a:moveTo>
                  <a:cubicBezTo>
                    <a:pt x="108" y="14"/>
                    <a:pt x="109" y="57"/>
                    <a:pt x="75" y="77"/>
                  </a:cubicBezTo>
                  <a:cubicBezTo>
                    <a:pt x="53" y="90"/>
                    <a:pt x="21" y="92"/>
                    <a:pt x="0" y="80"/>
                  </a:cubicBezTo>
                  <a:cubicBezTo>
                    <a:pt x="4" y="68"/>
                    <a:pt x="2" y="36"/>
                    <a:pt x="35" y="16"/>
                  </a:cubicBezTo>
                  <a:cubicBezTo>
                    <a:pt x="55" y="3"/>
                    <a:pt x="83" y="0"/>
                    <a:pt x="10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en-US" sz="2399"/>
            </a:p>
          </p:txBody>
        </p:sp>
        <p:sp>
          <p:nvSpPr>
            <p:cNvPr id="11" name="Freeform 10"/>
            <p:cNvSpPr/>
            <p:nvPr/>
          </p:nvSpPr>
          <p:spPr bwMode="auto">
            <a:xfrm rot="2220000">
              <a:off x="12052" y="3227"/>
              <a:ext cx="380" cy="433"/>
            </a:xfrm>
            <a:custGeom>
              <a:avLst/>
              <a:gdLst>
                <a:gd name="T0" fmla="*/ 83 w 123"/>
                <a:gd name="T1" fmla="*/ 0 h 163"/>
                <a:gd name="T2" fmla="*/ 109 w 123"/>
                <a:gd name="T3" fmla="*/ 91 h 163"/>
                <a:gd name="T4" fmla="*/ 39 w 123"/>
                <a:gd name="T5" fmla="*/ 163 h 163"/>
                <a:gd name="T6" fmla="*/ 13 w 123"/>
                <a:gd name="T7" fmla="*/ 68 h 163"/>
                <a:gd name="T8" fmla="*/ 83 w 123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3">
                  <a:moveTo>
                    <a:pt x="83" y="0"/>
                  </a:moveTo>
                  <a:cubicBezTo>
                    <a:pt x="83" y="0"/>
                    <a:pt x="123" y="40"/>
                    <a:pt x="109" y="91"/>
                  </a:cubicBezTo>
                  <a:cubicBezTo>
                    <a:pt x="100" y="124"/>
                    <a:pt x="71" y="155"/>
                    <a:pt x="39" y="163"/>
                  </a:cubicBezTo>
                  <a:cubicBezTo>
                    <a:pt x="32" y="148"/>
                    <a:pt x="0" y="119"/>
                    <a:pt x="13" y="68"/>
                  </a:cubicBezTo>
                  <a:cubicBezTo>
                    <a:pt x="22" y="38"/>
                    <a:pt x="46" y="9"/>
                    <a:pt x="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en-US" sz="2399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394113" y="4813508"/>
            <a:ext cx="3065263" cy="58464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中英文刊物 </a:t>
            </a:r>
            <a:r>
              <a:rPr 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31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 </a:t>
            </a:r>
            <a:r>
              <a:rPr lang="zh-CN" altLang="en-US" sz="2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余种</a:t>
            </a:r>
          </a:p>
        </p:txBody>
      </p:sp>
    </p:spTree>
    <p:extLst>
      <p:ext uri="{BB962C8B-B14F-4D97-AF65-F5344CB8AC3E}">
        <p14:creationId xmlns:p14="http://schemas.microsoft.com/office/powerpoint/2010/main" val="17298101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6"/>
          <p:cNvSpPr txBox="1"/>
          <p:nvPr/>
        </p:nvSpPr>
        <p:spPr>
          <a:xfrm>
            <a:off x="687364" y="1715664"/>
            <a:ext cx="2960726" cy="330827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zh-CN" altLang="en-US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学术刊物6135种，基础教育类刊物372种，大众刊物813种，满足了不同群体的阅读需求；北大中文核心收录刊物达1300种，保证了期刊资源的学术质量。超星独有期刊</a:t>
            </a:r>
            <a:r>
              <a:rPr lang="en-US" altLang="zh-CN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980</a:t>
            </a:r>
            <a:r>
              <a:rPr lang="zh-CN" altLang="en-US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种。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pic>
        <p:nvPicPr>
          <p:cNvPr id="7" name="图片 6" descr="红表头表格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564" y="3815595"/>
            <a:ext cx="7278240" cy="2060151"/>
          </a:xfrm>
          <a:prstGeom prst="rect">
            <a:avLst/>
          </a:prstGeom>
        </p:spPr>
      </p:pic>
      <p:pic>
        <p:nvPicPr>
          <p:cNvPr id="8" name="图片 7" descr="红表头表格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564" y="1454125"/>
            <a:ext cx="7278240" cy="1886638"/>
          </a:xfrm>
          <a:prstGeom prst="rect">
            <a:avLst/>
          </a:prstGeom>
        </p:spPr>
      </p:pic>
      <p:pic>
        <p:nvPicPr>
          <p:cNvPr id="4" name="图片 3" descr="红表头表格0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7564" y="1460896"/>
            <a:ext cx="7252848" cy="1879866"/>
          </a:xfrm>
          <a:prstGeom prst="rect">
            <a:avLst/>
          </a:prstGeom>
        </p:spPr>
      </p:pic>
      <p:pic>
        <p:nvPicPr>
          <p:cNvPr id="5" name="图片 4" descr="红表头表格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4179" y="3815596"/>
            <a:ext cx="7256234" cy="205422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19403" y="1493906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</p:spTree>
    <p:extLst>
      <p:ext uri="{BB962C8B-B14F-4D97-AF65-F5344CB8AC3E}">
        <p14:creationId xmlns:p14="http://schemas.microsoft.com/office/powerpoint/2010/main" val="199442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红表头表格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348" y="1615788"/>
            <a:ext cx="7400969" cy="410929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45766" y="1885791"/>
            <a:ext cx="2910788" cy="2848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1866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超星期刊收录的期刊涵盖了86个学科分类，保证了不同学科、不同行业的用户的阅读需求。具体学科类别及对应的期刊收录情况见下表（部分）：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22664" y="1615788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</p:spTree>
    <p:extLst>
      <p:ext uri="{BB962C8B-B14F-4D97-AF65-F5344CB8AC3E}">
        <p14:creationId xmlns:p14="http://schemas.microsoft.com/office/powerpoint/2010/main" val="5723494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/>
          <p:nvPr/>
        </p:nvGrpSpPr>
        <p:grpSpPr>
          <a:xfrm rot="2700000">
            <a:off x="4969328" y="2959034"/>
            <a:ext cx="1919648" cy="1905259"/>
            <a:chOff x="4567237" y="1765300"/>
            <a:chExt cx="3422651" cy="3395663"/>
          </a:xfrm>
        </p:grpSpPr>
        <p:sp>
          <p:nvSpPr>
            <p:cNvPr id="21" name="Freeform: Shape 10"/>
            <p:cNvSpPr/>
            <p:nvPr/>
          </p:nvSpPr>
          <p:spPr>
            <a:xfrm flipV="1">
              <a:off x="4567237" y="1765300"/>
              <a:ext cx="1711326" cy="2068513"/>
            </a:xfrm>
            <a:custGeom>
              <a:avLst/>
              <a:gdLst>
                <a:gd name="connsiteX0" fmla="*/ 0 w 1711326"/>
                <a:gd name="connsiteY0" fmla="*/ 2068513 h 2068513"/>
                <a:gd name="connsiteX1" fmla="*/ 1354138 w 1711326"/>
                <a:gd name="connsiteY1" fmla="*/ 2068513 h 2068513"/>
                <a:gd name="connsiteX2" fmla="*/ 1711326 w 1711326"/>
                <a:gd name="connsiteY2" fmla="*/ 1711326 h 2068513"/>
                <a:gd name="connsiteX3" fmla="*/ 0 w 1711326"/>
                <a:gd name="connsiteY3" fmla="*/ 0 h 2068513"/>
                <a:gd name="connsiteX4" fmla="*/ 0 w 1711326"/>
                <a:gd name="connsiteY4" fmla="*/ 2068513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326" h="2068513">
                  <a:moveTo>
                    <a:pt x="0" y="2068513"/>
                  </a:moveTo>
                  <a:lnTo>
                    <a:pt x="1354138" y="2068513"/>
                  </a:lnTo>
                  <a:lnTo>
                    <a:pt x="1711326" y="1711326"/>
                  </a:lnTo>
                  <a:lnTo>
                    <a:pt x="0" y="0"/>
                  </a:lnTo>
                  <a:lnTo>
                    <a:pt x="0" y="2068513"/>
                  </a:lnTo>
                  <a:close/>
                </a:path>
              </a:pathLst>
            </a:custGeom>
            <a:solidFill>
              <a:srgbClr val="A71919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sp>
          <p:nvSpPr>
            <p:cNvPr id="22" name="Freeform: Shape 23"/>
            <p:cNvSpPr/>
            <p:nvPr/>
          </p:nvSpPr>
          <p:spPr>
            <a:xfrm>
              <a:off x="4567237" y="3463131"/>
              <a:ext cx="2068513" cy="1697832"/>
            </a:xfrm>
            <a:custGeom>
              <a:avLst/>
              <a:gdLst>
                <a:gd name="connsiteX0" fmla="*/ 370681 w 2068513"/>
                <a:gd name="connsiteY0" fmla="*/ 0 h 1697832"/>
                <a:gd name="connsiteX1" fmla="*/ 2068513 w 2068513"/>
                <a:gd name="connsiteY1" fmla="*/ 1697832 h 1697832"/>
                <a:gd name="connsiteX2" fmla="*/ 0 w 2068513"/>
                <a:gd name="connsiteY2" fmla="*/ 1697832 h 1697832"/>
                <a:gd name="connsiteX3" fmla="*/ 0 w 2068513"/>
                <a:gd name="connsiteY3" fmla="*/ 370681 h 1697832"/>
                <a:gd name="connsiteX4" fmla="*/ 370681 w 2068513"/>
                <a:gd name="connsiteY4" fmla="*/ 0 h 169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8513" h="1697832">
                  <a:moveTo>
                    <a:pt x="370681" y="0"/>
                  </a:moveTo>
                  <a:lnTo>
                    <a:pt x="2068513" y="1697832"/>
                  </a:lnTo>
                  <a:lnTo>
                    <a:pt x="0" y="1697832"/>
                  </a:lnTo>
                  <a:lnTo>
                    <a:pt x="0" y="370681"/>
                  </a:lnTo>
                  <a:lnTo>
                    <a:pt x="370681" y="0"/>
                  </a:lnTo>
                  <a:close/>
                </a:path>
              </a:pathLst>
            </a:custGeom>
            <a:solidFill>
              <a:srgbClr val="CD2929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sp>
          <p:nvSpPr>
            <p:cNvPr id="23" name="Freeform: Shape 20"/>
            <p:cNvSpPr/>
            <p:nvPr/>
          </p:nvSpPr>
          <p:spPr>
            <a:xfrm flipH="1">
              <a:off x="6278562" y="3092450"/>
              <a:ext cx="1711326" cy="2068513"/>
            </a:xfrm>
            <a:custGeom>
              <a:avLst/>
              <a:gdLst>
                <a:gd name="connsiteX0" fmla="*/ 0 w 1711326"/>
                <a:gd name="connsiteY0" fmla="*/ 0 h 2068513"/>
                <a:gd name="connsiteX1" fmla="*/ 0 w 1711326"/>
                <a:gd name="connsiteY1" fmla="*/ 2068513 h 2068513"/>
                <a:gd name="connsiteX2" fmla="*/ 1354138 w 1711326"/>
                <a:gd name="connsiteY2" fmla="*/ 2068513 h 2068513"/>
                <a:gd name="connsiteX3" fmla="*/ 1711326 w 1711326"/>
                <a:gd name="connsiteY3" fmla="*/ 1711326 h 2068513"/>
                <a:gd name="connsiteX4" fmla="*/ 0 w 1711326"/>
                <a:gd name="connsiteY4" fmla="*/ 0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326" h="2068513">
                  <a:moveTo>
                    <a:pt x="0" y="0"/>
                  </a:moveTo>
                  <a:lnTo>
                    <a:pt x="0" y="2068513"/>
                  </a:lnTo>
                  <a:lnTo>
                    <a:pt x="1354138" y="2068513"/>
                  </a:lnTo>
                  <a:lnTo>
                    <a:pt x="1711326" y="1711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4444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sp>
          <p:nvSpPr>
            <p:cNvPr id="24" name="Freeform: Shape 13"/>
            <p:cNvSpPr/>
            <p:nvPr/>
          </p:nvSpPr>
          <p:spPr>
            <a:xfrm flipH="1" flipV="1">
              <a:off x="5921374" y="1765300"/>
              <a:ext cx="2068513" cy="2068513"/>
            </a:xfrm>
            <a:custGeom>
              <a:avLst/>
              <a:gdLst>
                <a:gd name="connsiteX0" fmla="*/ 2068513 w 2068513"/>
                <a:gd name="connsiteY0" fmla="*/ 2068513 h 2068513"/>
                <a:gd name="connsiteX1" fmla="*/ 0 w 2068513"/>
                <a:gd name="connsiteY1" fmla="*/ 2068513 h 2068513"/>
                <a:gd name="connsiteX2" fmla="*/ 0 w 2068513"/>
                <a:gd name="connsiteY2" fmla="*/ 0 h 2068513"/>
                <a:gd name="connsiteX3" fmla="*/ 1 w 2068513"/>
                <a:gd name="connsiteY3" fmla="*/ 1 h 2068513"/>
                <a:gd name="connsiteX4" fmla="*/ 1 w 2068513"/>
                <a:gd name="connsiteY4" fmla="*/ 741363 h 2068513"/>
                <a:gd name="connsiteX5" fmla="*/ 370682 w 2068513"/>
                <a:gd name="connsiteY5" fmla="*/ 370682 h 2068513"/>
                <a:gd name="connsiteX6" fmla="*/ 2068513 w 2068513"/>
                <a:gd name="connsiteY6" fmla="*/ 2068513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8513" h="2068513">
                  <a:moveTo>
                    <a:pt x="2068513" y="2068513"/>
                  </a:moveTo>
                  <a:lnTo>
                    <a:pt x="0" y="2068513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741363"/>
                  </a:lnTo>
                  <a:lnTo>
                    <a:pt x="370682" y="370682"/>
                  </a:lnTo>
                  <a:lnTo>
                    <a:pt x="2068513" y="2068513"/>
                  </a:lnTo>
                  <a:close/>
                </a:path>
              </a:pathLst>
            </a:custGeom>
            <a:solidFill>
              <a:srgbClr val="EE8E8E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64760" y="345334"/>
            <a:ext cx="5424612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6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全新阅读—流式媒体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71845" y="2766899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6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1)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17122" y="1912876"/>
            <a:ext cx="3748142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自动适应不同终端设备的屏幕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05126" y="3612458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6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2)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88560" y="3673399"/>
            <a:ext cx="319991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3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可以对字体大小进行调节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76596" y="5431383"/>
            <a:ext cx="265168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点开即读，无需下载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91617" y="3673399"/>
            <a:ext cx="363753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依然提供 PDF 格式文章下载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673538" y="4428393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6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3)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74238" y="3610766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6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4)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004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7890" y="2013598"/>
            <a:ext cx="2305608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13" name="图片 12" descr="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44771" y="2013598"/>
            <a:ext cx="2305608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4" name="图片 3" descr="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4952" y="2013598"/>
            <a:ext cx="2304762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5" name="图片 4" descr="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30988" y="2013598"/>
            <a:ext cx="2304762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sp>
        <p:nvSpPr>
          <p:cNvPr id="9" name="文本框 8"/>
          <p:cNvSpPr txBox="1"/>
          <p:nvPr/>
        </p:nvSpPr>
        <p:spPr>
          <a:xfrm>
            <a:off x="1292967" y="1141801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流媒体格式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524515" y="1141801"/>
            <a:ext cx="2073003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PDF</a:t>
            </a:r>
            <a:r>
              <a:rPr lang="zh-CN" altLang="en-US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格式手机阅读</a:t>
            </a:r>
          </a:p>
        </p:txBody>
      </p:sp>
      <p:sp>
        <p:nvSpPr>
          <p:cNvPr id="14" name="流程图: 合并 13"/>
          <p:cNvSpPr/>
          <p:nvPr/>
        </p:nvSpPr>
        <p:spPr>
          <a:xfrm>
            <a:off x="1884604" y="1632716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sp>
        <p:nvSpPr>
          <p:cNvPr id="16" name="流程图: 合并 15"/>
          <p:cNvSpPr/>
          <p:nvPr/>
        </p:nvSpPr>
        <p:spPr>
          <a:xfrm>
            <a:off x="4460639" y="1632716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sp>
        <p:nvSpPr>
          <p:cNvPr id="17" name="文本框 16"/>
          <p:cNvSpPr txBox="1"/>
          <p:nvPr/>
        </p:nvSpPr>
        <p:spPr>
          <a:xfrm>
            <a:off x="6906328" y="1131644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字体调节前</a:t>
            </a:r>
            <a:endParaRPr lang="zh-CN" altLang="en-US" sz="2399"/>
          </a:p>
        </p:txBody>
      </p:sp>
      <p:sp>
        <p:nvSpPr>
          <p:cNvPr id="18" name="文本框 17"/>
          <p:cNvSpPr txBox="1"/>
          <p:nvPr/>
        </p:nvSpPr>
        <p:spPr>
          <a:xfrm>
            <a:off x="9483209" y="1131644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字体调节</a:t>
            </a:r>
            <a:r>
              <a:rPr lang="zh-CN" altLang="en-US" sz="1866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</a:t>
            </a:r>
          </a:p>
        </p:txBody>
      </p:sp>
      <p:sp>
        <p:nvSpPr>
          <p:cNvPr id="19" name="流程图: 合并 18"/>
          <p:cNvSpPr/>
          <p:nvPr/>
        </p:nvSpPr>
        <p:spPr>
          <a:xfrm>
            <a:off x="7497965" y="1622559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sp>
        <p:nvSpPr>
          <p:cNvPr id="20" name="流程图: 合并 19"/>
          <p:cNvSpPr/>
          <p:nvPr/>
        </p:nvSpPr>
        <p:spPr>
          <a:xfrm>
            <a:off x="10074846" y="1622559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741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1442357" y="2143099"/>
            <a:ext cx="4044125" cy="56963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 algn="l">
              <a:lnSpc>
                <a:spcPct val="120000"/>
              </a:lnSpc>
            </a:pPr>
            <a:r>
              <a:rPr lang="zh-CN" altLang="en-US" sz="1866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丰富的传播渠道</a:t>
            </a:r>
          </a:p>
        </p:txBody>
      </p:sp>
      <p:sp>
        <p:nvSpPr>
          <p:cNvPr id="5" name="Rectangle: Rounded Corners 74"/>
          <p:cNvSpPr/>
          <p:nvPr/>
        </p:nvSpPr>
        <p:spPr>
          <a:xfrm>
            <a:off x="1442357" y="3037749"/>
            <a:ext cx="4044125" cy="5696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6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社交+阅读</a:t>
            </a:r>
          </a:p>
        </p:txBody>
      </p:sp>
      <p:sp>
        <p:nvSpPr>
          <p:cNvPr id="6" name="Rectangle: Rounded Corners 75"/>
          <p:cNvSpPr/>
          <p:nvPr/>
        </p:nvSpPr>
        <p:spPr>
          <a:xfrm>
            <a:off x="1442357" y="3932400"/>
            <a:ext cx="4044125" cy="56963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6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场景化应用</a:t>
            </a:r>
          </a:p>
        </p:txBody>
      </p:sp>
      <p:sp>
        <p:nvSpPr>
          <p:cNvPr id="8" name="Oval 4"/>
          <p:cNvSpPr/>
          <p:nvPr/>
        </p:nvSpPr>
        <p:spPr>
          <a:xfrm>
            <a:off x="1493304" y="2182453"/>
            <a:ext cx="491694" cy="491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9" name="Oval 76"/>
          <p:cNvSpPr/>
          <p:nvPr/>
        </p:nvSpPr>
        <p:spPr>
          <a:xfrm>
            <a:off x="1493304" y="3077882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10" name="Oval 77"/>
          <p:cNvSpPr/>
          <p:nvPr/>
        </p:nvSpPr>
        <p:spPr>
          <a:xfrm>
            <a:off x="1493304" y="3972532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en-US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4759" y="345333"/>
            <a:ext cx="6864348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6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全新应用—基于社交空间传播分享方式</a:t>
            </a:r>
          </a:p>
        </p:txBody>
      </p:sp>
      <p:sp>
        <p:nvSpPr>
          <p:cNvPr id="28" name="Rectangle: Rounded Corners 74"/>
          <p:cNvSpPr/>
          <p:nvPr/>
        </p:nvSpPr>
        <p:spPr>
          <a:xfrm>
            <a:off x="1442358" y="4827050"/>
            <a:ext cx="4043279" cy="5696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6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读者使用轨迹</a:t>
            </a:r>
          </a:p>
        </p:txBody>
      </p:sp>
      <p:sp>
        <p:nvSpPr>
          <p:cNvPr id="29" name="Oval 76"/>
          <p:cNvSpPr/>
          <p:nvPr/>
        </p:nvSpPr>
        <p:spPr>
          <a:xfrm>
            <a:off x="1493304" y="4867183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en-US" altLang="ar-SA" sz="1866" b="1">
                <a:solidFill>
                  <a:schemeClr val="tx1">
                    <a:lumMod val="75000"/>
                    <a:lumOff val="25000"/>
                  </a:schemeClr>
                </a:solidFill>
              </a:rPr>
              <a:t>4)</a:t>
            </a:r>
          </a:p>
        </p:txBody>
      </p:sp>
      <p:pic>
        <p:nvPicPr>
          <p:cNvPr id="37" name="图片 36" descr="75k58PICP46_10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342" y="1548075"/>
            <a:ext cx="2340311" cy="4553661"/>
          </a:xfrm>
          <a:prstGeom prst="rect">
            <a:avLst/>
          </a:prstGeom>
        </p:spPr>
      </p:pic>
      <p:pic>
        <p:nvPicPr>
          <p:cNvPr id="39" name="图片 38" descr="TIM图片201803061110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627" y="2047454"/>
            <a:ext cx="2001749" cy="3515968"/>
          </a:xfrm>
          <a:prstGeom prst="rect">
            <a:avLst/>
          </a:prstGeom>
        </p:spPr>
      </p:pic>
      <p:pic>
        <p:nvPicPr>
          <p:cNvPr id="40" name="图片 39" descr="75k58PICP46_10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379" y="1548075"/>
            <a:ext cx="2340311" cy="4553661"/>
          </a:xfrm>
          <a:prstGeom prst="rect">
            <a:avLst/>
          </a:prstGeom>
        </p:spPr>
      </p:pic>
      <p:sp>
        <p:nvSpPr>
          <p:cNvPr id="42" name="等腰三角形 41"/>
          <p:cNvSpPr/>
          <p:nvPr/>
        </p:nvSpPr>
        <p:spPr>
          <a:xfrm rot="5400000">
            <a:off x="7599957" y="3610766"/>
            <a:ext cx="418971" cy="22429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pic>
        <p:nvPicPr>
          <p:cNvPr id="43" name="图片 42" descr="6转发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8431" y="2047455"/>
            <a:ext cx="2000056" cy="35303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1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TIM图片2018013115025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58348" y="1673343"/>
            <a:ext cx="2246360" cy="3995034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sp>
        <p:nvSpPr>
          <p:cNvPr id="10244" name="文本框 11"/>
          <p:cNvSpPr txBox="1"/>
          <p:nvPr/>
        </p:nvSpPr>
        <p:spPr>
          <a:xfrm>
            <a:off x="646736" y="1512104"/>
            <a:ext cx="2541080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1)  </a:t>
            </a:r>
            <a:r>
              <a:rPr lang="zh-CN" altLang="en-US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丰富的传播渠道</a:t>
            </a:r>
          </a:p>
        </p:txBody>
      </p:sp>
      <p:sp>
        <p:nvSpPr>
          <p:cNvPr id="10246" name="文本框 3"/>
          <p:cNvSpPr txBox="1"/>
          <p:nvPr/>
        </p:nvSpPr>
        <p:spPr>
          <a:xfrm>
            <a:off x="646737" y="2531599"/>
            <a:ext cx="3220573" cy="31071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超星期刊配备了强大的转发传播功能，打通了平台内外</a:t>
            </a:r>
            <a:r>
              <a:rPr lang="zh-CN" altLang="zh-CN" sz="1866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个传播渠道</a:t>
            </a:r>
            <a:r>
              <a:rPr lang="zh-CN" altLang="zh-CN" sz="1866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zh-CN" sz="1866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消息、笔记、小组、通知、书房、邮箱、课程、微信、QQ、朋友圈、复制链接</a:t>
            </a:r>
            <a:r>
              <a:rPr lang="en-US" altLang="zh-CN" sz="1866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)</a:t>
            </a:r>
            <a:r>
              <a:rPr lang="zh-CN" altLang="zh-CN" sz="1866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充分发挥资源的利用效益。</a:t>
            </a:r>
          </a:p>
        </p:txBody>
      </p:sp>
      <p:pic>
        <p:nvPicPr>
          <p:cNvPr id="11" name="图片 10" descr="7转发微信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57784" y="1673343"/>
            <a:ext cx="2243821" cy="3995034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12" name="图片 11" descr="8转发通知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31826" y="1635256"/>
            <a:ext cx="2266674" cy="4033122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cxnSp>
        <p:nvCxnSpPr>
          <p:cNvPr id="17" name="肘形连接符 16"/>
          <p:cNvCxnSpPr/>
          <p:nvPr/>
        </p:nvCxnSpPr>
        <p:spPr>
          <a:xfrm>
            <a:off x="5792881" y="3273050"/>
            <a:ext cx="4496106" cy="1151111"/>
          </a:xfrm>
          <a:prstGeom prst="bentConnector3">
            <a:avLst>
              <a:gd name="adj1" fmla="val 50019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肘形连接符 1"/>
          <p:cNvCxnSpPr/>
          <p:nvPr/>
        </p:nvCxnSpPr>
        <p:spPr>
          <a:xfrm flipV="1">
            <a:off x="4623995" y="1900180"/>
            <a:ext cx="2986118" cy="1223902"/>
          </a:xfrm>
          <a:prstGeom prst="bentConnector3">
            <a:avLst>
              <a:gd name="adj1" fmla="val 50028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6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9"/>
          <p:cNvSpPr txBox="1"/>
          <p:nvPr/>
        </p:nvSpPr>
        <p:spPr>
          <a:xfrm>
            <a:off x="988685" y="2533292"/>
            <a:ext cx="3706409" cy="31071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    超星期刊的阅读是基于脑联网、智联网交互式的智慧阅读。通过</a:t>
            </a:r>
            <a:r>
              <a:rPr lang="en-US" altLang="zh-CN" sz="1866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“点赞”“评论”“打赏”</a:t>
            </a: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等功能，将作者、读者、编者三者基于同一个学术问题形成学术讨论共同体，将孤独的阅读，转变成交互式的智慧阅读。</a:t>
            </a:r>
          </a:p>
        </p:txBody>
      </p:sp>
      <p:pic>
        <p:nvPicPr>
          <p:cNvPr id="6" name="图片 5" descr="122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7990" y="1618327"/>
            <a:ext cx="2277677" cy="405174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7" name="图片 6" descr="TIM图片2018013113580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27494" y="1618327"/>
            <a:ext cx="2277677" cy="405174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10244" name="文本框 11"/>
          <p:cNvSpPr txBox="1"/>
          <p:nvPr/>
        </p:nvSpPr>
        <p:spPr>
          <a:xfrm>
            <a:off x="988685" y="1617905"/>
            <a:ext cx="1927131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  </a:t>
            </a:r>
            <a:r>
              <a:rPr lang="zh-CN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r>
              <a:rPr lang="en-US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</a:t>
            </a:r>
          </a:p>
        </p:txBody>
      </p:sp>
    </p:spTree>
    <p:extLst>
      <p:ext uri="{BB962C8B-B14F-4D97-AF65-F5344CB8AC3E}">
        <p14:creationId xmlns:p14="http://schemas.microsoft.com/office/powerpoint/2010/main" val="207695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主要功能</a:t>
            </a:r>
            <a:endParaRPr lang="zh-CN" altLang="zh-CN" sz="3599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021" y="2099128"/>
            <a:ext cx="5128746" cy="3511722"/>
          </a:xfrm>
          <a:prstGeom prst="rect">
            <a:avLst/>
          </a:prstGeom>
        </p:spPr>
      </p:pic>
      <p:cxnSp>
        <p:nvCxnSpPr>
          <p:cNvPr id="58" name="直接连接符 57"/>
          <p:cNvCxnSpPr/>
          <p:nvPr/>
        </p:nvCxnSpPr>
        <p:spPr>
          <a:xfrm>
            <a:off x="4883201" y="2194813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0075CC"/>
            </a:solidFill>
            <a:prstDash val="solid"/>
          </a:ln>
          <a:effectLst>
            <a:outerShdw dist="12700" sx="101000" sy="101000" algn="l" rotWithShape="0">
              <a:srgbClr val="43CEFF"/>
            </a:outerShdw>
          </a:effectLst>
        </p:spPr>
      </p:cxnSp>
      <p:cxnSp>
        <p:nvCxnSpPr>
          <p:cNvPr id="59" name="直接连接符 58"/>
          <p:cNvCxnSpPr/>
          <p:nvPr/>
        </p:nvCxnSpPr>
        <p:spPr>
          <a:xfrm>
            <a:off x="4883201" y="3511783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>
            <a:outerShdw dist="12700" sx="101000" sy="101000" algn="l" rotWithShape="0">
              <a:srgbClr val="FFC819"/>
            </a:outerShdw>
          </a:effectLst>
        </p:spPr>
      </p:cxnSp>
      <p:cxnSp>
        <p:nvCxnSpPr>
          <p:cNvPr id="60" name="直接连接符 59"/>
          <p:cNvCxnSpPr/>
          <p:nvPr/>
        </p:nvCxnSpPr>
        <p:spPr>
          <a:xfrm>
            <a:off x="4883201" y="4841709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3A8A1E"/>
            </a:solidFill>
            <a:prstDash val="solid"/>
          </a:ln>
          <a:effectLst>
            <a:outerShdw dist="12700" sx="101000" sy="101000" algn="l" rotWithShape="0">
              <a:srgbClr val="C7EF85"/>
            </a:outerShdw>
          </a:effectLst>
        </p:spPr>
      </p:cxnSp>
      <p:sp>
        <p:nvSpPr>
          <p:cNvPr id="61" name="文本框 32"/>
          <p:cNvSpPr txBox="1"/>
          <p:nvPr/>
        </p:nvSpPr>
        <p:spPr>
          <a:xfrm>
            <a:off x="5148994" y="2318235"/>
            <a:ext cx="2057581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799" dirty="0">
                <a:solidFill>
                  <a:schemeClr val="bg1"/>
                </a:solidFill>
                <a:effectLst/>
              </a:rPr>
              <a:t>一站式检索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  <p:sp>
        <p:nvSpPr>
          <p:cNvPr id="62" name="文本框 32"/>
          <p:cNvSpPr txBox="1"/>
          <p:nvPr/>
        </p:nvSpPr>
        <p:spPr>
          <a:xfrm>
            <a:off x="4916225" y="3614763"/>
            <a:ext cx="216296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799" dirty="0">
                <a:solidFill>
                  <a:schemeClr val="bg1"/>
                </a:solidFill>
                <a:effectLst/>
              </a:rPr>
              <a:t>资源获取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  <p:sp>
        <p:nvSpPr>
          <p:cNvPr id="63" name="文本框 32"/>
          <p:cNvSpPr txBox="1"/>
          <p:nvPr/>
        </p:nvSpPr>
        <p:spPr>
          <a:xfrm>
            <a:off x="5148994" y="4965130"/>
            <a:ext cx="2057577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799" dirty="0">
                <a:solidFill>
                  <a:schemeClr val="bg1"/>
                </a:solidFill>
                <a:effectLst/>
              </a:rPr>
              <a:t>知识点搜索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084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68619" y="2507052"/>
            <a:ext cx="3014050" cy="18151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66" noProof="1">
                <a:solidFill>
                  <a:srgbClr val="404040"/>
                </a:solidFill>
                <a:latin typeface="+mn-ea"/>
              </a:rPr>
              <a:t>       </a:t>
            </a:r>
            <a:r>
              <a:rPr lang="en-US" sz="1866" noProof="1">
                <a:latin typeface="+mn-ea"/>
              </a:rPr>
              <a:t>不再是资源检索数据库，而是将期</a:t>
            </a:r>
            <a:r>
              <a:rPr lang="en-US" sz="1866" noProof="1">
                <a:latin typeface="+mj-ea"/>
                <a:ea typeface="+mj-ea"/>
              </a:rPr>
              <a:t>刊</a:t>
            </a:r>
            <a:r>
              <a:rPr lang="en-US" sz="1866" noProof="1">
                <a:latin typeface="+mn-ea"/>
              </a:rPr>
              <a:t>文献嵌入</a:t>
            </a:r>
            <a:r>
              <a:rPr lang="en-US" sz="1866" b="1" noProof="1">
                <a:solidFill>
                  <a:schemeClr val="accent1"/>
                </a:solidFill>
                <a:latin typeface="+mn-ea"/>
              </a:rPr>
              <a:t>科研、教学、班级管理</a:t>
            </a:r>
            <a:r>
              <a:rPr lang="en-US" sz="1866" noProof="1">
                <a:latin typeface="+mn-ea"/>
              </a:rPr>
              <a:t>等工作流中。</a:t>
            </a:r>
            <a:endParaRPr lang="en-US" altLang="zh-CN" sz="1866" noProof="1">
              <a:latin typeface="+mn-ea"/>
            </a:endParaRPr>
          </a:p>
        </p:txBody>
      </p:sp>
      <p:pic>
        <p:nvPicPr>
          <p:cNvPr id="2" name="图片 1" descr="堂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7407" y="1675036"/>
            <a:ext cx="2258210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25" name="图片 24" descr="9嵌入课堂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77375" y="1675036"/>
            <a:ext cx="2259056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26" name="图片 25" descr="8转发通知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58190" y="1675036"/>
            <a:ext cx="2259056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cxnSp>
        <p:nvCxnSpPr>
          <p:cNvPr id="27" name="肘形连接符 26"/>
          <p:cNvCxnSpPr/>
          <p:nvPr/>
        </p:nvCxnSpPr>
        <p:spPr>
          <a:xfrm flipV="1">
            <a:off x="5069204" y="1891716"/>
            <a:ext cx="2508746" cy="1076628"/>
          </a:xfrm>
          <a:prstGeom prst="bentConnector3">
            <a:avLst>
              <a:gd name="adj1" fmla="val 50034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连接符 27"/>
          <p:cNvCxnSpPr/>
          <p:nvPr/>
        </p:nvCxnSpPr>
        <p:spPr>
          <a:xfrm>
            <a:off x="6170378" y="3102922"/>
            <a:ext cx="3292517" cy="1848549"/>
          </a:xfrm>
          <a:prstGeom prst="bentConnector3">
            <a:avLst>
              <a:gd name="adj1" fmla="val 50026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4" name="文本框 11"/>
          <p:cNvSpPr txBox="1"/>
          <p:nvPr/>
        </p:nvSpPr>
        <p:spPr>
          <a:xfrm>
            <a:off x="768619" y="1674614"/>
            <a:ext cx="1992853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3)  </a:t>
            </a:r>
            <a:r>
              <a:rPr lang="zh-CN" altLang="en-US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场景化应用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7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文本框 99"/>
          <p:cNvSpPr txBox="1"/>
          <p:nvPr/>
        </p:nvSpPr>
        <p:spPr>
          <a:xfrm>
            <a:off x="689903" y="2483353"/>
            <a:ext cx="3032671" cy="1815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    阅读收藏人数实名统计，读者使用阅读数据清晰显示。图书馆实时查阅读者使用大数据分析报告。</a:t>
            </a:r>
          </a:p>
        </p:txBody>
      </p:sp>
      <p:pic>
        <p:nvPicPr>
          <p:cNvPr id="6" name="图片 5" descr="10读者使用轨迹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95149" y="1757984"/>
            <a:ext cx="2165105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7" name="图片 6" descr="10使用轨迹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0418" y="1757984"/>
            <a:ext cx="2165951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8" name="图片 7" descr="12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59035" y="1757984"/>
            <a:ext cx="2165105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10244" name="文本框 11"/>
          <p:cNvSpPr txBox="1"/>
          <p:nvPr/>
        </p:nvSpPr>
        <p:spPr>
          <a:xfrm>
            <a:off x="792318" y="1686464"/>
            <a:ext cx="2266967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4)  </a:t>
            </a:r>
            <a:r>
              <a:rPr lang="zh-CN" altLang="en-US" sz="213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读者使用轨迹</a:t>
            </a:r>
          </a:p>
        </p:txBody>
      </p:sp>
    </p:spTree>
    <p:extLst>
      <p:ext uri="{BB962C8B-B14F-4D97-AF65-F5344CB8AC3E}">
        <p14:creationId xmlns:p14="http://schemas.microsoft.com/office/powerpoint/2010/main" val="20125442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4760" y="345334"/>
            <a:ext cx="3069912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6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查全查准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015769" y="1868017"/>
            <a:ext cx="3060602" cy="217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zh-CN" altLang="en-US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超星期刊对全文授权超星的7</a:t>
            </a:r>
            <a:r>
              <a:rPr lang="en-US" altLang="zh-CN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320</a:t>
            </a:r>
            <a:r>
              <a:rPr lang="zh-CN" altLang="en-US" sz="1866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种期刊与其他国家主办的8.8万种外文期刊实现联合检索，极大限度地帮助科研工作者解决查全</a:t>
            </a:r>
            <a:r>
              <a:rPr lang="zh-CN" altLang="en-US" sz="1866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问题。</a:t>
            </a:r>
            <a:endParaRPr lang="zh-CN" altLang="en-US" sz="1866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28341" y="1697043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pic>
        <p:nvPicPr>
          <p:cNvPr id="4" name="图片 3" descr="超星期刊 _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7594" y="1561619"/>
            <a:ext cx="4660308" cy="2758435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pic>
        <p:nvPicPr>
          <p:cNvPr id="6" name="图片 5" descr="食品安全 _"/>
          <p:cNvPicPr>
            <a:picLocks noChangeAspect="1"/>
          </p:cNvPicPr>
          <p:nvPr/>
        </p:nvPicPr>
        <p:blipFill>
          <a:blip r:embed="rId5"/>
          <a:srcRect b="10261"/>
          <a:stretch>
            <a:fillRect/>
          </a:stretch>
        </p:blipFill>
        <p:spPr>
          <a:xfrm>
            <a:off x="4486878" y="3154553"/>
            <a:ext cx="4758491" cy="2679720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196380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4116" y="1068163"/>
            <a:ext cx="9009986" cy="1815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1866">
                <a:latin typeface="宋体" panose="02010600030101010101" pitchFamily="2" charset="-122"/>
                <a:ea typeface="宋体" panose="02010600030101010101" pitchFamily="2" charset="-122"/>
              </a:rPr>
              <a:t>超星期刊不仅收录了当代国内出版的7</a:t>
            </a:r>
            <a:r>
              <a:rPr lang="en-US" altLang="zh-CN" sz="1866">
                <a:latin typeface="宋体" panose="02010600030101010101" pitchFamily="2" charset="-122"/>
                <a:ea typeface="宋体" panose="02010600030101010101" pitchFamily="2" charset="-122"/>
              </a:rPr>
              <a:t>32</a:t>
            </a:r>
            <a:r>
              <a:rPr lang="zh-CN" altLang="en-US" sz="1866">
                <a:latin typeface="宋体" panose="02010600030101010101" pitchFamily="2" charset="-122"/>
                <a:ea typeface="宋体" panose="02010600030101010101" pitchFamily="2" charset="-122"/>
              </a:rPr>
              <a:t>0余种期刊，还搜集整理和数字化加工了晚清民国时期的7000多种、14万余期具有较高文献价值的近代刊物。超星期刊所收录的刊物有着超长的时间跨度，这不仅保证了自身资源的丰富性，也更大程度上满足了用户的需求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16" y="3130007"/>
            <a:ext cx="9009986" cy="2798216"/>
          </a:xfrm>
          <a:prstGeom prst="rect">
            <a:avLst/>
          </a:prstGeom>
        </p:spPr>
      </p:pic>
      <p:sp>
        <p:nvSpPr>
          <p:cNvPr id="18434" name="文本框 3"/>
          <p:cNvSpPr txBox="1"/>
          <p:nvPr/>
        </p:nvSpPr>
        <p:spPr>
          <a:xfrm>
            <a:off x="1218907" y="541700"/>
            <a:ext cx="2780442" cy="42056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133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收录期刊时间跨度长</a:t>
            </a:r>
          </a:p>
        </p:txBody>
      </p:sp>
      <p:sp>
        <p:nvSpPr>
          <p:cNvPr id="8" name="椭圆 7"/>
          <p:cNvSpPr/>
          <p:nvPr/>
        </p:nvSpPr>
        <p:spPr>
          <a:xfrm>
            <a:off x="1053011" y="701670"/>
            <a:ext cx="130346" cy="1303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</p:spTree>
    <p:extLst>
      <p:ext uri="{BB962C8B-B14F-4D97-AF65-F5344CB8AC3E}">
        <p14:creationId xmlns:p14="http://schemas.microsoft.com/office/powerpoint/2010/main" val="20706512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626" y="1401648"/>
            <a:ext cx="4624759" cy="2243821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3" name="文本框 2"/>
          <p:cNvSpPr txBox="1"/>
          <p:nvPr/>
        </p:nvSpPr>
        <p:spPr>
          <a:xfrm>
            <a:off x="464759" y="345334"/>
            <a:ext cx="4631531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66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检索联想功能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5042" y="345333"/>
            <a:ext cx="1039386" cy="287778"/>
          </a:xfrm>
          <a:prstGeom prst="rect">
            <a:avLst/>
          </a:prstGeom>
        </p:spPr>
      </p:pic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954828" y="1969585"/>
            <a:ext cx="3134239" cy="353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866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超星期刊平台除了保留传统检索的精华功能外，还提供了独特的联想功能。在用户对检索词进行检索之后，系统可自动对检索词相关的语种，学科，关键词，基金等方面展开联想功能，并提示结果。 </a:t>
            </a:r>
            <a:endParaRPr lang="zh-CN" altLang="en-US" sz="1866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67400" y="1798612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5745" y="2590847"/>
            <a:ext cx="4794887" cy="2293759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 l="1246" t="5753"/>
          <a:stretch>
            <a:fillRect/>
          </a:stretch>
        </p:blipFill>
        <p:spPr>
          <a:xfrm>
            <a:off x="4413240" y="4017040"/>
            <a:ext cx="4628145" cy="2072000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66095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KSO_Shape"/>
          <p:cNvSpPr>
            <a:spLocks/>
          </p:cNvSpPr>
          <p:nvPr/>
        </p:nvSpPr>
        <p:spPr bwMode="auto">
          <a:xfrm>
            <a:off x="5496161" y="1484784"/>
            <a:ext cx="1346868" cy="114483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07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6" grpId="0" animBg="1"/>
      <p:bldP spid="5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242" y="1781175"/>
            <a:ext cx="1997272" cy="432557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0683" y="1060451"/>
            <a:ext cx="293687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D8B87B"/>
                </a:solidFill>
              </a:rPr>
              <a:t>下载登录：下载学习通APP ，使用机构账号进行</a:t>
            </a:r>
            <a:r>
              <a:rPr lang="zh-CN" altLang="en-US" sz="2000" b="1" dirty="0">
                <a:solidFill>
                  <a:srgbClr val="D8B87B"/>
                </a:solidFill>
              </a:rPr>
              <a:t>登录</a:t>
            </a:r>
            <a:endParaRPr lang="zh-CN" altLang="en-US" sz="2000" b="1" dirty="0">
              <a:solidFill>
                <a:srgbClr val="D8B87B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12" y="2918460"/>
            <a:ext cx="2000250" cy="20002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642" y="1781175"/>
            <a:ext cx="1995548" cy="432003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15142" y="5798820"/>
            <a:ext cx="853440" cy="16764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9447" y="1781175"/>
            <a:ext cx="1995548" cy="43200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5253" y="1781175"/>
            <a:ext cx="1980565" cy="429006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833677" y="2613660"/>
            <a:ext cx="1783080" cy="3048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893224" y="2546790"/>
            <a:ext cx="441960" cy="47244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63987" y="1060450"/>
            <a:ext cx="6769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D8B87B"/>
                </a:solidFill>
              </a:rPr>
              <a:t>登录学习通，输入邀请码</a:t>
            </a:r>
            <a:r>
              <a:rPr lang="en-US" altLang="zh-CN" sz="2000" b="1" dirty="0">
                <a:solidFill>
                  <a:srgbClr val="D8B87B"/>
                </a:solidFill>
              </a:rPr>
              <a:t>“</a:t>
            </a:r>
            <a:r>
              <a:rPr lang="en-US" altLang="zh-CN" sz="2000" b="1" dirty="0" err="1" smtClean="0">
                <a:solidFill>
                  <a:srgbClr val="C00000"/>
                </a:solidFill>
              </a:rPr>
              <a:t>yzcm</a:t>
            </a:r>
            <a:r>
              <a:rPr lang="en-US" altLang="zh-CN" sz="2000" b="1" dirty="0" smtClean="0">
                <a:solidFill>
                  <a:srgbClr val="D8B87B"/>
                </a:solidFill>
              </a:rPr>
              <a:t>”</a:t>
            </a:r>
            <a:r>
              <a:rPr lang="zh-CN" altLang="en-US" sz="2000" b="1" dirty="0">
                <a:solidFill>
                  <a:srgbClr val="D8B87B"/>
                </a:solidFill>
              </a:rPr>
              <a:t>进入移动图书馆模块：</a:t>
            </a:r>
          </a:p>
        </p:txBody>
      </p:sp>
      <p:sp>
        <p:nvSpPr>
          <p:cNvPr id="15" name="矩形 14"/>
          <p:cNvSpPr/>
          <p:nvPr/>
        </p:nvSpPr>
        <p:spPr>
          <a:xfrm>
            <a:off x="5899467" y="2636520"/>
            <a:ext cx="1706880" cy="27432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6537" y="2702243"/>
            <a:ext cx="77152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7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68647" y="592501"/>
            <a:ext cx="1034288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rgbClr val="D8B87B"/>
                </a:solidFill>
              </a:rPr>
              <a:t>进入移动图书馆：</a:t>
            </a:r>
          </a:p>
          <a:p>
            <a:r>
              <a:rPr lang="zh-CN" altLang="en-US" sz="2000" b="1">
                <a:solidFill>
                  <a:srgbClr val="D8B87B"/>
                </a:solidFill>
              </a:rPr>
              <a:t>馆藏查询：选择馆藏查询后，在搜索框输入书名等关键字即可检索。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902" y="1423080"/>
            <a:ext cx="1994694" cy="43200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817" y="1423080"/>
            <a:ext cx="1994694" cy="4320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1502" y="1423080"/>
            <a:ext cx="1994694" cy="432003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26127" y="216730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921522" y="192854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3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6182" y="692955"/>
            <a:ext cx="108445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rgbClr val="D8B87B"/>
                </a:solidFill>
              </a:rPr>
              <a:t>借阅记录及续借：点击借阅记录，选择个人借阅信息，即可查看，点击续借按钮可完成续借。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057" y="1538775"/>
            <a:ext cx="1994694" cy="43200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997" y="1538775"/>
            <a:ext cx="1994694" cy="432003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1347" y="2656479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98127" y="2039155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0117" y="1538775"/>
            <a:ext cx="3245334" cy="432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279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9109" y="565759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51" y="1619216"/>
            <a:ext cx="1994694" cy="43200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9108" y="3141358"/>
            <a:ext cx="1889760" cy="124620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45"/>
          <p:cNvSpPr txBox="1"/>
          <p:nvPr/>
        </p:nvSpPr>
        <p:spPr>
          <a:xfrm>
            <a:off x="9432429" y="1310393"/>
            <a:ext cx="268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765"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电子图书有100多万册可直接阅读和下载；中文期刊10100万篇 ；中文报纸15340万篇；外文期刊21785万篇 ；中文学位论文540万篇；外文学位论文268万篇，可通过直接下载或者文献传递的方式直接获取到手机上。</a:t>
            </a:r>
          </a:p>
          <a:p>
            <a:pPr defTabSz="913765"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defTabSz="913765"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不受校园</a:t>
            </a:r>
            <a:r>
              <a:rPr lang="en-US" altLang="zh-CN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IP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限制，轻松免费获取期刊、论文、电子图书等电子资源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765">
              <a:defRPr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50" y="1619216"/>
            <a:ext cx="1995088" cy="43200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244" y="1619217"/>
            <a:ext cx="2032285" cy="44014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837" y="1619217"/>
            <a:ext cx="2032285" cy="440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98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430631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读秀主要功能汇报</a:t>
            </a:r>
            <a:endParaRPr lang="zh-CN" altLang="zh-CN" sz="3599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472" y="1787591"/>
            <a:ext cx="3304949" cy="3827433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51006" y="2279160"/>
            <a:ext cx="1452914" cy="1283692"/>
            <a:chOff x="4648290" y="2279687"/>
            <a:chExt cx="1453250" cy="1283989"/>
          </a:xfrm>
        </p:grpSpPr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47347" y="2720143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一站式检索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文本框 47"/>
          <p:cNvSpPr txBox="1"/>
          <p:nvPr/>
        </p:nvSpPr>
        <p:spPr>
          <a:xfrm>
            <a:off x="4991703" y="2567144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9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4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71FD276-9114-47EB-8D0F-FE6052700E79}"/>
              </a:ext>
            </a:extLst>
          </p:cNvPr>
          <p:cNvSpPr/>
          <p:nvPr/>
        </p:nvSpPr>
        <p:spPr>
          <a:xfrm>
            <a:off x="3649315" y="2420888"/>
            <a:ext cx="50776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zh-CN" sz="7200" b="1" dirty="0">
                <a:ln/>
                <a:solidFill>
                  <a:schemeClr val="accent3"/>
                </a:solidFill>
              </a:rPr>
              <a:t>THANK YOU!</a:t>
            </a:r>
            <a:endParaRPr lang="zh-CN" altLang="en-US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521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187" y="1055970"/>
            <a:ext cx="8098234" cy="55502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圆角矩形标注 2">
            <a:extLst>
              <a:ext uri="{FF2B5EF4-FFF2-40B4-BE49-F238E27FC236}">
                <a16:creationId xmlns:a16="http://schemas.microsoft.com/office/drawing/2014/main" xmlns="" id="{02225C13-EF21-4446-BCBC-88B21AFBA3A9}"/>
              </a:ext>
            </a:extLst>
          </p:cNvPr>
          <p:cNvSpPr/>
          <p:nvPr/>
        </p:nvSpPr>
        <p:spPr>
          <a:xfrm>
            <a:off x="961414" y="3717032"/>
            <a:ext cx="2237477" cy="680085"/>
          </a:xfrm>
          <a:prstGeom prst="wedgeRoundRectCallout">
            <a:avLst>
              <a:gd name="adj1" fmla="val 46638"/>
              <a:gd name="adj2" fmla="val -83831"/>
              <a:gd name="adj3" fmla="val 16667"/>
            </a:avLst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检索词：建筑</a:t>
            </a:r>
          </a:p>
        </p:txBody>
      </p:sp>
      <p:sp>
        <p:nvSpPr>
          <p:cNvPr id="5" name="圆角矩形标注 5">
            <a:extLst>
              <a:ext uri="{FF2B5EF4-FFF2-40B4-BE49-F238E27FC236}">
                <a16:creationId xmlns:a16="http://schemas.microsoft.com/office/drawing/2014/main" xmlns="" id="{DF8BAD79-7613-45BA-879C-A864C949DE42}"/>
              </a:ext>
            </a:extLst>
          </p:cNvPr>
          <p:cNvSpPr/>
          <p:nvPr/>
        </p:nvSpPr>
        <p:spPr>
          <a:xfrm>
            <a:off x="1139208" y="5638625"/>
            <a:ext cx="2237477" cy="680085"/>
          </a:xfrm>
          <a:prstGeom prst="wedgeRoundRectCallout">
            <a:avLst>
              <a:gd name="adj1" fmla="val 42187"/>
              <a:gd name="adj2" fmla="val -77571"/>
              <a:gd name="adj3" fmla="val 16667"/>
            </a:avLst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检索提示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检索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99" y="3366836"/>
            <a:ext cx="4896544" cy="2962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7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5654"/>
            <a:ext cx="12195175" cy="52611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检索结果页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圆角矩形 1">
            <a:extLst>
              <a:ext uri="{FF2B5EF4-FFF2-40B4-BE49-F238E27FC236}">
                <a16:creationId xmlns:a16="http://schemas.microsoft.com/office/drawing/2014/main" xmlns="" id="{B70731D9-2236-4F60-A460-AB5C685AFA35}"/>
              </a:ext>
            </a:extLst>
          </p:cNvPr>
          <p:cNvSpPr/>
          <p:nvPr/>
        </p:nvSpPr>
        <p:spPr>
          <a:xfrm>
            <a:off x="10982" y="2204864"/>
            <a:ext cx="1766125" cy="4221983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8">
            <a:extLst>
              <a:ext uri="{FF2B5EF4-FFF2-40B4-BE49-F238E27FC236}">
                <a16:creationId xmlns:a16="http://schemas.microsoft.com/office/drawing/2014/main" xmlns="" id="{0B148EB6-8300-4311-86BC-EA79714A368E}"/>
              </a:ext>
            </a:extLst>
          </p:cNvPr>
          <p:cNvSpPr/>
          <p:nvPr/>
        </p:nvSpPr>
        <p:spPr>
          <a:xfrm>
            <a:off x="10058027" y="2241572"/>
            <a:ext cx="2148130" cy="418527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xmlns="" id="{A2216DF5-E7F6-4DF8-940F-150530EB0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2" y="3194601"/>
            <a:ext cx="1190061" cy="950411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AutoShape 5">
            <a:extLst>
              <a:ext uri="{FF2B5EF4-FFF2-40B4-BE49-F238E27FC236}">
                <a16:creationId xmlns:a16="http://schemas.microsoft.com/office/drawing/2014/main" xmlns="" id="{168C2DE8-E491-40EF-9470-F1A06E0DF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982" y="4725144"/>
            <a:ext cx="1081831" cy="197438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9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17" grpId="0" animBg="1"/>
      <p:bldP spid="17" grpId="1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" y="1055970"/>
            <a:ext cx="12195175" cy="57738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圆角矩形标注 2">
            <a:extLst>
              <a:ext uri="{FF2B5EF4-FFF2-40B4-BE49-F238E27FC236}">
                <a16:creationId xmlns:a16="http://schemas.microsoft.com/office/drawing/2014/main" xmlns="" id="{02225C13-EF21-4446-BCBC-88B21AFBA3A9}"/>
              </a:ext>
            </a:extLst>
          </p:cNvPr>
          <p:cNvSpPr/>
          <p:nvPr/>
        </p:nvSpPr>
        <p:spPr>
          <a:xfrm>
            <a:off x="4801443" y="3789040"/>
            <a:ext cx="2664296" cy="586960"/>
          </a:xfrm>
          <a:prstGeom prst="wedgeRoundRectCallout">
            <a:avLst>
              <a:gd name="adj1" fmla="val -60062"/>
              <a:gd name="adj2" fmla="val -116222"/>
              <a:gd name="adj3" fmla="val 16667"/>
            </a:avLst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精炼得到</a:t>
            </a:r>
            <a:r>
              <a:rPr lang="en-US" altLang="zh-CN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2017</a:t>
            </a: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年数据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A0C41D-EF3C-401C-A2AF-1833FB348AFC}"/>
              </a:ext>
            </a:extLst>
          </p:cNvPr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精炼检索</a:t>
            </a:r>
            <a:endParaRPr lang="zh-CN" altLang="zh-CN" sz="3599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28D9A81-FCE9-402C-88A1-024A4EA17F60}"/>
              </a:ext>
            </a:extLst>
          </p:cNvPr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3E7A2D2D-4BC8-4F9C-84CC-8EBBAF965330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931A7EB-E577-4D49-ABC6-232FDA44380A}"/>
                </a:ext>
              </a:extLst>
            </p:cNvPr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878F72-7C6C-45DC-8AF0-01CA23386197}"/>
                </a:ext>
              </a:extLst>
            </p:cNvPr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5463FD7-9AC4-4F1C-AFA9-231A2B060E26}"/>
                </a:ext>
              </a:extLst>
            </p:cNvPr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D1F2F5-1FFD-4242-954C-AA9885E5A1AC}"/>
              </a:ext>
            </a:extLst>
          </p:cNvPr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C87A0A6-520A-41EA-9A62-A34A92E0D5F8}"/>
                </a:ext>
              </a:extLst>
            </p:cNvPr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0E6394-E0FE-4A83-B8BC-69A914E6C88E}"/>
                </a:ext>
              </a:extLst>
            </p:cNvPr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A490A68-563B-4F8D-A4CF-1398D862C69D}"/>
                </a:ext>
              </a:extLst>
            </p:cNvPr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0AF7775-F364-49D0-B577-F153ADB9C363}"/>
                </a:ext>
              </a:extLst>
            </p:cNvPr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AutoShape 5">
            <a:extLst>
              <a:ext uri="{FF2B5EF4-FFF2-40B4-BE49-F238E27FC236}">
                <a16:creationId xmlns:a16="http://schemas.microsoft.com/office/drawing/2014/main" xmlns="" id="{ADD4E95E-FE69-40C9-B904-0DFC7A8DB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9478" y="3068960"/>
            <a:ext cx="1071925" cy="31814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xmlns="" id="{210BBFB6-37E7-438A-AFE2-40245828B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4655" y="5661248"/>
            <a:ext cx="1056748" cy="288032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275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79f886d91965d3ffffa23f853ac6f55391e328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206103305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206103305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6013</TotalTime>
  <Words>1247</Words>
  <Application>Microsoft Office PowerPoint</Application>
  <PresentationFormat>自定义</PresentationFormat>
  <Paragraphs>206</Paragraphs>
  <Slides>60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9" baseType="lpstr">
      <vt:lpstr>Calibri</vt:lpstr>
      <vt:lpstr>Impact MT Std</vt:lpstr>
      <vt:lpstr>宋体</vt:lpstr>
      <vt:lpstr>微软雅黑</vt:lpstr>
      <vt:lpstr>微软雅黑 Light</vt:lpstr>
      <vt:lpstr>Arial</vt:lpstr>
      <vt:lpstr>Impact</vt:lpstr>
      <vt:lpstr>Times New Roman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动态手势</dc:title>
  <dc:creator>第一PPT模板网：www.1ppt.com</dc:creator>
  <cp:keywords>第一PPT模板网：www.1ppt.com</cp:keywords>
  <cp:lastModifiedBy>Administrator</cp:lastModifiedBy>
  <cp:revision>254</cp:revision>
  <dcterms:created xsi:type="dcterms:W3CDTF">2015-10-14T02:42:14Z</dcterms:created>
  <dcterms:modified xsi:type="dcterms:W3CDTF">2019-10-10T03:49:34Z</dcterms:modified>
</cp:coreProperties>
</file>