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11"/>
  </p:notesMasterIdLst>
  <p:sldIdLst>
    <p:sldId id="256" r:id="rId4"/>
    <p:sldId id="257" r:id="rId5"/>
    <p:sldId id="312" r:id="rId6"/>
    <p:sldId id="258" r:id="rId7"/>
    <p:sldId id="260" r:id="rId8"/>
    <p:sldId id="261" r:id="rId9"/>
    <p:sldId id="266" r:id="rId10"/>
    <p:sldId id="267" r:id="rId12"/>
    <p:sldId id="268" r:id="rId13"/>
    <p:sldId id="274" r:id="rId14"/>
    <p:sldId id="275" r:id="rId15"/>
    <p:sldId id="309" r:id="rId16"/>
    <p:sldId id="344" r:id="rId17"/>
    <p:sldId id="310" r:id="rId18"/>
    <p:sldId id="345" r:id="rId19"/>
    <p:sldId id="347" r:id="rId20"/>
    <p:sldId id="346" r:id="rId21"/>
    <p:sldId id="348" r:id="rId22"/>
    <p:sldId id="350" r:id="rId23"/>
    <p:sldId id="349" r:id="rId24"/>
    <p:sldId id="282" r:id="rId25"/>
    <p:sldId id="283" r:id="rId26"/>
    <p:sldId id="285" r:id="rId27"/>
    <p:sldId id="287" r:id="rId28"/>
    <p:sldId id="289" r:id="rId29"/>
    <p:sldId id="290" r:id="rId30"/>
    <p:sldId id="297" r:id="rId31"/>
    <p:sldId id="299" r:id="rId32"/>
    <p:sldId id="300" r:id="rId33"/>
    <p:sldId id="302" r:id="rId34"/>
    <p:sldId id="351" r:id="rId35"/>
    <p:sldId id="305" r:id="rId36"/>
    <p:sldId id="306" r:id="rId37"/>
    <p:sldId id="307" r:id="rId38"/>
    <p:sldId id="308" r:id="rId39"/>
    <p:sldId id="352" r:id="rId40"/>
    <p:sldId id="353" r:id="rId4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9682" name="幻灯片图像占位符 199681"/>
          <p:cNvSpPr>
            <a:spLocks noRot="1" noTextEdit="1"/>
          </p:cNvSpPr>
          <p:nvPr>
            <p:ph type="sldImg"/>
          </p:nvPr>
        </p:nvSpPr>
        <p:spPr/>
      </p:sp>
      <p:sp>
        <p:nvSpPr>
          <p:cNvPr id="199683" name="文本占位符 199682"/>
          <p:cNvSpPr>
            <a:spLocks noGrp="1"/>
          </p:cNvSpPr>
          <p:nvPr>
            <p:ph type="body" idx="1"/>
          </p:nvPr>
        </p:nvSpPr>
        <p:spPr/>
        <p:txBody>
          <a:bodyPr/>
          <a:p>
            <a:pPr lvl="0"/>
            <a:r>
              <a:rPr lang="zh-CN" altLang="en-US" dirty="0">
                <a:solidFill>
                  <a:schemeClr val="bg1"/>
                </a:solidFill>
              </a:rPr>
              <a:t>目前，方略设置的栏目有：</a:t>
            </a:r>
            <a:endParaRPr lang="zh-CN" altLang="en-US" dirty="0">
              <a:solidFill>
                <a:schemeClr val="bg1"/>
              </a:solidFill>
            </a:endParaRPr>
          </a:p>
        </p:txBody>
      </p:sp>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24578" name="组合 24577"/>
          <p:cNvGrpSpPr/>
          <p:nvPr/>
        </p:nvGrpSpPr>
        <p:grpSpPr>
          <a:xfrm>
            <a:off x="0" y="0"/>
            <a:ext cx="12192000" cy="6858000"/>
            <a:chOff x="0" y="0"/>
            <a:chExt cx="5760" cy="4320"/>
          </a:xfrm>
        </p:grpSpPr>
        <p:sp>
          <p:nvSpPr>
            <p:cNvPr id="24579" name="矩形 24578"/>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p>
              <a:pPr lvl="0" algn="ctr">
                <a:buClr>
                  <a:schemeClr val="bg1"/>
                </a:buClr>
              </a:pPr>
              <a:endParaRPr sz="2400" dirty="0">
                <a:solidFill>
                  <a:schemeClr val="tx1"/>
                </a:solidFill>
                <a:latin typeface="Times New Roman" panose="02020603050405020304" pitchFamily="18" charset="0"/>
              </a:endParaRPr>
            </a:p>
          </p:txBody>
        </p:sp>
        <p:sp>
          <p:nvSpPr>
            <p:cNvPr id="24580" name="矩形 24579"/>
            <p:cNvSpPr/>
            <p:nvPr/>
          </p:nvSpPr>
          <p:spPr>
            <a:xfrm>
              <a:off x="1081" y="1065"/>
              <a:ext cx="4679" cy="1596"/>
            </a:xfrm>
            <a:prstGeom prst="rect">
              <a:avLst/>
            </a:prstGeom>
            <a:solidFill>
              <a:schemeClr val="bg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grpSp>
          <p:nvGrpSpPr>
            <p:cNvPr id="24581" name="组合 24580"/>
            <p:cNvGrpSpPr/>
            <p:nvPr/>
          </p:nvGrpSpPr>
          <p:grpSpPr>
            <a:xfrm>
              <a:off x="0" y="672"/>
              <a:ext cx="1806" cy="1989"/>
              <a:chOff x="0" y="672"/>
              <a:chExt cx="1806" cy="1989"/>
            </a:xfrm>
          </p:grpSpPr>
          <p:sp>
            <p:nvSpPr>
              <p:cNvPr id="24582" name="矩形 24581"/>
              <p:cNvSpPr/>
              <p:nvPr userDrawn="1"/>
            </p:nvSpPr>
            <p:spPr>
              <a:xfrm>
                <a:off x="361" y="2257"/>
                <a:ext cx="363" cy="404"/>
              </a:xfrm>
              <a:prstGeom prst="rect">
                <a:avLst/>
              </a:prstGeom>
              <a:solidFill>
                <a:schemeClr val="accent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3" name="矩形 24582"/>
              <p:cNvSpPr/>
              <p:nvPr userDrawn="1"/>
            </p:nvSpPr>
            <p:spPr>
              <a:xfrm>
                <a:off x="1081" y="1065"/>
                <a:ext cx="362" cy="405"/>
              </a:xfrm>
              <a:prstGeom prst="rect">
                <a:avLst/>
              </a:prstGeom>
              <a:solidFill>
                <a:schemeClr val="folHlink"/>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4" name="矩形 24583"/>
              <p:cNvSpPr/>
              <p:nvPr userDrawn="1"/>
            </p:nvSpPr>
            <p:spPr>
              <a:xfrm>
                <a:off x="1437" y="672"/>
                <a:ext cx="369" cy="400"/>
              </a:xfrm>
              <a:prstGeom prst="rect">
                <a:avLst/>
              </a:prstGeom>
              <a:solidFill>
                <a:schemeClr val="folHlink"/>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5" name="矩形 24584"/>
              <p:cNvSpPr/>
              <p:nvPr userDrawn="1"/>
            </p:nvSpPr>
            <p:spPr>
              <a:xfrm>
                <a:off x="719" y="2257"/>
                <a:ext cx="368" cy="404"/>
              </a:xfrm>
              <a:prstGeom prst="rect">
                <a:avLst/>
              </a:prstGeom>
              <a:solidFill>
                <a:schemeClr val="bg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6" name="矩形 24585"/>
              <p:cNvSpPr/>
              <p:nvPr userDrawn="1"/>
            </p:nvSpPr>
            <p:spPr>
              <a:xfrm>
                <a:off x="1437" y="1065"/>
                <a:ext cx="369" cy="405"/>
              </a:xfrm>
              <a:prstGeom prst="rect">
                <a:avLst/>
              </a:prstGeom>
              <a:solidFill>
                <a:schemeClr val="accent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7" name="矩形 24586"/>
              <p:cNvSpPr/>
              <p:nvPr userDrawn="1"/>
            </p:nvSpPr>
            <p:spPr>
              <a:xfrm>
                <a:off x="719" y="1464"/>
                <a:ext cx="368" cy="399"/>
              </a:xfrm>
              <a:prstGeom prst="rect">
                <a:avLst/>
              </a:prstGeom>
              <a:solidFill>
                <a:schemeClr val="folHlink"/>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8" name="矩形 24587"/>
              <p:cNvSpPr/>
              <p:nvPr userDrawn="1"/>
            </p:nvSpPr>
            <p:spPr>
              <a:xfrm>
                <a:off x="0" y="1464"/>
                <a:ext cx="367" cy="399"/>
              </a:xfrm>
              <a:prstGeom prst="rect">
                <a:avLst/>
              </a:prstGeom>
              <a:solidFill>
                <a:schemeClr val="bg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89" name="矩形 24588"/>
              <p:cNvSpPr/>
              <p:nvPr userDrawn="1"/>
            </p:nvSpPr>
            <p:spPr>
              <a:xfrm>
                <a:off x="1081" y="1464"/>
                <a:ext cx="362" cy="399"/>
              </a:xfrm>
              <a:prstGeom prst="rect">
                <a:avLst/>
              </a:prstGeom>
              <a:solidFill>
                <a:schemeClr val="accent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90" name="矩形 24589"/>
              <p:cNvSpPr/>
              <p:nvPr userDrawn="1"/>
            </p:nvSpPr>
            <p:spPr>
              <a:xfrm>
                <a:off x="361" y="1857"/>
                <a:ext cx="363" cy="406"/>
              </a:xfrm>
              <a:prstGeom prst="rect">
                <a:avLst/>
              </a:prstGeom>
              <a:solidFill>
                <a:schemeClr val="folHlink"/>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4591" name="矩形 24590"/>
              <p:cNvSpPr/>
              <p:nvPr userDrawn="1"/>
            </p:nvSpPr>
            <p:spPr>
              <a:xfrm>
                <a:off x="719" y="1857"/>
                <a:ext cx="368" cy="406"/>
              </a:xfrm>
              <a:prstGeom prst="rect">
                <a:avLst/>
              </a:prstGeom>
              <a:solidFill>
                <a:schemeClr val="accent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grpSp>
      </p:grpSp>
      <p:sp>
        <p:nvSpPr>
          <p:cNvPr id="24592" name="日期占位符 24591"/>
          <p:cNvSpPr>
            <a:spLocks noGrp="1"/>
          </p:cNvSpPr>
          <p:nvPr>
            <p:ph type="dt" sz="half" idx="2"/>
          </p:nvPr>
        </p:nvSpPr>
        <p:spPr>
          <a:xfrm>
            <a:off x="609600" y="6248400"/>
            <a:ext cx="2844800" cy="457200"/>
          </a:xfrm>
          <a:prstGeom prst="rect">
            <a:avLst/>
          </a:prstGeom>
          <a:noFill/>
          <a:ln w="9525">
            <a:noFill/>
          </a:ln>
        </p:spPr>
        <p:txBody>
          <a:bodyPr anchor="b"/>
          <a:lstStyle>
            <a:lvl1pPr>
              <a:defRPr sz="1200"/>
            </a:lvl1pPr>
          </a:lstStyle>
          <a:p>
            <a:endParaRPr lang="zh-CN" altLang="en-US" dirty="0">
              <a:latin typeface="Arial" panose="020B0604020202020204" pitchFamily="34" charset="0"/>
            </a:endParaRPr>
          </a:p>
        </p:txBody>
      </p:sp>
      <p:sp>
        <p:nvSpPr>
          <p:cNvPr id="24593" name="页脚占位符 24592"/>
          <p:cNvSpPr>
            <a:spLocks noGrp="1"/>
          </p:cNvSpPr>
          <p:nvPr>
            <p:ph type="ftr" sz="quarter" idx="3"/>
          </p:nvPr>
        </p:nvSpPr>
        <p:spPr>
          <a:xfrm>
            <a:off x="4165600" y="6248400"/>
            <a:ext cx="3860800" cy="457200"/>
          </a:xfrm>
          <a:prstGeom prst="rect">
            <a:avLst/>
          </a:prstGeom>
          <a:noFill/>
          <a:ln w="9525">
            <a:noFill/>
          </a:ln>
        </p:spPr>
        <p:txBody>
          <a:bodyPr anchor="b"/>
          <a:lstStyle>
            <a:lvl1pPr algn="ctr">
              <a:defRPr sz="1200"/>
            </a:lvl1pPr>
          </a:lstStyle>
          <a:p>
            <a:endParaRPr lang="zh-CN" altLang="en-US" dirty="0">
              <a:latin typeface="Arial" panose="020B0604020202020204" pitchFamily="34" charset="0"/>
            </a:endParaRPr>
          </a:p>
        </p:txBody>
      </p:sp>
      <p:sp>
        <p:nvSpPr>
          <p:cNvPr id="24594" name="灯片编号占位符 24593"/>
          <p:cNvSpPr>
            <a:spLocks noGrp="1"/>
          </p:cNvSpPr>
          <p:nvPr>
            <p:ph type="sldNum" sz="quarter" idx="4"/>
          </p:nvPr>
        </p:nvSpPr>
        <p:spPr>
          <a:xfrm>
            <a:off x="8737600" y="6248400"/>
            <a:ext cx="2844800" cy="457200"/>
          </a:xfrm>
          <a:prstGeom prst="rect">
            <a:avLst/>
          </a:prstGeom>
          <a:noFill/>
          <a:ln w="9525">
            <a:noFill/>
          </a:ln>
        </p:spPr>
        <p:txBody>
          <a:bodyPr anchor="b"/>
          <a:lstStyle>
            <a:lvl1pPr algn="r">
              <a:defRPr sz="1200">
                <a:latin typeface="Arial Black" panose="020B0A04020102020204" pitchFamily="34"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24595" name="标题 24594"/>
          <p:cNvSpPr>
            <a:spLocks noGrp="1"/>
          </p:cNvSpPr>
          <p:nvPr>
            <p:ph type="ctrTitle"/>
          </p:nvPr>
        </p:nvSpPr>
        <p:spPr>
          <a:xfrm>
            <a:off x="3962400" y="1828800"/>
            <a:ext cx="8026400" cy="2209800"/>
          </a:xfrm>
          <a:prstGeom prst="rect">
            <a:avLst/>
          </a:prstGeom>
          <a:noFill/>
          <a:ln w="9525">
            <a:noFill/>
          </a:ln>
        </p:spPr>
        <p:txBody>
          <a:bodyPr anchor="ctr"/>
          <a:lstStyle>
            <a:lvl1pPr lvl="0">
              <a:defRPr sz="5000">
                <a:solidFill>
                  <a:srgbClr val="FFFFFF"/>
                </a:solidFill>
              </a:defRPr>
            </a:lvl1pPr>
          </a:lstStyle>
          <a:p>
            <a:pPr lvl="0"/>
            <a:r>
              <a:rPr lang="zh-CN" altLang="en-US" dirty="0"/>
              <a:t>单击此处编辑母版标题样式</a:t>
            </a:r>
            <a:endParaRPr lang="zh-CN" altLang="en-US" dirty="0"/>
          </a:p>
        </p:txBody>
      </p:sp>
      <p:sp>
        <p:nvSpPr>
          <p:cNvPr id="24596" name="副标题 24595"/>
          <p:cNvSpPr>
            <a:spLocks noGrp="1"/>
          </p:cNvSpPr>
          <p:nvPr>
            <p:ph type="subTitle" idx="1"/>
          </p:nvPr>
        </p:nvSpPr>
        <p:spPr>
          <a:xfrm>
            <a:off x="3962400" y="4267200"/>
            <a:ext cx="80264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a:r>
              <a:rPr lang="zh-CN" altLang="en-US" dirty="0"/>
              <a:t>单击此处编辑母版副标题样式</a:t>
            </a:r>
            <a:endParaRPr lang="zh-CN" alt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981200"/>
            <a:ext cx="5376672"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981200"/>
            <a:ext cx="5376672"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457200"/>
            <a:ext cx="27432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457200"/>
            <a:ext cx="8070573" cy="54102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457200"/>
            <a:ext cx="10972800" cy="5410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10515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838200" y="4076700"/>
            <a:ext cx="10515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6" Type="http://schemas.openxmlformats.org/officeDocument/2006/relationships/theme" Target="../theme/theme2.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3554" name="页脚占位符 23553"/>
          <p:cNvSpPr>
            <a:spLocks noGrp="1"/>
          </p:cNvSpPr>
          <p:nvPr>
            <p:ph type="ftr" sz="quarter" idx="3"/>
          </p:nvPr>
        </p:nvSpPr>
        <p:spPr>
          <a:xfrm>
            <a:off x="4165600" y="6248400"/>
            <a:ext cx="3860800" cy="457200"/>
          </a:xfrm>
          <a:prstGeom prst="rect">
            <a:avLst/>
          </a:prstGeom>
          <a:noFill/>
          <a:ln w="9525">
            <a:noFill/>
          </a:ln>
        </p:spPr>
        <p:txBody>
          <a:bodyPr anchor="b"/>
          <a:lstStyle>
            <a:lvl1pPr algn="ctr">
              <a:defRPr sz="1200"/>
            </a:lvl1pPr>
          </a:lstStyle>
          <a:p>
            <a:pPr lvl="0"/>
            <a:endParaRPr lang="zh-CN" altLang="en-US" dirty="0">
              <a:latin typeface="Arial" panose="020B0604020202020204" pitchFamily="34" charset="0"/>
            </a:endParaRPr>
          </a:p>
        </p:txBody>
      </p:sp>
      <p:sp>
        <p:nvSpPr>
          <p:cNvPr id="23555" name="灯片编号占位符 23554"/>
          <p:cNvSpPr>
            <a:spLocks noGrp="1"/>
          </p:cNvSpPr>
          <p:nvPr>
            <p:ph type="sldNum" sz="quarter" idx="4"/>
          </p:nvPr>
        </p:nvSpPr>
        <p:spPr>
          <a:xfrm>
            <a:off x="8737600" y="6248400"/>
            <a:ext cx="2844800" cy="457200"/>
          </a:xfrm>
          <a:prstGeom prst="rect">
            <a:avLst/>
          </a:prstGeom>
          <a:noFill/>
          <a:ln w="9525">
            <a:noFill/>
          </a:ln>
        </p:spPr>
        <p:txBody>
          <a:bodyPr anchor="b"/>
          <a:lstStyle>
            <a:lvl1pPr algn="r">
              <a:defRPr sz="1200">
                <a:latin typeface="Arial Black" panose="020B0A04020102020204" pitchFamily="34"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grpSp>
        <p:nvGrpSpPr>
          <p:cNvPr id="23556" name="组合 23555"/>
          <p:cNvGrpSpPr/>
          <p:nvPr/>
        </p:nvGrpSpPr>
        <p:grpSpPr>
          <a:xfrm>
            <a:off x="0" y="0"/>
            <a:ext cx="12192000" cy="546100"/>
            <a:chOff x="0" y="0"/>
            <a:chExt cx="5760" cy="344"/>
          </a:xfrm>
        </p:grpSpPr>
        <p:sp>
          <p:nvSpPr>
            <p:cNvPr id="23557" name="矩形 23556"/>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p>
              <a:pPr lvl="0" algn="ctr">
                <a:buClr>
                  <a:schemeClr val="bg1"/>
                </a:buClr>
              </a:pPr>
              <a:endParaRPr sz="2400" dirty="0">
                <a:solidFill>
                  <a:schemeClr val="tx1"/>
                </a:solidFill>
                <a:latin typeface="Times New Roman" panose="02020603050405020304" pitchFamily="18" charset="0"/>
              </a:endParaRPr>
            </a:p>
          </p:txBody>
        </p:sp>
        <p:sp>
          <p:nvSpPr>
            <p:cNvPr id="23558" name="矩形 23557"/>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3559" name="矩形 23558"/>
            <p:cNvSpPr/>
            <p:nvPr/>
          </p:nvSpPr>
          <p:spPr>
            <a:xfrm>
              <a:off x="258" y="85"/>
              <a:ext cx="87" cy="89"/>
            </a:xfrm>
            <a:prstGeom prst="rect">
              <a:avLst/>
            </a:prstGeom>
            <a:solidFill>
              <a:schemeClr val="folHlink"/>
            </a:solidFill>
            <a:ln w="9525">
              <a:noFill/>
            </a:ln>
          </p:spPr>
          <p:txBody>
            <a:bodyPr/>
            <a:p>
              <a:pPr lvl="0"/>
              <a:endParaRPr dirty="0">
                <a:solidFill>
                  <a:schemeClr val="hlink"/>
                </a:solidFill>
                <a:latin typeface="Arial" panose="020B0604020202020204" pitchFamily="34" charset="0"/>
              </a:endParaRPr>
            </a:p>
          </p:txBody>
        </p:sp>
        <p:sp>
          <p:nvSpPr>
            <p:cNvPr id="23560" name="矩形 23559"/>
            <p:cNvSpPr/>
            <p:nvPr/>
          </p:nvSpPr>
          <p:spPr>
            <a:xfrm>
              <a:off x="345" y="0"/>
              <a:ext cx="88" cy="87"/>
            </a:xfrm>
            <a:prstGeom prst="rect">
              <a:avLst/>
            </a:prstGeom>
            <a:solidFill>
              <a:schemeClr val="folHlink"/>
            </a:solidFill>
            <a:ln w="9525">
              <a:noFill/>
            </a:ln>
          </p:spPr>
          <p:txBody>
            <a:bodyPr/>
            <a:p>
              <a:pPr lvl="0"/>
              <a:endParaRPr dirty="0">
                <a:solidFill>
                  <a:schemeClr val="hlink"/>
                </a:solidFill>
                <a:latin typeface="Arial" panose="020B0604020202020204" pitchFamily="34" charset="0"/>
              </a:endParaRPr>
            </a:p>
          </p:txBody>
        </p:sp>
        <p:sp>
          <p:nvSpPr>
            <p:cNvPr id="23561" name="矩形 23560"/>
            <p:cNvSpPr/>
            <p:nvPr/>
          </p:nvSpPr>
          <p:spPr>
            <a:xfrm>
              <a:off x="345" y="85"/>
              <a:ext cx="88" cy="89"/>
            </a:xfrm>
            <a:prstGeom prst="rect">
              <a:avLst/>
            </a:prstGeom>
            <a:solidFill>
              <a:schemeClr val="accent2"/>
            </a:solidFill>
            <a:ln w="9525">
              <a:noFill/>
            </a:ln>
          </p:spPr>
          <p:txBody>
            <a:bodyPr/>
            <a:p>
              <a:pPr lvl="0"/>
              <a:endParaRPr dirty="0">
                <a:solidFill>
                  <a:schemeClr val="accent2"/>
                </a:solidFill>
                <a:latin typeface="Arial" panose="020B0604020202020204" pitchFamily="34" charset="0"/>
              </a:endParaRPr>
            </a:p>
          </p:txBody>
        </p:sp>
        <p:sp>
          <p:nvSpPr>
            <p:cNvPr id="23562" name="矩形 23561"/>
            <p:cNvSpPr/>
            <p:nvPr/>
          </p:nvSpPr>
          <p:spPr>
            <a:xfrm>
              <a:off x="173" y="173"/>
              <a:ext cx="86" cy="87"/>
            </a:xfrm>
            <a:prstGeom prst="rect">
              <a:avLst/>
            </a:prstGeom>
            <a:solidFill>
              <a:schemeClr val="folHlink"/>
            </a:solidFill>
            <a:ln w="9525">
              <a:noFill/>
            </a:ln>
          </p:spPr>
          <p:txBody>
            <a:bodyPr/>
            <a:p>
              <a:pPr lvl="0"/>
              <a:endParaRPr dirty="0">
                <a:solidFill>
                  <a:schemeClr val="hlink"/>
                </a:solidFill>
                <a:latin typeface="Arial" panose="020B0604020202020204" pitchFamily="34" charset="0"/>
              </a:endParaRPr>
            </a:p>
          </p:txBody>
        </p:sp>
        <p:sp>
          <p:nvSpPr>
            <p:cNvPr id="23563" name="矩形 23562"/>
            <p:cNvSpPr/>
            <p:nvPr/>
          </p:nvSpPr>
          <p:spPr>
            <a:xfrm>
              <a:off x="83" y="86"/>
              <a:ext cx="89" cy="87"/>
            </a:xfrm>
            <a:prstGeom prst="rect">
              <a:avLst/>
            </a:prstGeom>
            <a:solidFill>
              <a:schemeClr val="bg2"/>
            </a:solidFill>
            <a:ln w="9525">
              <a:noFill/>
            </a:ln>
          </p:spPr>
          <p:txBody>
            <a:bodyPr/>
            <a:p>
              <a:pPr lvl="0">
                <a:buClr>
                  <a:schemeClr val="bg1"/>
                </a:buClr>
              </a:pPr>
              <a:endParaRPr sz="2400" dirty="0">
                <a:solidFill>
                  <a:schemeClr val="tx1"/>
                </a:solidFill>
                <a:latin typeface="Times New Roman" panose="02020603050405020304" pitchFamily="18" charset="0"/>
              </a:endParaRPr>
            </a:p>
          </p:txBody>
        </p:sp>
        <p:sp>
          <p:nvSpPr>
            <p:cNvPr id="23564" name="矩形 23563"/>
            <p:cNvSpPr/>
            <p:nvPr/>
          </p:nvSpPr>
          <p:spPr>
            <a:xfrm>
              <a:off x="258" y="171"/>
              <a:ext cx="87" cy="87"/>
            </a:xfrm>
            <a:prstGeom prst="rect">
              <a:avLst/>
            </a:prstGeom>
            <a:solidFill>
              <a:schemeClr val="accent2"/>
            </a:solidFill>
            <a:ln w="9525">
              <a:noFill/>
            </a:ln>
          </p:spPr>
          <p:txBody>
            <a:bodyPr/>
            <a:p>
              <a:pPr lvl="0"/>
              <a:endParaRPr dirty="0">
                <a:solidFill>
                  <a:schemeClr val="accent2"/>
                </a:solidFill>
                <a:latin typeface="Arial" panose="020B0604020202020204" pitchFamily="34" charset="0"/>
              </a:endParaRPr>
            </a:p>
          </p:txBody>
        </p:sp>
        <p:sp>
          <p:nvSpPr>
            <p:cNvPr id="23565" name="矩形 23564"/>
            <p:cNvSpPr/>
            <p:nvPr/>
          </p:nvSpPr>
          <p:spPr>
            <a:xfrm>
              <a:off x="173" y="258"/>
              <a:ext cx="86" cy="86"/>
            </a:xfrm>
            <a:prstGeom prst="rect">
              <a:avLst/>
            </a:prstGeom>
            <a:solidFill>
              <a:schemeClr val="accent2"/>
            </a:solidFill>
            <a:ln w="9525">
              <a:noFill/>
            </a:ln>
          </p:spPr>
          <p:txBody>
            <a:bodyPr/>
            <a:p>
              <a:pPr lvl="0"/>
              <a:endParaRPr dirty="0">
                <a:solidFill>
                  <a:schemeClr val="accent2"/>
                </a:solidFill>
                <a:latin typeface="Arial" panose="020B0604020202020204" pitchFamily="34" charset="0"/>
              </a:endParaRPr>
            </a:p>
          </p:txBody>
        </p:sp>
      </p:grpSp>
      <p:sp>
        <p:nvSpPr>
          <p:cNvPr id="23566" name="标题 23565"/>
          <p:cNvSpPr>
            <a:spLocks noGrp="1"/>
          </p:cNvSpPr>
          <p:nvPr>
            <p:ph type="title"/>
          </p:nvPr>
        </p:nvSpPr>
        <p:spPr>
          <a:xfrm>
            <a:off x="609600" y="457200"/>
            <a:ext cx="10972800" cy="1371600"/>
          </a:xfrm>
          <a:prstGeom prst="rect">
            <a:avLst/>
          </a:prstGeom>
          <a:noFill/>
          <a:ln w="9525">
            <a:noFill/>
          </a:ln>
        </p:spPr>
        <p:txBody>
          <a:bodyPr anchor="ctr"/>
          <a:p>
            <a:pPr lvl="0"/>
            <a:r>
              <a:rPr lang="zh-CN" altLang="en-US" dirty="0"/>
              <a:t>单击此处编辑母版标题样式</a:t>
            </a:r>
            <a:endParaRPr lang="zh-CN" altLang="en-US" dirty="0"/>
          </a:p>
        </p:txBody>
      </p:sp>
      <p:sp>
        <p:nvSpPr>
          <p:cNvPr id="23567" name="文本占位符 23566"/>
          <p:cNvSpPr>
            <a:spLocks noGrp="1"/>
          </p:cNvSpPr>
          <p:nvPr>
            <p:ph type="body" idx="1"/>
          </p:nvPr>
        </p:nvSpPr>
        <p:spPr>
          <a:xfrm>
            <a:off x="609600" y="1981200"/>
            <a:ext cx="10972800" cy="3886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3568" name="日期占位符 23567"/>
          <p:cNvSpPr>
            <a:spLocks noGrp="1"/>
          </p:cNvSpPr>
          <p:nvPr>
            <p:ph type="dt" sz="half" idx="2"/>
          </p:nvPr>
        </p:nvSpPr>
        <p:spPr>
          <a:xfrm>
            <a:off x="609600" y="6245225"/>
            <a:ext cx="2844800" cy="476250"/>
          </a:xfrm>
          <a:prstGeom prst="rect">
            <a:avLst/>
          </a:prstGeom>
          <a:noFill/>
          <a:ln w="9525">
            <a:noFill/>
          </a:ln>
        </p:spPr>
        <p:txBody>
          <a:bodyPr anchor="b"/>
          <a:lstStyle>
            <a:lvl1pPr>
              <a:defRPr sz="1200"/>
            </a:lvl1pPr>
          </a:lstStyle>
          <a:p>
            <a:pPr lvl="0"/>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Lst>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000000"/>
          </a:solidFill>
          <a:latin typeface="Calibri" panose="020F050202020403020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17.jpeg"/><Relationship Id="rId1" Type="http://schemas.openxmlformats.org/officeDocument/2006/relationships/image" Target="../media/image16.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17.jpeg"/><Relationship Id="rId1" Type="http://schemas.openxmlformats.org/officeDocument/2006/relationships/image" Target="../media/image16.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hyperlink" Target="http://www.firstlight.cc/" TargetMode="External"/><Relationship Id="rId1" Type="http://schemas.openxmlformats.org/officeDocument/2006/relationships/hyperlink" Target="http://www.firstlight.cn/" TargetMode="Externa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25.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8.jpeg"/><Relationship Id="rId1" Type="http://schemas.openxmlformats.org/officeDocument/2006/relationships/image" Target="../media/image2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2.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4.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scene3d>
              <a:camera prst="orthographicFront"/>
              <a:lightRig rig="threePt" dir="t"/>
            </a:scene3d>
          </a:bodyPr>
          <a:p>
            <a:r>
              <a:rPr lang="zh-CN" altLang="en-US" b="1" dirty="0">
                <a:solidFill>
                  <a:schemeClr val="accent1"/>
                </a:solidFill>
                <a:effectLst>
                  <a:outerShdw blurRad="38100" dist="25400" dir="5400000" algn="ctr" rotWithShape="0">
                    <a:srgbClr val="6E747A">
                      <a:alpha val="43000"/>
                    </a:srgbClr>
                  </a:outerShdw>
                </a:effectLst>
                <a:ea typeface="楷体" panose="02010609060101010101" pitchFamily="49" charset="-122"/>
                <a:sym typeface="+mn-ea"/>
              </a:rPr>
              <a:t>方略用户指南</a:t>
            </a:r>
            <a:br>
              <a:rPr lang="zh-CN" altLang="en-US" b="1" dirty="0">
                <a:solidFill>
                  <a:schemeClr val="accent1"/>
                </a:solidFill>
                <a:effectLst>
                  <a:outerShdw blurRad="38100" dist="25400" dir="5400000" algn="ctr" rotWithShape="0">
                    <a:srgbClr val="6E747A">
                      <a:alpha val="43000"/>
                    </a:srgbClr>
                  </a:outerShdw>
                </a:effectLst>
                <a:ea typeface="楷体" panose="02010609060101010101" pitchFamily="49" charset="-122"/>
              </a:rPr>
            </a:br>
            <a:endParaRPr lang="zh-CN" altLang="en-US" b="1" dirty="0">
              <a:solidFill>
                <a:schemeClr val="accent1"/>
              </a:solidFill>
              <a:effectLst>
                <a:outerShdw blurRad="38100" dist="25400" dir="5400000" algn="ctr" rotWithShape="0">
                  <a:srgbClr val="6E747A">
                    <a:alpha val="43000"/>
                  </a:srgbClr>
                </a:outerShdw>
              </a:effectLst>
              <a:ea typeface="楷体" panose="02010609060101010101" pitchFamily="49" charset="-122"/>
            </a:endParaRPr>
          </a:p>
        </p:txBody>
      </p:sp>
      <p:sp>
        <p:nvSpPr>
          <p:cNvPr id="3" name="副标题 2"/>
          <p:cNvSpPr>
            <a:spLocks noGrp="1"/>
          </p:cNvSpPr>
          <p:nvPr>
            <p:ph type="subTitle" idx="1"/>
          </p:nvPr>
        </p:nvSpPr>
        <p:spPr/>
        <p:txBody>
          <a:bodyPr/>
          <a:p>
            <a:r>
              <a:rPr lang="zh-CN" altLang="en-US">
                <a:ln w="22225">
                  <a:solidFill>
                    <a:schemeClr val="accent2"/>
                  </a:solidFill>
                  <a:prstDash val="solid"/>
                </a:ln>
                <a:solidFill>
                  <a:schemeClr val="accent2">
                    <a:lumMod val="40000"/>
                    <a:lumOff val="60000"/>
                  </a:schemeClr>
                </a:solidFill>
                <a:effectLst/>
              </a:rPr>
              <a:t>北京雷速科技有限公司</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1730" name="标题 201729"/>
          <p:cNvSpPr>
            <a:spLocks noGrp="1"/>
          </p:cNvSpPr>
          <p:nvPr>
            <p:ph type="title"/>
          </p:nvPr>
        </p:nvSpPr>
        <p:spPr/>
        <p:txBody>
          <a:bodyPr anchor="ctr"/>
          <a:p>
            <a:r>
              <a:rPr lang="zh-CN" altLang="en-US" b="1" dirty="0">
                <a:solidFill>
                  <a:schemeClr val="bg2"/>
                </a:solidFill>
                <a:ea typeface="楷体" panose="02010609060101010101" pitchFamily="49" charset="-122"/>
              </a:rPr>
              <a:t>方略对用户的作用</a:t>
            </a:r>
            <a:endParaRPr lang="zh-CN" altLang="en-US" b="1" dirty="0">
              <a:solidFill>
                <a:schemeClr val="bg2"/>
              </a:solidFill>
              <a:ea typeface="楷体" panose="02010609060101010101" pitchFamily="49" charset="-122"/>
            </a:endParaRPr>
          </a:p>
        </p:txBody>
      </p:sp>
      <p:sp>
        <p:nvSpPr>
          <p:cNvPr id="201731" name="文本占位符 201730"/>
          <p:cNvSpPr>
            <a:spLocks noGrp="1"/>
          </p:cNvSpPr>
          <p:nvPr>
            <p:ph type="body" idx="1"/>
          </p:nvPr>
        </p:nvSpPr>
        <p:spPr>
          <a:xfrm>
            <a:off x="2057400" y="1981200"/>
            <a:ext cx="5791200" cy="2209800"/>
          </a:xfrm>
        </p:spPr>
        <p:txBody>
          <a:bodyPr/>
          <a:p>
            <a:r>
              <a:rPr lang="zh-CN" altLang="en-US" dirty="0"/>
              <a:t>方略对读者的作用</a:t>
            </a:r>
            <a:endParaRPr lang="zh-CN" altLang="en-US" dirty="0"/>
          </a:p>
          <a:p>
            <a:pPr>
              <a:buNone/>
            </a:pPr>
            <a:endParaRPr lang="zh-CN" altLang="en-US" dirty="0"/>
          </a:p>
          <a:p>
            <a:r>
              <a:rPr lang="zh-CN" altLang="en-US" dirty="0"/>
              <a:t>方略对图书馆的作用</a:t>
            </a:r>
            <a:endParaRPr lang="zh-CN" altLang="en-US" dirty="0"/>
          </a:p>
          <a:p>
            <a:endParaRPr lang="zh-CN" altLang="en-US" dirty="0"/>
          </a:p>
        </p:txBody>
      </p:sp>
      <p:grpSp>
        <p:nvGrpSpPr>
          <p:cNvPr id="201732" name="组合 201731"/>
          <p:cNvGrpSpPr/>
          <p:nvPr/>
        </p:nvGrpSpPr>
        <p:grpSpPr>
          <a:xfrm>
            <a:off x="6400800" y="2895600"/>
            <a:ext cx="1295400" cy="1266825"/>
            <a:chOff x="3792" y="1968"/>
            <a:chExt cx="1134" cy="1134"/>
          </a:xfrm>
        </p:grpSpPr>
        <p:sp>
          <p:nvSpPr>
            <p:cNvPr id="201733" name="Oval 17"/>
            <p:cNvSpPr/>
            <p:nvPr/>
          </p:nvSpPr>
          <p:spPr>
            <a:xfrm>
              <a:off x="3792" y="1968"/>
              <a:ext cx="1134" cy="1134"/>
            </a:xfrm>
            <a:prstGeom prst="ellipse">
              <a:avLst/>
            </a:prstGeom>
            <a:solidFill>
              <a:srgbClr val="A4D628"/>
            </a:solidFill>
            <a:ln w="9525" cap="flat" cmpd="sng">
              <a:prstDash val="solid"/>
              <a:headEnd type="none" w="med" len="med"/>
              <a:tailEnd type="none" w="med" len="med"/>
            </a:ln>
            <a:scene3d>
              <a:camera prst="legacyObliqueBottom">
                <a:rot lat="19200000" lon="0" rev="0"/>
              </a:camera>
              <a:lightRig rig="legacyFlat3" dir="b"/>
            </a:scene3d>
            <a:sp3d extrusionH="100000" prstMaterial="legacyMatte">
              <a:bevelT w="13500" h="13500" prst="angle"/>
              <a:bevelB w="13500" h="13500" prst="angle"/>
              <a:extrusionClr>
                <a:srgbClr val="A4D628"/>
              </a:extrusionClr>
            </a:sp3d>
          </p:spPr>
          <p:txBody>
            <a:bodyPr wrap="none" anchor="ctr">
              <a:flatTx/>
            </a:bodyPr>
            <a:p>
              <a:endParaRPr dirty="0">
                <a:solidFill>
                  <a:schemeClr val="tx1"/>
                </a:solidFill>
                <a:latin typeface="Arial" panose="020B0604020202020204" pitchFamily="34" charset="0"/>
              </a:endParaRPr>
            </a:p>
          </p:txBody>
        </p:sp>
        <p:sp>
          <p:nvSpPr>
            <p:cNvPr id="201734" name="Oval 18"/>
            <p:cNvSpPr/>
            <p:nvPr/>
          </p:nvSpPr>
          <p:spPr>
            <a:xfrm>
              <a:off x="3868" y="2309"/>
              <a:ext cx="973" cy="406"/>
            </a:xfrm>
            <a:prstGeom prst="ellipse">
              <a:avLst/>
            </a:prstGeom>
            <a:solidFill>
              <a:srgbClr val="EAEAEA"/>
            </a:solidFill>
            <a:ln w="9525">
              <a:noFill/>
            </a:ln>
          </p:spPr>
          <p:txBody>
            <a:bodyPr wrap="none" anchor="ctr"/>
            <a:p>
              <a:endParaRPr dirty="0">
                <a:solidFill>
                  <a:schemeClr val="tx1"/>
                </a:solidFill>
                <a:latin typeface="Arial" panose="020B0604020202020204" pitchFamily="34" charset="0"/>
              </a:endParaRPr>
            </a:p>
          </p:txBody>
        </p:sp>
        <p:pic>
          <p:nvPicPr>
            <p:cNvPr id="201735" name="Picture 29" descr="02장_04-4"/>
            <p:cNvPicPr>
              <a:picLocks noChangeAspect="1"/>
            </p:cNvPicPr>
            <p:nvPr/>
          </p:nvPicPr>
          <p:blipFill>
            <a:blip r:embed="rId1"/>
            <a:stretch>
              <a:fillRect/>
            </a:stretch>
          </p:blipFill>
          <p:spPr>
            <a:xfrm>
              <a:off x="4032" y="2064"/>
              <a:ext cx="774" cy="510"/>
            </a:xfrm>
            <a:prstGeom prst="rect">
              <a:avLst/>
            </a:prstGeom>
            <a:noFill/>
            <a:ln w="9525">
              <a:noFill/>
            </a:ln>
          </p:spPr>
        </p:pic>
        <p:sp>
          <p:nvSpPr>
            <p:cNvPr id="201736" name="AutoShape 54"/>
            <p:cNvSpPr/>
            <p:nvPr/>
          </p:nvSpPr>
          <p:spPr>
            <a:xfrm>
              <a:off x="4150" y="2604"/>
              <a:ext cx="482" cy="182"/>
            </a:xfrm>
            <a:prstGeom prst="roundRect">
              <a:avLst>
                <a:gd name="adj" fmla="val 50000"/>
              </a:avLst>
            </a:prstGeom>
            <a:solidFill>
              <a:schemeClr val="bg1">
                <a:alpha val="50000"/>
              </a:schemeClr>
            </a:solidFill>
            <a:ln w="9525" cap="flat" cmpd="sng">
              <a:solidFill>
                <a:srgbClr val="008080"/>
              </a:solidFill>
              <a:prstDash val="solid"/>
              <a:headEnd type="none" w="med" len="med"/>
              <a:tailEnd type="none" w="med" len="med"/>
            </a:ln>
          </p:spPr>
          <p:txBody>
            <a:bodyPr wrap="none" anchor="ctr"/>
            <a:p>
              <a:pPr algn="ctr" latinLnBrk="1"/>
              <a:r>
                <a:rPr lang="zh-CN" altLang="en-US" sz="1200" b="1" dirty="0">
                  <a:solidFill>
                    <a:srgbClr val="000066"/>
                  </a:solidFill>
                  <a:latin typeface="幼圆" panose="02010509060101010101" pitchFamily="49" charset="-122"/>
                  <a:ea typeface="幼圆" panose="02010509060101010101" pitchFamily="49" charset="-122"/>
                </a:rPr>
                <a:t>图书馆</a:t>
              </a:r>
              <a:endParaRPr lang="zh-CN" altLang="en-US" sz="800" b="1" dirty="0">
                <a:solidFill>
                  <a:srgbClr val="000066"/>
                </a:solidFill>
                <a:latin typeface="幼圆" panose="02010509060101010101" pitchFamily="49" charset="-122"/>
                <a:ea typeface="幼圆" panose="02010509060101010101" pitchFamily="49" charset="-122"/>
              </a:endParaRPr>
            </a:p>
          </p:txBody>
        </p:sp>
      </p:grpSp>
      <p:grpSp>
        <p:nvGrpSpPr>
          <p:cNvPr id="201737" name="组合 201736"/>
          <p:cNvGrpSpPr/>
          <p:nvPr/>
        </p:nvGrpSpPr>
        <p:grpSpPr>
          <a:xfrm>
            <a:off x="5943600" y="1676400"/>
            <a:ext cx="1295400" cy="1266825"/>
            <a:chOff x="343" y="432"/>
            <a:chExt cx="1134" cy="1134"/>
          </a:xfrm>
        </p:grpSpPr>
        <p:sp>
          <p:nvSpPr>
            <p:cNvPr id="201738" name="Oval 11"/>
            <p:cNvSpPr/>
            <p:nvPr/>
          </p:nvSpPr>
          <p:spPr>
            <a:xfrm>
              <a:off x="343" y="432"/>
              <a:ext cx="1134" cy="1134"/>
            </a:xfrm>
            <a:prstGeom prst="ellipse">
              <a:avLst/>
            </a:prstGeom>
            <a:solidFill>
              <a:srgbClr val="A4D628"/>
            </a:solidFill>
            <a:ln w="9525" cap="flat" cmpd="sng">
              <a:prstDash val="solid"/>
              <a:headEnd type="none" w="med" len="med"/>
              <a:tailEnd type="none" w="med" len="med"/>
            </a:ln>
            <a:scene3d>
              <a:camera prst="legacyObliqueBottom">
                <a:rot lat="19200000" lon="0" rev="0"/>
              </a:camera>
              <a:lightRig rig="legacyFlat3" dir="b"/>
            </a:scene3d>
            <a:sp3d extrusionH="100000" prstMaterial="legacyMatte">
              <a:bevelT w="13500" h="13500" prst="angle"/>
              <a:bevelB w="13500" h="13500" prst="angle"/>
              <a:extrusionClr>
                <a:srgbClr val="A4D628"/>
              </a:extrusionClr>
            </a:sp3d>
          </p:spPr>
          <p:txBody>
            <a:bodyPr wrap="none" anchor="ctr">
              <a:flatTx/>
            </a:bodyPr>
            <a:p>
              <a:endParaRPr dirty="0">
                <a:solidFill>
                  <a:schemeClr val="tx1"/>
                </a:solidFill>
                <a:latin typeface="Arial" panose="020B0604020202020204" pitchFamily="34" charset="0"/>
              </a:endParaRPr>
            </a:p>
          </p:txBody>
        </p:sp>
        <p:sp>
          <p:nvSpPr>
            <p:cNvPr id="201739" name="Oval 12"/>
            <p:cNvSpPr/>
            <p:nvPr/>
          </p:nvSpPr>
          <p:spPr>
            <a:xfrm>
              <a:off x="424" y="793"/>
              <a:ext cx="973" cy="406"/>
            </a:xfrm>
            <a:prstGeom prst="ellipse">
              <a:avLst/>
            </a:prstGeom>
            <a:solidFill>
              <a:srgbClr val="EAEAEA"/>
            </a:solidFill>
            <a:ln w="9525">
              <a:noFill/>
            </a:ln>
          </p:spPr>
          <p:txBody>
            <a:bodyPr wrap="none" anchor="ctr"/>
            <a:p>
              <a:endParaRPr dirty="0">
                <a:solidFill>
                  <a:schemeClr val="tx1"/>
                </a:solidFill>
                <a:latin typeface="Arial" panose="020B0604020202020204" pitchFamily="34" charset="0"/>
              </a:endParaRPr>
            </a:p>
          </p:txBody>
        </p:sp>
        <p:pic>
          <p:nvPicPr>
            <p:cNvPr id="201740" name="Picture 28" descr="02장_04-3"/>
            <p:cNvPicPr>
              <a:picLocks noChangeAspect="1"/>
            </p:cNvPicPr>
            <p:nvPr/>
          </p:nvPicPr>
          <p:blipFill>
            <a:blip r:embed="rId2"/>
            <a:stretch>
              <a:fillRect/>
            </a:stretch>
          </p:blipFill>
          <p:spPr>
            <a:xfrm>
              <a:off x="603" y="452"/>
              <a:ext cx="612" cy="636"/>
            </a:xfrm>
            <a:prstGeom prst="rect">
              <a:avLst/>
            </a:prstGeom>
            <a:noFill/>
            <a:ln w="9525">
              <a:noFill/>
            </a:ln>
          </p:spPr>
        </p:pic>
        <p:sp>
          <p:nvSpPr>
            <p:cNvPr id="201741" name="AutoShape 55"/>
            <p:cNvSpPr/>
            <p:nvPr/>
          </p:nvSpPr>
          <p:spPr>
            <a:xfrm>
              <a:off x="615" y="1088"/>
              <a:ext cx="650" cy="182"/>
            </a:xfrm>
            <a:prstGeom prst="roundRect">
              <a:avLst>
                <a:gd name="adj" fmla="val 50000"/>
              </a:avLst>
            </a:prstGeom>
            <a:solidFill>
              <a:schemeClr val="bg1">
                <a:alpha val="50000"/>
              </a:schemeClr>
            </a:solidFill>
            <a:ln w="9525" cap="flat" cmpd="sng">
              <a:solidFill>
                <a:srgbClr val="008080"/>
              </a:solidFill>
              <a:prstDash val="solid"/>
              <a:headEnd type="none" w="med" len="med"/>
              <a:tailEnd type="none" w="med" len="med"/>
            </a:ln>
          </p:spPr>
          <p:txBody>
            <a:bodyPr wrap="none" anchor="ctr"/>
            <a:p>
              <a:pPr algn="ctr" latinLnBrk="1"/>
              <a:r>
                <a:rPr lang="zh-CN" altLang="en-US" sz="1200" b="1" dirty="0">
                  <a:solidFill>
                    <a:schemeClr val="bg2"/>
                  </a:solidFill>
                  <a:latin typeface="幼圆" panose="02010509060101010101" pitchFamily="49" charset="-122"/>
                  <a:ea typeface="幼圆" panose="02010509060101010101" pitchFamily="49" charset="-122"/>
                </a:rPr>
                <a:t>读者</a:t>
              </a:r>
              <a:endParaRPr lang="zh-CN" altLang="en-US" sz="800" b="1" dirty="0">
                <a:solidFill>
                  <a:schemeClr val="bg2"/>
                </a:solidFill>
                <a:latin typeface="幼圆" panose="02010509060101010101" pitchFamily="49" charset="-122"/>
                <a:ea typeface="幼圆" panose="02010509060101010101" pitchFamily="49" charset="-122"/>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02754" name="组合 202753"/>
          <p:cNvGrpSpPr/>
          <p:nvPr/>
        </p:nvGrpSpPr>
        <p:grpSpPr>
          <a:xfrm>
            <a:off x="2057400" y="685800"/>
            <a:ext cx="7608888" cy="5181600"/>
            <a:chOff x="343" y="432"/>
            <a:chExt cx="4793" cy="3264"/>
          </a:xfrm>
        </p:grpSpPr>
        <p:grpSp>
          <p:nvGrpSpPr>
            <p:cNvPr id="202755" name="组合 202754"/>
            <p:cNvGrpSpPr/>
            <p:nvPr/>
          </p:nvGrpSpPr>
          <p:grpSpPr>
            <a:xfrm>
              <a:off x="343" y="432"/>
              <a:ext cx="1134" cy="1134"/>
              <a:chOff x="343" y="432"/>
              <a:chExt cx="1134" cy="1134"/>
            </a:xfrm>
          </p:grpSpPr>
          <p:sp>
            <p:nvSpPr>
              <p:cNvPr id="202756" name="Oval 11"/>
              <p:cNvSpPr/>
              <p:nvPr/>
            </p:nvSpPr>
            <p:spPr>
              <a:xfrm>
                <a:off x="343" y="432"/>
                <a:ext cx="1134" cy="1134"/>
              </a:xfrm>
              <a:prstGeom prst="ellipse">
                <a:avLst/>
              </a:prstGeom>
              <a:solidFill>
                <a:srgbClr val="A4D628"/>
              </a:solidFill>
              <a:ln w="9525" cap="flat" cmpd="sng">
                <a:prstDash val="solid"/>
                <a:headEnd type="none" w="med" len="med"/>
                <a:tailEnd type="none" w="med" len="med"/>
              </a:ln>
              <a:scene3d>
                <a:camera prst="legacyObliqueBottom">
                  <a:rot lat="19200000" lon="0" rev="0"/>
                </a:camera>
                <a:lightRig rig="legacyFlat3" dir="b"/>
              </a:scene3d>
              <a:sp3d extrusionH="100000" prstMaterial="legacyMatte">
                <a:bevelT w="13500" h="13500" prst="angle"/>
                <a:bevelB w="13500" h="13500" prst="angle"/>
                <a:extrusionClr>
                  <a:srgbClr val="A4D628"/>
                </a:extrusionClr>
              </a:sp3d>
            </p:spPr>
            <p:txBody>
              <a:bodyPr wrap="none" anchor="ctr">
                <a:flatTx/>
              </a:bodyPr>
              <a:p>
                <a:endParaRPr dirty="0">
                  <a:solidFill>
                    <a:schemeClr val="tx1"/>
                  </a:solidFill>
                  <a:latin typeface="Arial" panose="020B0604020202020204" pitchFamily="34" charset="0"/>
                </a:endParaRPr>
              </a:p>
            </p:txBody>
          </p:sp>
          <p:sp>
            <p:nvSpPr>
              <p:cNvPr id="202757" name="Oval 12"/>
              <p:cNvSpPr/>
              <p:nvPr/>
            </p:nvSpPr>
            <p:spPr>
              <a:xfrm>
                <a:off x="424" y="793"/>
                <a:ext cx="973" cy="406"/>
              </a:xfrm>
              <a:prstGeom prst="ellipse">
                <a:avLst/>
              </a:prstGeom>
              <a:solidFill>
                <a:srgbClr val="EAEAEA"/>
              </a:solidFill>
              <a:ln w="9525">
                <a:noFill/>
              </a:ln>
            </p:spPr>
            <p:txBody>
              <a:bodyPr wrap="none" anchor="ctr"/>
              <a:p>
                <a:endParaRPr dirty="0">
                  <a:solidFill>
                    <a:schemeClr val="tx1"/>
                  </a:solidFill>
                  <a:latin typeface="Arial" panose="020B0604020202020204" pitchFamily="34" charset="0"/>
                </a:endParaRPr>
              </a:p>
            </p:txBody>
          </p:sp>
          <p:pic>
            <p:nvPicPr>
              <p:cNvPr id="202758" name="Picture 28" descr="02장_04-3"/>
              <p:cNvPicPr>
                <a:picLocks noChangeAspect="1"/>
              </p:cNvPicPr>
              <p:nvPr/>
            </p:nvPicPr>
            <p:blipFill>
              <a:blip r:embed="rId1"/>
              <a:stretch>
                <a:fillRect/>
              </a:stretch>
            </p:blipFill>
            <p:spPr>
              <a:xfrm>
                <a:off x="603" y="452"/>
                <a:ext cx="612" cy="636"/>
              </a:xfrm>
              <a:prstGeom prst="rect">
                <a:avLst/>
              </a:prstGeom>
              <a:noFill/>
              <a:ln w="9525">
                <a:noFill/>
              </a:ln>
            </p:spPr>
          </p:pic>
          <p:sp>
            <p:nvSpPr>
              <p:cNvPr id="202759" name="AutoShape 55"/>
              <p:cNvSpPr/>
              <p:nvPr/>
            </p:nvSpPr>
            <p:spPr>
              <a:xfrm>
                <a:off x="615" y="1088"/>
                <a:ext cx="650" cy="182"/>
              </a:xfrm>
              <a:prstGeom prst="roundRect">
                <a:avLst>
                  <a:gd name="adj" fmla="val 50000"/>
                </a:avLst>
              </a:prstGeom>
              <a:solidFill>
                <a:schemeClr val="bg1">
                  <a:alpha val="50000"/>
                </a:schemeClr>
              </a:solidFill>
              <a:ln w="9525" cap="flat" cmpd="sng">
                <a:solidFill>
                  <a:srgbClr val="008080"/>
                </a:solidFill>
                <a:prstDash val="solid"/>
                <a:headEnd type="none" w="med" len="med"/>
                <a:tailEnd type="none" w="med" len="med"/>
              </a:ln>
            </p:spPr>
            <p:txBody>
              <a:bodyPr wrap="none" anchor="ctr"/>
              <a:p>
                <a:pPr algn="ctr" latinLnBrk="1"/>
                <a:r>
                  <a:rPr lang="zh-CN" altLang="en-US" sz="1600" b="1" dirty="0">
                    <a:solidFill>
                      <a:schemeClr val="bg2"/>
                    </a:solidFill>
                    <a:latin typeface="幼圆" panose="02010509060101010101" pitchFamily="49" charset="-122"/>
                    <a:ea typeface="幼圆" panose="02010509060101010101" pitchFamily="49" charset="-122"/>
                  </a:rPr>
                  <a:t>读者</a:t>
                </a:r>
                <a:endParaRPr lang="zh-CN" altLang="en-US" sz="1000" b="1" dirty="0">
                  <a:solidFill>
                    <a:schemeClr val="bg2"/>
                  </a:solidFill>
                  <a:latin typeface="幼圆" panose="02010509060101010101" pitchFamily="49" charset="-122"/>
                  <a:ea typeface="幼圆" panose="02010509060101010101" pitchFamily="49" charset="-122"/>
                </a:endParaRPr>
              </a:p>
            </p:txBody>
          </p:sp>
        </p:grpSp>
        <p:grpSp>
          <p:nvGrpSpPr>
            <p:cNvPr id="202760" name="组合 202759"/>
            <p:cNvGrpSpPr/>
            <p:nvPr/>
          </p:nvGrpSpPr>
          <p:grpSpPr>
            <a:xfrm>
              <a:off x="1728" y="624"/>
              <a:ext cx="3408" cy="432"/>
              <a:chOff x="1749" y="940"/>
              <a:chExt cx="1627" cy="620"/>
            </a:xfrm>
          </p:grpSpPr>
          <p:sp>
            <p:nvSpPr>
              <p:cNvPr id="202761" name="AutoShape 37"/>
              <p:cNvSpPr/>
              <p:nvPr/>
            </p:nvSpPr>
            <p:spPr>
              <a:xfrm>
                <a:off x="1749" y="940"/>
                <a:ext cx="1627" cy="620"/>
              </a:xfrm>
              <a:prstGeom prst="roundRect">
                <a:avLst>
                  <a:gd name="adj" fmla="val 5806"/>
                </a:avLst>
              </a:prstGeom>
              <a:solidFill>
                <a:srgbClr val="6699FF">
                  <a:alpha val="29999"/>
                </a:srgbClr>
              </a:solidFill>
              <a:ln w="9525">
                <a:noFill/>
              </a:ln>
            </p:spPr>
            <p:txBody>
              <a:bodyPr wrap="none" anchor="ctr"/>
              <a:p>
                <a:endParaRPr dirty="0">
                  <a:solidFill>
                    <a:schemeClr val="tx1"/>
                  </a:solidFill>
                  <a:latin typeface="Arial" panose="020B0604020202020204" pitchFamily="34" charset="0"/>
                </a:endParaRPr>
              </a:p>
            </p:txBody>
          </p:sp>
          <p:sp>
            <p:nvSpPr>
              <p:cNvPr id="202762" name="AutoShape 47"/>
              <p:cNvSpPr/>
              <p:nvPr/>
            </p:nvSpPr>
            <p:spPr>
              <a:xfrm>
                <a:off x="1776" y="960"/>
                <a:ext cx="1550" cy="556"/>
              </a:xfrm>
              <a:prstGeom prst="roundRect">
                <a:avLst>
                  <a:gd name="adj" fmla="val 5806"/>
                </a:avLst>
              </a:prstGeom>
              <a:solidFill>
                <a:srgbClr val="FFFFFF">
                  <a:alpha val="70000"/>
                </a:srgbClr>
              </a:solidFill>
              <a:ln w="9525">
                <a:noFill/>
              </a:ln>
            </p:spPr>
            <p:txBody>
              <a:bodyPr wrap="none" anchor="ctr"/>
              <a:p>
                <a:pPr marL="342900" indent="-342900">
                  <a:buClr>
                    <a:schemeClr val="tx1"/>
                  </a:buClr>
                  <a:buAutoNum type="arabicPeriod"/>
                </a:pPr>
                <a:r>
                  <a:rPr lang="zh-CN" altLang="en-US" b="1" dirty="0">
                    <a:solidFill>
                      <a:schemeClr val="tx1"/>
                    </a:solidFill>
                    <a:latin typeface="Arial" panose="020B0604020202020204" pitchFamily="34" charset="0"/>
                  </a:rPr>
                  <a:t>有助于读者及时了解各学科的学术动态</a:t>
                </a:r>
                <a:endParaRPr lang="zh-CN" altLang="en-US" b="1" dirty="0">
                  <a:solidFill>
                    <a:schemeClr val="tx1"/>
                  </a:solidFill>
                  <a:latin typeface="Arial" panose="020B0604020202020204" pitchFamily="34" charset="0"/>
                </a:endParaRPr>
              </a:p>
            </p:txBody>
          </p:sp>
        </p:grpSp>
        <p:grpSp>
          <p:nvGrpSpPr>
            <p:cNvPr id="202763" name="组合 202762"/>
            <p:cNvGrpSpPr/>
            <p:nvPr/>
          </p:nvGrpSpPr>
          <p:grpSpPr>
            <a:xfrm>
              <a:off x="1488" y="1152"/>
              <a:ext cx="3456" cy="432"/>
              <a:chOff x="1749" y="940"/>
              <a:chExt cx="1627" cy="620"/>
            </a:xfrm>
          </p:grpSpPr>
          <p:sp>
            <p:nvSpPr>
              <p:cNvPr id="202764" name="AutoShape 37"/>
              <p:cNvSpPr/>
              <p:nvPr/>
            </p:nvSpPr>
            <p:spPr>
              <a:xfrm>
                <a:off x="1749" y="940"/>
                <a:ext cx="1627" cy="620"/>
              </a:xfrm>
              <a:prstGeom prst="roundRect">
                <a:avLst>
                  <a:gd name="adj" fmla="val 5806"/>
                </a:avLst>
              </a:prstGeom>
              <a:solidFill>
                <a:srgbClr val="6699FF">
                  <a:alpha val="29999"/>
                </a:srgbClr>
              </a:solidFill>
              <a:ln w="9525">
                <a:noFill/>
              </a:ln>
            </p:spPr>
            <p:txBody>
              <a:bodyPr wrap="none" anchor="ctr"/>
              <a:p>
                <a:endParaRPr dirty="0">
                  <a:solidFill>
                    <a:schemeClr val="tx1"/>
                  </a:solidFill>
                  <a:latin typeface="Arial" panose="020B0604020202020204" pitchFamily="34" charset="0"/>
                </a:endParaRPr>
              </a:p>
            </p:txBody>
          </p:sp>
          <p:sp>
            <p:nvSpPr>
              <p:cNvPr id="202765" name="AutoShape 47"/>
              <p:cNvSpPr/>
              <p:nvPr/>
            </p:nvSpPr>
            <p:spPr>
              <a:xfrm>
                <a:off x="1776" y="960"/>
                <a:ext cx="1550" cy="556"/>
              </a:xfrm>
              <a:prstGeom prst="roundRect">
                <a:avLst>
                  <a:gd name="adj" fmla="val 5806"/>
                </a:avLst>
              </a:prstGeom>
              <a:solidFill>
                <a:srgbClr val="FFFFFF">
                  <a:alpha val="70000"/>
                </a:srgbClr>
              </a:solidFill>
              <a:ln w="9525">
                <a:noFill/>
              </a:ln>
            </p:spPr>
            <p:txBody>
              <a:bodyPr wrap="none" anchor="ctr"/>
              <a:p>
                <a:pPr marL="342900" indent="-342900">
                  <a:buClr>
                    <a:schemeClr val="tx1"/>
                  </a:buClr>
                  <a:buAutoNum type="arabicPeriod" startAt="2"/>
                </a:pPr>
                <a:r>
                  <a:rPr lang="zh-CN" altLang="en-US" b="1" dirty="0">
                    <a:solidFill>
                      <a:schemeClr val="tx1"/>
                    </a:solidFill>
                    <a:latin typeface="Arial" panose="020B0604020202020204" pitchFamily="34" charset="0"/>
                  </a:rPr>
                  <a:t>有助于读者及时了解各学科的学术成果</a:t>
                </a:r>
                <a:endParaRPr lang="zh-CN" altLang="en-US" b="1" dirty="0">
                  <a:solidFill>
                    <a:schemeClr val="tx1"/>
                  </a:solidFill>
                  <a:latin typeface="Arial" panose="020B0604020202020204" pitchFamily="34" charset="0"/>
                </a:endParaRPr>
              </a:p>
            </p:txBody>
          </p:sp>
        </p:grpSp>
        <p:grpSp>
          <p:nvGrpSpPr>
            <p:cNvPr id="202766" name="组合 202765"/>
            <p:cNvGrpSpPr/>
            <p:nvPr/>
          </p:nvGrpSpPr>
          <p:grpSpPr>
            <a:xfrm>
              <a:off x="1248" y="1680"/>
              <a:ext cx="3408" cy="432"/>
              <a:chOff x="1749" y="940"/>
              <a:chExt cx="1627" cy="620"/>
            </a:xfrm>
          </p:grpSpPr>
          <p:sp>
            <p:nvSpPr>
              <p:cNvPr id="202767" name="AutoShape 37"/>
              <p:cNvSpPr/>
              <p:nvPr/>
            </p:nvSpPr>
            <p:spPr>
              <a:xfrm>
                <a:off x="1749" y="940"/>
                <a:ext cx="1627" cy="620"/>
              </a:xfrm>
              <a:prstGeom prst="roundRect">
                <a:avLst>
                  <a:gd name="adj" fmla="val 5806"/>
                </a:avLst>
              </a:prstGeom>
              <a:solidFill>
                <a:srgbClr val="6699FF">
                  <a:alpha val="29999"/>
                </a:srgbClr>
              </a:solidFill>
              <a:ln w="9525">
                <a:noFill/>
              </a:ln>
            </p:spPr>
            <p:txBody>
              <a:bodyPr wrap="none" anchor="ctr"/>
              <a:p>
                <a:endParaRPr dirty="0">
                  <a:solidFill>
                    <a:schemeClr val="tx1"/>
                  </a:solidFill>
                  <a:latin typeface="Arial" panose="020B0604020202020204" pitchFamily="34" charset="0"/>
                </a:endParaRPr>
              </a:p>
            </p:txBody>
          </p:sp>
          <p:sp>
            <p:nvSpPr>
              <p:cNvPr id="202768" name="AutoShape 47"/>
              <p:cNvSpPr/>
              <p:nvPr/>
            </p:nvSpPr>
            <p:spPr>
              <a:xfrm>
                <a:off x="1776" y="960"/>
                <a:ext cx="1550" cy="556"/>
              </a:xfrm>
              <a:prstGeom prst="roundRect">
                <a:avLst>
                  <a:gd name="adj" fmla="val 5806"/>
                </a:avLst>
              </a:prstGeom>
              <a:solidFill>
                <a:srgbClr val="FFFFFF">
                  <a:alpha val="70000"/>
                </a:srgbClr>
              </a:solidFill>
              <a:ln w="9525">
                <a:noFill/>
              </a:ln>
            </p:spPr>
            <p:txBody>
              <a:bodyPr wrap="none" anchor="ctr"/>
              <a:p>
                <a:pPr marL="342900" indent="-342900">
                  <a:buClr>
                    <a:schemeClr val="tx1"/>
                  </a:buClr>
                  <a:buAutoNum type="arabicPeriod" startAt="3"/>
                </a:pPr>
                <a:r>
                  <a:rPr lang="zh-CN" altLang="en-US" b="1" dirty="0">
                    <a:solidFill>
                      <a:schemeClr val="tx1"/>
                    </a:solidFill>
                    <a:latin typeface="Arial" panose="020B0604020202020204" pitchFamily="34" charset="0"/>
                  </a:rPr>
                  <a:t>有助于读者全面掌握核心学者的学术情况</a:t>
                </a:r>
                <a:endParaRPr lang="zh-CN" altLang="en-US" b="1" dirty="0">
                  <a:solidFill>
                    <a:schemeClr val="tx1"/>
                  </a:solidFill>
                  <a:latin typeface="Arial" panose="020B0604020202020204" pitchFamily="34" charset="0"/>
                </a:endParaRPr>
              </a:p>
            </p:txBody>
          </p:sp>
        </p:grpSp>
        <p:grpSp>
          <p:nvGrpSpPr>
            <p:cNvPr id="202769" name="组合 202768"/>
            <p:cNvGrpSpPr/>
            <p:nvPr/>
          </p:nvGrpSpPr>
          <p:grpSpPr>
            <a:xfrm>
              <a:off x="960" y="2208"/>
              <a:ext cx="3360" cy="432"/>
              <a:chOff x="1749" y="940"/>
              <a:chExt cx="1627" cy="620"/>
            </a:xfrm>
          </p:grpSpPr>
          <p:sp>
            <p:nvSpPr>
              <p:cNvPr id="202770" name="AutoShape 37"/>
              <p:cNvSpPr/>
              <p:nvPr/>
            </p:nvSpPr>
            <p:spPr>
              <a:xfrm>
                <a:off x="1749" y="940"/>
                <a:ext cx="1627" cy="620"/>
              </a:xfrm>
              <a:prstGeom prst="roundRect">
                <a:avLst>
                  <a:gd name="adj" fmla="val 5806"/>
                </a:avLst>
              </a:prstGeom>
              <a:solidFill>
                <a:srgbClr val="6699FF">
                  <a:alpha val="29999"/>
                </a:srgbClr>
              </a:solidFill>
              <a:ln w="9525">
                <a:noFill/>
              </a:ln>
            </p:spPr>
            <p:txBody>
              <a:bodyPr wrap="none" anchor="ctr"/>
              <a:p>
                <a:endParaRPr dirty="0">
                  <a:solidFill>
                    <a:schemeClr val="tx1"/>
                  </a:solidFill>
                  <a:latin typeface="Arial" panose="020B0604020202020204" pitchFamily="34" charset="0"/>
                </a:endParaRPr>
              </a:p>
            </p:txBody>
          </p:sp>
          <p:sp>
            <p:nvSpPr>
              <p:cNvPr id="202771" name="AutoShape 47"/>
              <p:cNvSpPr/>
              <p:nvPr/>
            </p:nvSpPr>
            <p:spPr>
              <a:xfrm>
                <a:off x="1776" y="960"/>
                <a:ext cx="1550" cy="556"/>
              </a:xfrm>
              <a:prstGeom prst="roundRect">
                <a:avLst>
                  <a:gd name="adj" fmla="val 5806"/>
                </a:avLst>
              </a:prstGeom>
              <a:solidFill>
                <a:srgbClr val="FFFFFF">
                  <a:alpha val="70000"/>
                </a:srgbClr>
              </a:solidFill>
              <a:ln w="9525">
                <a:noFill/>
              </a:ln>
            </p:spPr>
            <p:txBody>
              <a:bodyPr wrap="none" anchor="ctr"/>
              <a:p>
                <a:pPr marL="342900" indent="-342900">
                  <a:buClr>
                    <a:schemeClr val="tx1"/>
                  </a:buClr>
                  <a:buAutoNum type="arabicPeriod" startAt="4"/>
                </a:pPr>
                <a:r>
                  <a:rPr lang="zh-CN" altLang="en-US" b="1" dirty="0">
                    <a:solidFill>
                      <a:schemeClr val="tx1"/>
                    </a:solidFill>
                    <a:latin typeface="Arial" panose="020B0604020202020204" pitchFamily="34" charset="0"/>
                  </a:rPr>
                  <a:t>有助于读者全面掌握各学科的核心站点</a:t>
                </a:r>
                <a:endParaRPr lang="zh-CN" altLang="en-US" b="1" dirty="0">
                  <a:solidFill>
                    <a:schemeClr val="tx1"/>
                  </a:solidFill>
                  <a:latin typeface="Arial" panose="020B0604020202020204" pitchFamily="34" charset="0"/>
                </a:endParaRPr>
              </a:p>
            </p:txBody>
          </p:sp>
        </p:grpSp>
        <p:grpSp>
          <p:nvGrpSpPr>
            <p:cNvPr id="202772" name="组合 202771"/>
            <p:cNvGrpSpPr/>
            <p:nvPr/>
          </p:nvGrpSpPr>
          <p:grpSpPr>
            <a:xfrm>
              <a:off x="720" y="2736"/>
              <a:ext cx="3264" cy="432"/>
              <a:chOff x="1749" y="940"/>
              <a:chExt cx="1627" cy="620"/>
            </a:xfrm>
          </p:grpSpPr>
          <p:sp>
            <p:nvSpPr>
              <p:cNvPr id="202773" name="AutoShape 37"/>
              <p:cNvSpPr/>
              <p:nvPr/>
            </p:nvSpPr>
            <p:spPr>
              <a:xfrm>
                <a:off x="1749" y="940"/>
                <a:ext cx="1627" cy="620"/>
              </a:xfrm>
              <a:prstGeom prst="roundRect">
                <a:avLst>
                  <a:gd name="adj" fmla="val 5806"/>
                </a:avLst>
              </a:prstGeom>
              <a:solidFill>
                <a:srgbClr val="6699FF">
                  <a:alpha val="29999"/>
                </a:srgbClr>
              </a:solidFill>
              <a:ln w="9525">
                <a:noFill/>
              </a:ln>
            </p:spPr>
            <p:txBody>
              <a:bodyPr wrap="none" anchor="ctr"/>
              <a:p>
                <a:endParaRPr dirty="0">
                  <a:solidFill>
                    <a:schemeClr val="tx1"/>
                  </a:solidFill>
                  <a:latin typeface="Arial" panose="020B0604020202020204" pitchFamily="34" charset="0"/>
                </a:endParaRPr>
              </a:p>
            </p:txBody>
          </p:sp>
          <p:sp>
            <p:nvSpPr>
              <p:cNvPr id="202774" name="AutoShape 47"/>
              <p:cNvSpPr/>
              <p:nvPr/>
            </p:nvSpPr>
            <p:spPr>
              <a:xfrm>
                <a:off x="1776" y="960"/>
                <a:ext cx="1550" cy="556"/>
              </a:xfrm>
              <a:prstGeom prst="roundRect">
                <a:avLst>
                  <a:gd name="adj" fmla="val 5806"/>
                </a:avLst>
              </a:prstGeom>
              <a:solidFill>
                <a:srgbClr val="FFFFFF">
                  <a:alpha val="70000"/>
                </a:srgbClr>
              </a:solidFill>
              <a:ln w="9525">
                <a:noFill/>
              </a:ln>
            </p:spPr>
            <p:txBody>
              <a:bodyPr wrap="none" anchor="ctr"/>
              <a:p>
                <a:pPr marL="342900" indent="-342900">
                  <a:buClr>
                    <a:schemeClr val="tx1"/>
                  </a:buClr>
                  <a:buAutoNum type="arabicPeriod" startAt="5"/>
                </a:pPr>
                <a:r>
                  <a:rPr lang="zh-CN" altLang="en-US" b="1" dirty="0">
                    <a:solidFill>
                      <a:schemeClr val="tx1"/>
                    </a:solidFill>
                    <a:latin typeface="Arial" panose="020B0604020202020204" pitchFamily="34" charset="0"/>
                  </a:rPr>
                  <a:t>有助于读者更好地准备升学考研</a:t>
                </a:r>
                <a:endParaRPr lang="zh-CN" altLang="en-US" b="1" dirty="0">
                  <a:solidFill>
                    <a:schemeClr val="tx1"/>
                  </a:solidFill>
                  <a:latin typeface="Arial" panose="020B0604020202020204" pitchFamily="34" charset="0"/>
                </a:endParaRPr>
              </a:p>
            </p:txBody>
          </p:sp>
        </p:grpSp>
        <p:grpSp>
          <p:nvGrpSpPr>
            <p:cNvPr id="202775" name="组合 202774"/>
            <p:cNvGrpSpPr/>
            <p:nvPr/>
          </p:nvGrpSpPr>
          <p:grpSpPr>
            <a:xfrm>
              <a:off x="480" y="3264"/>
              <a:ext cx="3216" cy="432"/>
              <a:chOff x="1749" y="940"/>
              <a:chExt cx="1627" cy="620"/>
            </a:xfrm>
          </p:grpSpPr>
          <p:sp>
            <p:nvSpPr>
              <p:cNvPr id="202776" name="AutoShape 37"/>
              <p:cNvSpPr/>
              <p:nvPr/>
            </p:nvSpPr>
            <p:spPr>
              <a:xfrm>
                <a:off x="1749" y="940"/>
                <a:ext cx="1627" cy="620"/>
              </a:xfrm>
              <a:prstGeom prst="roundRect">
                <a:avLst>
                  <a:gd name="adj" fmla="val 5806"/>
                </a:avLst>
              </a:prstGeom>
              <a:solidFill>
                <a:srgbClr val="6699FF">
                  <a:alpha val="29999"/>
                </a:srgbClr>
              </a:solidFill>
              <a:ln w="9525">
                <a:noFill/>
              </a:ln>
            </p:spPr>
            <p:txBody>
              <a:bodyPr wrap="none" anchor="ctr"/>
              <a:p>
                <a:endParaRPr dirty="0">
                  <a:solidFill>
                    <a:schemeClr val="tx1"/>
                  </a:solidFill>
                  <a:latin typeface="Arial" panose="020B0604020202020204" pitchFamily="34" charset="0"/>
                </a:endParaRPr>
              </a:p>
            </p:txBody>
          </p:sp>
          <p:sp>
            <p:nvSpPr>
              <p:cNvPr id="202777" name="AutoShape 47"/>
              <p:cNvSpPr/>
              <p:nvPr/>
            </p:nvSpPr>
            <p:spPr>
              <a:xfrm>
                <a:off x="1776" y="960"/>
                <a:ext cx="1550" cy="556"/>
              </a:xfrm>
              <a:prstGeom prst="roundRect">
                <a:avLst>
                  <a:gd name="adj" fmla="val 5806"/>
                </a:avLst>
              </a:prstGeom>
              <a:solidFill>
                <a:srgbClr val="FFFFFF">
                  <a:alpha val="70000"/>
                </a:srgbClr>
              </a:solidFill>
              <a:ln w="9525">
                <a:noFill/>
              </a:ln>
            </p:spPr>
            <p:txBody>
              <a:bodyPr wrap="none" anchor="ctr"/>
              <a:p>
                <a:pPr marL="342900" indent="-342900">
                  <a:buClr>
                    <a:schemeClr val="tx1"/>
                  </a:buClr>
                  <a:buAutoNum type="arabicPeriod" startAt="6"/>
                </a:pPr>
                <a:r>
                  <a:rPr lang="zh-CN" altLang="en-US" b="1" dirty="0">
                    <a:solidFill>
                      <a:schemeClr val="tx1"/>
                    </a:solidFill>
                    <a:latin typeface="Arial" panose="020B0604020202020204" pitchFamily="34" charset="0"/>
                  </a:rPr>
                  <a:t>有助于读者找到自己所需的参考资料</a:t>
                </a:r>
                <a:endParaRPr lang="zh-CN" altLang="en-US" b="1" dirty="0">
                  <a:solidFill>
                    <a:schemeClr val="tx1"/>
                  </a:solidFill>
                  <a:latin typeface="Arial" panose="020B0604020202020204" pitchFamily="34" charset="0"/>
                </a:endParaRPr>
              </a:p>
            </p:txBody>
          </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91970" y="457200"/>
            <a:ext cx="8607425" cy="54102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40535" y="457200"/>
            <a:ext cx="8709660" cy="54102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70380" y="457200"/>
            <a:ext cx="8650605" cy="54102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39265" y="457200"/>
            <a:ext cx="8712835" cy="54102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43075" y="457200"/>
            <a:ext cx="8704580" cy="54102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53235" y="457200"/>
            <a:ext cx="8685530" cy="54102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22120" y="457200"/>
            <a:ext cx="8746490" cy="54102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782445" y="457200"/>
            <a:ext cx="8626475" cy="54102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5586" name="标题 195585"/>
          <p:cNvSpPr>
            <a:spLocks noGrp="1"/>
          </p:cNvSpPr>
          <p:nvPr>
            <p:ph type="title"/>
          </p:nvPr>
        </p:nvSpPr>
        <p:spPr/>
        <p:txBody>
          <a:bodyPr anchor="ctr"/>
          <a:p>
            <a:r>
              <a:rPr lang="zh-CN" altLang="en-US" b="1" dirty="0">
                <a:solidFill>
                  <a:schemeClr val="bg2"/>
                </a:solidFill>
                <a:ea typeface="楷体" panose="02010609060101010101" pitchFamily="49" charset="-122"/>
              </a:rPr>
              <a:t>方略用户指南</a:t>
            </a:r>
            <a:endParaRPr lang="zh-CN" altLang="en-US" b="1" dirty="0">
              <a:solidFill>
                <a:schemeClr val="bg2"/>
              </a:solidFill>
              <a:ea typeface="楷体" panose="02010609060101010101" pitchFamily="49" charset="-122"/>
            </a:endParaRPr>
          </a:p>
        </p:txBody>
      </p:sp>
      <p:sp>
        <p:nvSpPr>
          <p:cNvPr id="195587" name="文本占位符 195586"/>
          <p:cNvSpPr/>
          <p:nvPr>
            <p:ph type="body" idx="1"/>
          </p:nvPr>
        </p:nvSpPr>
        <p:spPr>
          <a:xfrm>
            <a:off x="2819400" y="1828800"/>
            <a:ext cx="7391400" cy="3429000"/>
          </a:xfrm>
        </p:spPr>
        <p:txBody>
          <a:bodyPr vert="horz" wrap="square" lIns="91440" tIns="45720" rIns="91440" bIns="45720" anchor="t"/>
          <a:p>
            <a:pPr>
              <a:lnSpc>
                <a:spcPct val="80000"/>
              </a:lnSpc>
            </a:pPr>
            <a:r>
              <a:rPr lang="zh-CN" altLang="en-US" sz="2800" dirty="0"/>
              <a:t>方略知识管理系统是以收录全球高品质互联网学术资源为主的学习研究平台，对于教学、科研、管理、考试等知识工作者有很大的帮助。</a:t>
            </a:r>
            <a:endParaRPr lang="zh-CN" altLang="en-US" sz="2800" dirty="0"/>
          </a:p>
          <a:p>
            <a:pPr>
              <a:lnSpc>
                <a:spcPct val="80000"/>
              </a:lnSpc>
            </a:pPr>
            <a:r>
              <a:rPr lang="zh-CN" altLang="en-US" sz="2800" dirty="0"/>
              <a:t>方略既是一个学科导航平台，又是一个互联网高品质学术资源存档管理平台，无论对于知识工作者个人还是以保存文献传播知识为己任的图书馆来说都是十分有价值的。</a:t>
            </a:r>
            <a:endParaRPr lang="zh-CN" altLang="en-US" sz="2800" dirty="0"/>
          </a:p>
        </p:txBody>
      </p:sp>
      <p:grpSp>
        <p:nvGrpSpPr>
          <p:cNvPr id="195588" name="组合 195587"/>
          <p:cNvGrpSpPr/>
          <p:nvPr/>
        </p:nvGrpSpPr>
        <p:grpSpPr>
          <a:xfrm>
            <a:off x="1600200" y="4846638"/>
            <a:ext cx="4537075" cy="1935162"/>
            <a:chOff x="158" y="2862"/>
            <a:chExt cx="2858" cy="1219"/>
          </a:xfrm>
        </p:grpSpPr>
        <p:grpSp>
          <p:nvGrpSpPr>
            <p:cNvPr id="195589" name="组合 195588"/>
            <p:cNvGrpSpPr/>
            <p:nvPr/>
          </p:nvGrpSpPr>
          <p:grpSpPr>
            <a:xfrm>
              <a:off x="158" y="2862"/>
              <a:ext cx="2858" cy="1219"/>
              <a:chOff x="335" y="1359"/>
              <a:chExt cx="5147" cy="2275"/>
            </a:xfrm>
          </p:grpSpPr>
          <p:sp>
            <p:nvSpPr>
              <p:cNvPr id="195590" name="任意多边形 195589"/>
              <p:cNvSpPr/>
              <p:nvPr/>
            </p:nvSpPr>
            <p:spPr>
              <a:xfrm>
                <a:off x="335" y="1536"/>
                <a:ext cx="822" cy="470"/>
              </a:xfrm>
              <a:custGeom>
                <a:avLst/>
                <a:gdLst/>
                <a:ahLst/>
                <a:cxnLst/>
                <a:pathLst>
                  <a:path w="822" h="470">
                    <a:moveTo>
                      <a:pt x="0" y="0"/>
                    </a:moveTo>
                    <a:lnTo>
                      <a:pt x="0" y="70"/>
                    </a:lnTo>
                    <a:lnTo>
                      <a:pt x="804" y="470"/>
                    </a:lnTo>
                    <a:lnTo>
                      <a:pt x="822" y="401"/>
                    </a:lnTo>
                    <a:lnTo>
                      <a:pt x="0" y="0"/>
                    </a:lnTo>
                    <a:close/>
                  </a:path>
                </a:pathLst>
              </a:custGeom>
              <a:solidFill>
                <a:srgbClr val="C4C4C4">
                  <a:alpha val="100000"/>
                </a:srgbClr>
              </a:solidFill>
              <a:ln w="12700">
                <a:noFill/>
              </a:ln>
            </p:spPr>
            <p:txBody>
              <a:bodyPr/>
              <a:p>
                <a:endParaRPr lang="zh-CN" altLang="en-US"/>
              </a:p>
            </p:txBody>
          </p:sp>
          <p:sp>
            <p:nvSpPr>
              <p:cNvPr id="195591" name="任意多边形 195590"/>
              <p:cNvSpPr/>
              <p:nvPr/>
            </p:nvSpPr>
            <p:spPr>
              <a:xfrm>
                <a:off x="1219" y="1741"/>
                <a:ext cx="1635" cy="712"/>
              </a:xfrm>
              <a:custGeom>
                <a:avLst/>
                <a:gdLst/>
                <a:ahLst/>
                <a:cxnLst/>
                <a:pathLst>
                  <a:path w="1635" h="712">
                    <a:moveTo>
                      <a:pt x="0" y="241"/>
                    </a:moveTo>
                    <a:lnTo>
                      <a:pt x="981" y="712"/>
                    </a:lnTo>
                    <a:lnTo>
                      <a:pt x="1635" y="408"/>
                    </a:lnTo>
                    <a:lnTo>
                      <a:pt x="509" y="0"/>
                    </a:lnTo>
                    <a:lnTo>
                      <a:pt x="0" y="241"/>
                    </a:lnTo>
                    <a:close/>
                  </a:path>
                </a:pathLst>
              </a:custGeom>
              <a:solidFill>
                <a:srgbClr val="D7D7D7">
                  <a:alpha val="100000"/>
                </a:srgbClr>
              </a:solidFill>
              <a:ln w="12700">
                <a:noFill/>
              </a:ln>
            </p:spPr>
            <p:txBody>
              <a:bodyPr/>
              <a:p>
                <a:endParaRPr lang="zh-CN" altLang="en-US"/>
              </a:p>
            </p:txBody>
          </p:sp>
          <p:sp>
            <p:nvSpPr>
              <p:cNvPr id="195592" name="任意多边形 195591"/>
              <p:cNvSpPr/>
              <p:nvPr/>
            </p:nvSpPr>
            <p:spPr>
              <a:xfrm>
                <a:off x="2397" y="3477"/>
                <a:ext cx="3080" cy="85"/>
              </a:xfrm>
              <a:custGeom>
                <a:avLst/>
                <a:gdLst/>
                <a:ahLst/>
                <a:cxnLst/>
                <a:pathLst>
                  <a:path w="3080" h="85">
                    <a:moveTo>
                      <a:pt x="0" y="0"/>
                    </a:moveTo>
                    <a:lnTo>
                      <a:pt x="2" y="85"/>
                    </a:lnTo>
                    <a:lnTo>
                      <a:pt x="3080" y="84"/>
                    </a:lnTo>
                    <a:lnTo>
                      <a:pt x="3080" y="4"/>
                    </a:lnTo>
                    <a:lnTo>
                      <a:pt x="0" y="0"/>
                    </a:lnTo>
                    <a:close/>
                  </a:path>
                </a:pathLst>
              </a:custGeom>
              <a:solidFill>
                <a:srgbClr val="004A93">
                  <a:alpha val="100000"/>
                </a:srgbClr>
              </a:solidFill>
              <a:ln w="12700">
                <a:noFill/>
              </a:ln>
            </p:spPr>
            <p:txBody>
              <a:bodyPr/>
              <a:p>
                <a:endParaRPr lang="zh-CN" altLang="en-US"/>
              </a:p>
            </p:txBody>
          </p:sp>
          <p:sp>
            <p:nvSpPr>
              <p:cNvPr id="195593" name="任意多边形 195592"/>
              <p:cNvSpPr/>
              <p:nvPr/>
            </p:nvSpPr>
            <p:spPr>
              <a:xfrm>
                <a:off x="2228" y="2075"/>
                <a:ext cx="3254" cy="1408"/>
              </a:xfrm>
              <a:custGeom>
                <a:avLst/>
                <a:gdLst/>
                <a:ahLst/>
                <a:cxnLst/>
                <a:pathLst>
                  <a:path w="3254" h="1408">
                    <a:moveTo>
                      <a:pt x="0" y="338"/>
                    </a:moveTo>
                    <a:lnTo>
                      <a:pt x="664" y="0"/>
                    </a:lnTo>
                    <a:lnTo>
                      <a:pt x="1955" y="410"/>
                    </a:lnTo>
                    <a:lnTo>
                      <a:pt x="2508" y="113"/>
                    </a:lnTo>
                    <a:lnTo>
                      <a:pt x="3254" y="1408"/>
                    </a:lnTo>
                    <a:lnTo>
                      <a:pt x="159" y="1408"/>
                    </a:lnTo>
                    <a:lnTo>
                      <a:pt x="1025" y="869"/>
                    </a:lnTo>
                    <a:lnTo>
                      <a:pt x="0" y="338"/>
                    </a:lnTo>
                    <a:close/>
                  </a:path>
                </a:pathLst>
              </a:custGeom>
              <a:gradFill rotWithShape="1">
                <a:gsLst>
                  <a:gs pos="0">
                    <a:srgbClr val="68E1FE">
                      <a:alpha val="100000"/>
                    </a:srgbClr>
                  </a:gs>
                  <a:gs pos="100000">
                    <a:srgbClr val="0A61FF">
                      <a:alpha val="100000"/>
                    </a:srgbClr>
                  </a:gs>
                </a:gsLst>
                <a:lin ang="2700000" scaled="1"/>
                <a:tileRect/>
              </a:gradFill>
              <a:ln w="12700">
                <a:noFill/>
              </a:ln>
            </p:spPr>
            <p:txBody>
              <a:bodyPr/>
              <a:p>
                <a:endParaRPr lang="zh-CN" altLang="en-US"/>
              </a:p>
            </p:txBody>
          </p:sp>
          <p:sp>
            <p:nvSpPr>
              <p:cNvPr id="195594" name="任意多边形 195593"/>
              <p:cNvSpPr/>
              <p:nvPr/>
            </p:nvSpPr>
            <p:spPr>
              <a:xfrm>
                <a:off x="2228" y="2415"/>
                <a:ext cx="1025" cy="581"/>
              </a:xfrm>
              <a:custGeom>
                <a:avLst/>
                <a:gdLst/>
                <a:ahLst/>
                <a:cxnLst/>
                <a:pathLst>
                  <a:path w="1025" h="581">
                    <a:moveTo>
                      <a:pt x="0" y="0"/>
                    </a:moveTo>
                    <a:lnTo>
                      <a:pt x="0" y="92"/>
                    </a:lnTo>
                    <a:lnTo>
                      <a:pt x="979" y="581"/>
                    </a:lnTo>
                    <a:lnTo>
                      <a:pt x="1025" y="531"/>
                    </a:lnTo>
                    <a:lnTo>
                      <a:pt x="0" y="0"/>
                    </a:lnTo>
                    <a:close/>
                  </a:path>
                </a:pathLst>
              </a:custGeom>
              <a:solidFill>
                <a:srgbClr val="004A93">
                  <a:alpha val="100000"/>
                </a:srgbClr>
              </a:solidFill>
              <a:ln w="12700">
                <a:noFill/>
              </a:ln>
            </p:spPr>
            <p:txBody>
              <a:bodyPr/>
              <a:p>
                <a:endParaRPr lang="zh-CN" altLang="en-US"/>
              </a:p>
            </p:txBody>
          </p:sp>
          <p:sp>
            <p:nvSpPr>
              <p:cNvPr id="195595" name="任意多边形 195594"/>
              <p:cNvSpPr/>
              <p:nvPr/>
            </p:nvSpPr>
            <p:spPr>
              <a:xfrm>
                <a:off x="342" y="1359"/>
                <a:ext cx="1323" cy="539"/>
              </a:xfrm>
              <a:custGeom>
                <a:avLst/>
                <a:gdLst/>
                <a:ahLst/>
                <a:cxnLst/>
                <a:pathLst>
                  <a:path w="1323" h="539">
                    <a:moveTo>
                      <a:pt x="0" y="113"/>
                    </a:moveTo>
                    <a:lnTo>
                      <a:pt x="826" y="539"/>
                    </a:lnTo>
                    <a:lnTo>
                      <a:pt x="1323" y="306"/>
                    </a:lnTo>
                    <a:lnTo>
                      <a:pt x="273" y="0"/>
                    </a:lnTo>
                    <a:lnTo>
                      <a:pt x="0" y="113"/>
                    </a:lnTo>
                    <a:close/>
                  </a:path>
                </a:pathLst>
              </a:custGeom>
              <a:gradFill rotWithShape="1">
                <a:gsLst>
                  <a:gs pos="0">
                    <a:srgbClr val="68E1FE">
                      <a:alpha val="100000"/>
                    </a:srgbClr>
                  </a:gs>
                  <a:gs pos="100000">
                    <a:srgbClr val="0A61FF">
                      <a:alpha val="100000"/>
                    </a:srgbClr>
                  </a:gs>
                </a:gsLst>
                <a:lin ang="2700000" scaled="1"/>
                <a:tileRect/>
              </a:gradFill>
              <a:ln w="12700">
                <a:noFill/>
              </a:ln>
            </p:spPr>
            <p:txBody>
              <a:bodyPr/>
              <a:p>
                <a:endParaRPr lang="zh-CN" altLang="en-US"/>
              </a:p>
            </p:txBody>
          </p:sp>
          <p:sp>
            <p:nvSpPr>
              <p:cNvPr id="195596" name="任意多边形 195595"/>
              <p:cNvSpPr/>
              <p:nvPr/>
            </p:nvSpPr>
            <p:spPr>
              <a:xfrm>
                <a:off x="340" y="1472"/>
                <a:ext cx="1331" cy="496"/>
              </a:xfrm>
              <a:custGeom>
                <a:avLst/>
                <a:gdLst/>
                <a:ahLst/>
                <a:cxnLst/>
                <a:pathLst>
                  <a:path w="1331" h="496">
                    <a:moveTo>
                      <a:pt x="0" y="0"/>
                    </a:moveTo>
                    <a:lnTo>
                      <a:pt x="0" y="82"/>
                    </a:lnTo>
                    <a:lnTo>
                      <a:pt x="822" y="496"/>
                    </a:lnTo>
                    <a:lnTo>
                      <a:pt x="1317" y="275"/>
                    </a:lnTo>
                    <a:lnTo>
                      <a:pt x="1331" y="195"/>
                    </a:lnTo>
                    <a:lnTo>
                      <a:pt x="829" y="419"/>
                    </a:lnTo>
                    <a:lnTo>
                      <a:pt x="0" y="0"/>
                    </a:lnTo>
                    <a:close/>
                  </a:path>
                </a:pathLst>
              </a:custGeom>
              <a:solidFill>
                <a:srgbClr val="004A93">
                  <a:alpha val="100000"/>
                </a:srgbClr>
              </a:solidFill>
              <a:ln w="12700">
                <a:noFill/>
              </a:ln>
            </p:spPr>
            <p:txBody>
              <a:bodyPr/>
              <a:p>
                <a:endParaRPr lang="zh-CN" altLang="en-US"/>
              </a:p>
            </p:txBody>
          </p:sp>
          <p:grpSp>
            <p:nvGrpSpPr>
              <p:cNvPr id="195597" name="组合 195596"/>
              <p:cNvGrpSpPr/>
              <p:nvPr/>
            </p:nvGrpSpPr>
            <p:grpSpPr>
              <a:xfrm>
                <a:off x="1208" y="1525"/>
                <a:ext cx="1612" cy="759"/>
                <a:chOff x="1208" y="1525"/>
                <a:chExt cx="1612" cy="759"/>
              </a:xfrm>
            </p:grpSpPr>
            <p:sp>
              <p:nvSpPr>
                <p:cNvPr id="195598" name="任意多边形 195597"/>
                <p:cNvSpPr/>
                <p:nvPr/>
              </p:nvSpPr>
              <p:spPr>
                <a:xfrm>
                  <a:off x="1208" y="1721"/>
                  <a:ext cx="1612" cy="563"/>
                </a:xfrm>
                <a:custGeom>
                  <a:avLst/>
                  <a:gdLst/>
                  <a:ahLst/>
                  <a:cxnLst/>
                  <a:pathLst>
                    <a:path w="1612" h="563">
                      <a:moveTo>
                        <a:pt x="0" y="0"/>
                      </a:moveTo>
                      <a:lnTo>
                        <a:pt x="954" y="490"/>
                      </a:lnTo>
                      <a:lnTo>
                        <a:pt x="1612" y="170"/>
                      </a:lnTo>
                      <a:lnTo>
                        <a:pt x="1612" y="242"/>
                      </a:lnTo>
                      <a:lnTo>
                        <a:pt x="946" y="563"/>
                      </a:lnTo>
                      <a:lnTo>
                        <a:pt x="0" y="72"/>
                      </a:lnTo>
                      <a:lnTo>
                        <a:pt x="2" y="4"/>
                      </a:lnTo>
                    </a:path>
                  </a:pathLst>
                </a:custGeom>
                <a:solidFill>
                  <a:srgbClr val="BA4A00">
                    <a:alpha val="100000"/>
                  </a:srgbClr>
                </a:solidFill>
                <a:ln w="12700">
                  <a:noFill/>
                </a:ln>
              </p:spPr>
              <p:txBody>
                <a:bodyPr/>
                <a:p>
                  <a:endParaRPr lang="zh-CN" altLang="en-US"/>
                </a:p>
              </p:txBody>
            </p:sp>
            <p:sp>
              <p:nvSpPr>
                <p:cNvPr id="195599" name="任意多边形 195598"/>
                <p:cNvSpPr/>
                <p:nvPr/>
              </p:nvSpPr>
              <p:spPr>
                <a:xfrm>
                  <a:off x="1216" y="1525"/>
                  <a:ext cx="1604" cy="691"/>
                </a:xfrm>
                <a:custGeom>
                  <a:avLst/>
                  <a:gdLst/>
                  <a:ahLst/>
                  <a:cxnLst/>
                  <a:pathLst>
                    <a:path w="1604" h="691">
                      <a:moveTo>
                        <a:pt x="0" y="201"/>
                      </a:moveTo>
                      <a:lnTo>
                        <a:pt x="946" y="691"/>
                      </a:lnTo>
                      <a:lnTo>
                        <a:pt x="1604" y="375"/>
                      </a:lnTo>
                      <a:lnTo>
                        <a:pt x="569" y="0"/>
                      </a:lnTo>
                      <a:lnTo>
                        <a:pt x="0" y="201"/>
                      </a:lnTo>
                      <a:close/>
                    </a:path>
                  </a:pathLst>
                </a:custGeom>
                <a:gradFill rotWithShape="1">
                  <a:gsLst>
                    <a:gs pos="0">
                      <a:srgbClr val="FEDE70">
                        <a:alpha val="100000"/>
                      </a:srgbClr>
                    </a:gs>
                    <a:gs pos="100000">
                      <a:srgbClr val="FE8633">
                        <a:alpha val="100000"/>
                      </a:srgbClr>
                    </a:gs>
                  </a:gsLst>
                  <a:lin ang="2700000" scaled="1"/>
                  <a:tileRect/>
                </a:gradFill>
                <a:ln w="12700">
                  <a:noFill/>
                </a:ln>
              </p:spPr>
              <p:txBody>
                <a:bodyPr/>
                <a:p>
                  <a:endParaRPr lang="zh-CN" altLang="en-US"/>
                </a:p>
              </p:txBody>
            </p:sp>
          </p:grpSp>
          <p:sp>
            <p:nvSpPr>
              <p:cNvPr id="195600" name="任意多边形 195599"/>
              <p:cNvSpPr/>
              <p:nvPr/>
            </p:nvSpPr>
            <p:spPr>
              <a:xfrm>
                <a:off x="2398" y="3549"/>
                <a:ext cx="3080" cy="85"/>
              </a:xfrm>
              <a:custGeom>
                <a:avLst/>
                <a:gdLst/>
                <a:ahLst/>
                <a:cxnLst/>
                <a:pathLst>
                  <a:path w="3080" h="85">
                    <a:moveTo>
                      <a:pt x="0" y="0"/>
                    </a:moveTo>
                    <a:lnTo>
                      <a:pt x="2" y="85"/>
                    </a:lnTo>
                    <a:lnTo>
                      <a:pt x="3080" y="84"/>
                    </a:lnTo>
                    <a:lnTo>
                      <a:pt x="3080" y="4"/>
                    </a:lnTo>
                    <a:lnTo>
                      <a:pt x="0" y="0"/>
                    </a:lnTo>
                    <a:close/>
                  </a:path>
                </a:pathLst>
              </a:custGeom>
              <a:gradFill rotWithShape="1">
                <a:gsLst>
                  <a:gs pos="0">
                    <a:schemeClr val="bg2">
                      <a:alpha val="100000"/>
                    </a:schemeClr>
                  </a:gs>
                  <a:gs pos="100000">
                    <a:srgbClr val="FFFFFF">
                      <a:alpha val="100000"/>
                    </a:srgbClr>
                  </a:gs>
                </a:gsLst>
                <a:lin ang="5400000" scaled="1"/>
                <a:tileRect/>
              </a:gradFill>
              <a:ln w="12700">
                <a:noFill/>
              </a:ln>
            </p:spPr>
            <p:txBody>
              <a:bodyPr/>
              <a:p>
                <a:endParaRPr lang="zh-CN" altLang="en-US"/>
              </a:p>
            </p:txBody>
          </p:sp>
        </p:grpSp>
        <p:grpSp>
          <p:nvGrpSpPr>
            <p:cNvPr id="195601" name="Gruppe 137"/>
            <p:cNvGrpSpPr/>
            <p:nvPr/>
          </p:nvGrpSpPr>
          <p:grpSpPr>
            <a:xfrm>
              <a:off x="1047" y="3071"/>
              <a:ext cx="101" cy="97"/>
              <a:chOff x="473201" y="2942956"/>
              <a:chExt cx="953523" cy="1036016"/>
            </a:xfrm>
          </p:grpSpPr>
          <p:sp>
            <p:nvSpPr>
              <p:cNvPr id="139" name="Ellipse 138"/>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p>
                <a:pPr algn="ctr"/>
                <a:endParaRPr lang="en-US" altLang="x-none">
                  <a:solidFill>
                    <a:srgbClr val="FFFFFF"/>
                  </a:solidFill>
                  <a:latin typeface="Calibri" panose="020F0502020204030204" charset="0"/>
                  <a:ea typeface="MS PGothic" panose="020B0600070205080204" pitchFamily="34" charset="-128"/>
                </a:endParaRPr>
              </a:p>
            </p:txBody>
          </p:sp>
          <p:sp>
            <p:nvSpPr>
              <p:cNvPr id="195605" name="Ellipse 139"/>
              <p:cNvSpPr/>
              <p:nvPr/>
            </p:nvSpPr>
            <p:spPr>
              <a:xfrm>
                <a:off x="473201" y="2942956"/>
                <a:ext cx="953523" cy="953012"/>
              </a:xfrm>
              <a:prstGeom prst="ellipse">
                <a:avLst/>
              </a:prstGeom>
              <a:gradFill rotWithShape="1">
                <a:gsLst>
                  <a:gs pos="0">
                    <a:srgbClr val="0575FE"/>
                  </a:gs>
                  <a:gs pos="100000">
                    <a:srgbClr val="42BFF6"/>
                  </a:gs>
                </a:gsLst>
                <a:lin ang="5400000" scaled="1"/>
                <a:tileRect/>
              </a:gradFill>
              <a:ln w="3175" cap="flat" cmpd="sng">
                <a:solidFill>
                  <a:srgbClr val="0575FE"/>
                </a:solidFill>
                <a:prstDash val="solid"/>
                <a:miter/>
                <a:headEnd type="none" w="med" len="med"/>
                <a:tailEnd type="none" w="med" len="med"/>
              </a:ln>
            </p:spPr>
            <p:txBody>
              <a:bodyPr anchor="ctr"/>
              <a:p>
                <a:pPr indent="-342900" algn="ctr">
                  <a:buFont typeface="Calibri" panose="020F0502020204030204" charset="0"/>
                  <a:buAutoNum type="arabicPeriod"/>
                </a:pPr>
                <a:endParaRPr lang="en-US" altLang="x-none" sz="1400">
                  <a:latin typeface="Calibri" panose="020F0502020204030204" charset="0"/>
                  <a:ea typeface="MS PGothic" panose="020B0600070205080204" pitchFamily="34" charset="-128"/>
                </a:endParaRPr>
              </a:p>
            </p:txBody>
          </p:sp>
          <p:sp>
            <p:nvSpPr>
              <p:cNvPr id="195606" name="Ellipse 140"/>
              <p:cNvSpPr/>
              <p:nvPr/>
            </p:nvSpPr>
            <p:spPr>
              <a:xfrm>
                <a:off x="589896" y="2966013"/>
                <a:ext cx="698636" cy="516471"/>
              </a:xfrm>
              <a:prstGeom prst="ellipse">
                <a:avLst/>
              </a:prstGeom>
              <a:gradFill rotWithShape="1">
                <a:gsLst>
                  <a:gs pos="0">
                    <a:srgbClr val="FFFCF9">
                      <a:alpha val="76999"/>
                    </a:srgbClr>
                  </a:gs>
                  <a:gs pos="100000">
                    <a:srgbClr val="FFFFFF">
                      <a:alpha val="0"/>
                    </a:srgbClr>
                  </a:gs>
                </a:gsLst>
                <a:lin ang="5400000"/>
                <a:tileRect/>
              </a:gradFill>
              <a:ln w="9525">
                <a:noFill/>
              </a:ln>
            </p:spPr>
            <p:txBody>
              <a:bodyPr anchor="ctr"/>
              <a:p>
                <a:pPr marL="342900" indent="-342900" algn="ctr">
                  <a:buFont typeface="Calibri" panose="020F0502020204030204" charset="0"/>
                  <a:buAutoNum type="arabicPeriod"/>
                </a:pPr>
                <a:endParaRPr lang="en-US" altLang="x-none">
                  <a:solidFill>
                    <a:srgbClr val="FFFFFF"/>
                  </a:solidFill>
                  <a:latin typeface="Calibri" panose="020F0502020204030204" charset="0"/>
                  <a:ea typeface="MS PGothic" panose="020B0600070205080204" pitchFamily="34" charset="-128"/>
                </a:endParaRPr>
              </a:p>
            </p:txBody>
          </p:sp>
        </p:grpSp>
        <p:grpSp>
          <p:nvGrpSpPr>
            <p:cNvPr id="195607" name="Gruppe 137"/>
            <p:cNvGrpSpPr/>
            <p:nvPr/>
          </p:nvGrpSpPr>
          <p:grpSpPr>
            <a:xfrm>
              <a:off x="1749" y="3448"/>
              <a:ext cx="94" cy="99"/>
              <a:chOff x="473201" y="2942956"/>
              <a:chExt cx="953523" cy="1036016"/>
            </a:xfrm>
          </p:grpSpPr>
          <p:sp>
            <p:nvSpPr>
              <p:cNvPr id="2" name="Ellipse 138"/>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p>
                <a:pPr algn="ctr"/>
                <a:endParaRPr lang="en-US" altLang="x-none">
                  <a:solidFill>
                    <a:srgbClr val="FFFFFF"/>
                  </a:solidFill>
                  <a:latin typeface="Calibri" panose="020F0502020204030204" charset="0"/>
                  <a:ea typeface="MS PGothic" panose="020B0600070205080204" pitchFamily="34" charset="-128"/>
                </a:endParaRPr>
              </a:p>
            </p:txBody>
          </p:sp>
          <p:sp>
            <p:nvSpPr>
              <p:cNvPr id="195611" name="Ellipse 139"/>
              <p:cNvSpPr/>
              <p:nvPr/>
            </p:nvSpPr>
            <p:spPr>
              <a:xfrm>
                <a:off x="473201" y="2942956"/>
                <a:ext cx="953523" cy="953012"/>
              </a:xfrm>
              <a:prstGeom prst="ellipse">
                <a:avLst/>
              </a:prstGeom>
              <a:gradFill rotWithShape="1">
                <a:gsLst>
                  <a:gs pos="0">
                    <a:srgbClr val="FF6600"/>
                  </a:gs>
                  <a:gs pos="100000">
                    <a:srgbClr val="FF9900"/>
                  </a:gs>
                </a:gsLst>
                <a:lin ang="5400000" scaled="1"/>
                <a:tileRect/>
              </a:gradFill>
              <a:ln w="3175" cap="flat" cmpd="sng">
                <a:solidFill>
                  <a:srgbClr val="FF6600"/>
                </a:solidFill>
                <a:prstDash val="solid"/>
                <a:miter/>
                <a:headEnd type="none" w="med" len="med"/>
                <a:tailEnd type="none" w="med" len="med"/>
              </a:ln>
            </p:spPr>
            <p:txBody>
              <a:bodyPr anchor="ctr"/>
              <a:p>
                <a:pPr indent="-342900" algn="ctr">
                  <a:buFont typeface="Calibri" panose="020F0502020204030204" charset="0"/>
                  <a:buAutoNum type="arabicPeriod"/>
                </a:pPr>
                <a:endParaRPr lang="en-US" altLang="x-none" sz="1400">
                  <a:latin typeface="Calibri" panose="020F0502020204030204" charset="0"/>
                  <a:ea typeface="MS PGothic" panose="020B0600070205080204" pitchFamily="34" charset="-128"/>
                </a:endParaRPr>
              </a:p>
            </p:txBody>
          </p:sp>
          <p:sp>
            <p:nvSpPr>
              <p:cNvPr id="195612" name="Ellipse 140"/>
              <p:cNvSpPr/>
              <p:nvPr/>
            </p:nvSpPr>
            <p:spPr>
              <a:xfrm>
                <a:off x="589896" y="2966013"/>
                <a:ext cx="698636" cy="516471"/>
              </a:xfrm>
              <a:prstGeom prst="ellipse">
                <a:avLst/>
              </a:prstGeom>
              <a:gradFill rotWithShape="1">
                <a:gsLst>
                  <a:gs pos="0">
                    <a:srgbClr val="FFFCF9">
                      <a:alpha val="76999"/>
                    </a:srgbClr>
                  </a:gs>
                  <a:gs pos="100000">
                    <a:srgbClr val="FFFFFF">
                      <a:alpha val="0"/>
                    </a:srgbClr>
                  </a:gs>
                </a:gsLst>
                <a:lin ang="5400000"/>
                <a:tileRect/>
              </a:gradFill>
              <a:ln w="9525">
                <a:noFill/>
              </a:ln>
            </p:spPr>
            <p:txBody>
              <a:bodyPr anchor="ctr"/>
              <a:p>
                <a:pPr marL="342900" indent="-342900" algn="ctr">
                  <a:buFont typeface="Calibri" panose="020F0502020204030204" charset="0"/>
                  <a:buAutoNum type="arabicPeriod"/>
                </a:pPr>
                <a:endParaRPr lang="en-US" altLang="x-none">
                  <a:solidFill>
                    <a:srgbClr val="FFFFFF"/>
                  </a:solidFill>
                  <a:latin typeface="Calibri" panose="020F0502020204030204" charset="0"/>
                  <a:ea typeface="MS PGothic" panose="020B0600070205080204" pitchFamily="34" charset="-128"/>
                </a:endParaRPr>
              </a:p>
            </p:txBody>
          </p:sp>
        </p:grpSp>
        <p:grpSp>
          <p:nvGrpSpPr>
            <p:cNvPr id="195613" name="Gruppe 137"/>
            <p:cNvGrpSpPr/>
            <p:nvPr/>
          </p:nvGrpSpPr>
          <p:grpSpPr>
            <a:xfrm>
              <a:off x="428" y="2901"/>
              <a:ext cx="94" cy="99"/>
              <a:chOff x="473201" y="2942956"/>
              <a:chExt cx="953523" cy="1036016"/>
            </a:xfrm>
          </p:grpSpPr>
          <p:sp>
            <p:nvSpPr>
              <p:cNvPr id="3" name="Ellipse 138"/>
              <p:cNvSpPr/>
              <p:nvPr/>
            </p:nvSpPr>
            <p:spPr bwMode="auto">
              <a:xfrm>
                <a:off x="517728" y="3793752"/>
                <a:ext cx="846720" cy="185220"/>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p>
                <a:pPr algn="ctr"/>
                <a:endParaRPr lang="en-US" altLang="x-none">
                  <a:solidFill>
                    <a:srgbClr val="FFFFFF"/>
                  </a:solidFill>
                  <a:latin typeface="Calibri" panose="020F0502020204030204" charset="0"/>
                  <a:ea typeface="MS PGothic" panose="020B0600070205080204" pitchFamily="34" charset="-128"/>
                </a:endParaRPr>
              </a:p>
            </p:txBody>
          </p:sp>
          <p:sp>
            <p:nvSpPr>
              <p:cNvPr id="195617" name="Ellipse 139"/>
              <p:cNvSpPr/>
              <p:nvPr/>
            </p:nvSpPr>
            <p:spPr>
              <a:xfrm>
                <a:off x="473201" y="2942956"/>
                <a:ext cx="953523" cy="953012"/>
              </a:xfrm>
              <a:prstGeom prst="ellipse">
                <a:avLst/>
              </a:prstGeom>
              <a:gradFill rotWithShape="1">
                <a:gsLst>
                  <a:gs pos="0">
                    <a:srgbClr val="FF6600"/>
                  </a:gs>
                  <a:gs pos="100000">
                    <a:srgbClr val="FF9900"/>
                  </a:gs>
                </a:gsLst>
                <a:lin ang="5400000" scaled="1"/>
                <a:tileRect/>
              </a:gradFill>
              <a:ln w="3175" cap="flat" cmpd="sng">
                <a:solidFill>
                  <a:srgbClr val="FF6600"/>
                </a:solidFill>
                <a:prstDash val="solid"/>
                <a:miter/>
                <a:headEnd type="none" w="med" len="med"/>
                <a:tailEnd type="none" w="med" len="med"/>
              </a:ln>
            </p:spPr>
            <p:txBody>
              <a:bodyPr anchor="ctr"/>
              <a:p>
                <a:pPr indent="-342900" algn="ctr">
                  <a:buFont typeface="Calibri" panose="020F0502020204030204" charset="0"/>
                  <a:buAutoNum type="arabicPeriod"/>
                </a:pPr>
                <a:endParaRPr lang="en-US" altLang="x-none" sz="1400">
                  <a:latin typeface="Calibri" panose="020F0502020204030204" charset="0"/>
                  <a:ea typeface="MS PGothic" panose="020B0600070205080204" pitchFamily="34" charset="-128"/>
                </a:endParaRPr>
              </a:p>
            </p:txBody>
          </p:sp>
          <p:sp>
            <p:nvSpPr>
              <p:cNvPr id="195618" name="Ellipse 140"/>
              <p:cNvSpPr/>
              <p:nvPr/>
            </p:nvSpPr>
            <p:spPr>
              <a:xfrm>
                <a:off x="589896" y="2966013"/>
                <a:ext cx="698636" cy="516471"/>
              </a:xfrm>
              <a:prstGeom prst="ellipse">
                <a:avLst/>
              </a:prstGeom>
              <a:gradFill rotWithShape="1">
                <a:gsLst>
                  <a:gs pos="0">
                    <a:srgbClr val="FFFCF9">
                      <a:alpha val="76999"/>
                    </a:srgbClr>
                  </a:gs>
                  <a:gs pos="100000">
                    <a:srgbClr val="FFFFFF">
                      <a:alpha val="0"/>
                    </a:srgbClr>
                  </a:gs>
                </a:gsLst>
                <a:lin ang="5400000"/>
                <a:tileRect/>
              </a:gradFill>
              <a:ln w="9525">
                <a:noFill/>
              </a:ln>
            </p:spPr>
            <p:txBody>
              <a:bodyPr anchor="ctr"/>
              <a:p>
                <a:pPr marL="342900" indent="-342900" algn="ctr">
                  <a:buFont typeface="Calibri" panose="020F0502020204030204" charset="0"/>
                  <a:buAutoNum type="arabicPeriod"/>
                </a:pPr>
                <a:endParaRPr lang="en-US" altLang="x-none">
                  <a:solidFill>
                    <a:srgbClr val="FFFFFF"/>
                  </a:solidFill>
                  <a:latin typeface="Calibri" panose="020F0502020204030204" charset="0"/>
                  <a:ea typeface="MS PGothic" panose="020B0600070205080204" pitchFamily="34" charset="-128"/>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2393315" y="457200"/>
            <a:ext cx="7404735" cy="54102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2" name="标题 204801"/>
          <p:cNvSpPr>
            <a:spLocks noGrp="1"/>
          </p:cNvSpPr>
          <p:nvPr>
            <p:ph type="title"/>
          </p:nvPr>
        </p:nvSpPr>
        <p:spPr/>
        <p:txBody>
          <a:bodyPr anchor="ctr"/>
          <a:p>
            <a:r>
              <a:rPr lang="zh-CN" altLang="en-US" sz="4000" b="1" dirty="0">
                <a:solidFill>
                  <a:schemeClr val="bg2"/>
                </a:solidFill>
                <a:latin typeface="楷体" panose="02010609060101010101" pitchFamily="49" charset="-122"/>
                <a:ea typeface="楷体" panose="02010609060101010101" pitchFamily="49" charset="-122"/>
              </a:rPr>
              <a:t>便捷的利用方式：</a:t>
            </a:r>
            <a:r>
              <a:rPr lang="en-US" altLang="zh-CN" sz="4000" b="1" dirty="0">
                <a:solidFill>
                  <a:schemeClr val="bg2"/>
                </a:solidFill>
                <a:latin typeface="楷体" panose="02010609060101010101" pitchFamily="49" charset="-122"/>
                <a:ea typeface="楷体" panose="02010609060101010101" pitchFamily="49" charset="-122"/>
              </a:rPr>
              <a:t>html</a:t>
            </a:r>
            <a:r>
              <a:rPr lang="zh-CN" altLang="en-US" sz="4000" b="1" dirty="0">
                <a:solidFill>
                  <a:schemeClr val="bg2"/>
                </a:solidFill>
                <a:latin typeface="楷体" panose="02010609060101010101" pitchFamily="49" charset="-122"/>
                <a:ea typeface="楷体" panose="02010609060101010101" pitchFamily="49" charset="-122"/>
              </a:rPr>
              <a:t>、</a:t>
            </a:r>
            <a:r>
              <a:rPr lang="en-US" altLang="zh-CN" sz="4000" b="1" dirty="0">
                <a:solidFill>
                  <a:schemeClr val="bg2"/>
                </a:solidFill>
                <a:latin typeface="楷体" panose="02010609060101010101" pitchFamily="49" charset="-122"/>
                <a:ea typeface="楷体" panose="02010609060101010101" pitchFamily="49" charset="-122"/>
              </a:rPr>
              <a:t>xml</a:t>
            </a:r>
            <a:r>
              <a:rPr lang="zh-CN" altLang="en-US" sz="4000" b="1" dirty="0">
                <a:solidFill>
                  <a:schemeClr val="bg2"/>
                </a:solidFill>
                <a:latin typeface="楷体" panose="02010609060101010101" pitchFamily="49" charset="-122"/>
                <a:ea typeface="楷体" panose="02010609060101010101" pitchFamily="49" charset="-122"/>
              </a:rPr>
              <a:t>定制</a:t>
            </a:r>
            <a:endParaRPr lang="zh-CN" altLang="en-US" sz="4000" b="1" dirty="0">
              <a:solidFill>
                <a:schemeClr val="bg2"/>
              </a:solidFill>
              <a:latin typeface="楷体" panose="02010609060101010101" pitchFamily="49" charset="-122"/>
              <a:ea typeface="楷体" panose="02010609060101010101" pitchFamily="49" charset="-122"/>
            </a:endParaRPr>
          </a:p>
        </p:txBody>
      </p:sp>
      <p:sp>
        <p:nvSpPr>
          <p:cNvPr id="204803" name="文本占位符 204802"/>
          <p:cNvSpPr>
            <a:spLocks noGrp="1"/>
          </p:cNvSpPr>
          <p:nvPr>
            <p:ph type="body" idx="1"/>
          </p:nvPr>
        </p:nvSpPr>
        <p:spPr>
          <a:xfrm>
            <a:off x="1981200" y="1676400"/>
            <a:ext cx="8229600" cy="4495800"/>
          </a:xfrm>
        </p:spPr>
        <p:txBody>
          <a:bodyPr/>
          <a:p>
            <a:pPr>
              <a:buNone/>
            </a:pPr>
            <a:r>
              <a:rPr lang="en-US" altLang="zh-CN" sz="2000" dirty="0"/>
              <a:t>     </a:t>
            </a:r>
            <a:r>
              <a:rPr lang="zh-CN" altLang="en-US" sz="2400" dirty="0"/>
              <a:t>用户可通过</a:t>
            </a:r>
            <a:r>
              <a:rPr lang="en-US" altLang="zh-CN" sz="2400" dirty="0"/>
              <a:t>html</a:t>
            </a:r>
            <a:r>
              <a:rPr lang="zh-CN" altLang="en-US" sz="2400" dirty="0"/>
              <a:t>分享功能和</a:t>
            </a:r>
            <a:r>
              <a:rPr lang="en-US" altLang="zh-CN" sz="2400" dirty="0"/>
              <a:t>xml</a:t>
            </a:r>
            <a:r>
              <a:rPr lang="zh-CN" altLang="en-US" sz="2400" dirty="0"/>
              <a:t>分享功能根据学科、栏目以及关键词定制方略中的内容。</a:t>
            </a:r>
            <a:endParaRPr lang="zh-CN" altLang="en-US" sz="2400" dirty="0"/>
          </a:p>
        </p:txBody>
      </p:sp>
      <p:grpSp>
        <p:nvGrpSpPr>
          <p:cNvPr id="204804" name="组合 204803"/>
          <p:cNvGrpSpPr/>
          <p:nvPr/>
        </p:nvGrpSpPr>
        <p:grpSpPr>
          <a:xfrm>
            <a:off x="2566988" y="2776538"/>
            <a:ext cx="6983412" cy="3189287"/>
            <a:chOff x="657" y="1749"/>
            <a:chExt cx="4399" cy="2009"/>
          </a:xfrm>
        </p:grpSpPr>
        <p:sp>
          <p:nvSpPr>
            <p:cNvPr id="204805" name="AutoShape 14"/>
            <p:cNvSpPr/>
            <p:nvPr/>
          </p:nvSpPr>
          <p:spPr>
            <a:xfrm rot="5400000">
              <a:off x="1507" y="1705"/>
              <a:ext cx="340" cy="2040"/>
            </a:xfrm>
            <a:prstGeom prst="cube">
              <a:avLst>
                <a:gd name="adj" fmla="val 18250"/>
              </a:avLst>
            </a:prstGeom>
            <a:gradFill rotWithShape="0">
              <a:gsLst>
                <a:gs pos="0">
                  <a:schemeClr val="tx1"/>
                </a:gs>
                <a:gs pos="50000">
                  <a:schemeClr val="accent2"/>
                </a:gs>
                <a:gs pos="100000">
                  <a:schemeClr val="tx1"/>
                </a:gs>
              </a:gsLst>
              <a:lin ang="2700000" scaled="1"/>
              <a:tileRect/>
            </a:gradFill>
            <a:ln w="12700">
              <a:noFill/>
            </a:ln>
          </p:spPr>
          <p:txBody>
            <a:bodyPr rot="0" wrap="none" lIns="92075" tIns="46038" rIns="92075" bIns="46038" anchor="ctr"/>
            <a:p>
              <a:pPr algn="ctr" eaLnBrk="0" hangingPunct="0"/>
              <a:endParaRPr lang="zh-CN" altLang="zh-CN" sz="2400" b="1" dirty="0">
                <a:latin typeface="Arial" panose="020B0604020202020204" pitchFamily="34" charset="0"/>
              </a:endParaRPr>
            </a:p>
          </p:txBody>
        </p:sp>
        <p:sp>
          <p:nvSpPr>
            <p:cNvPr id="204806" name="AutoShape 15"/>
            <p:cNvSpPr/>
            <p:nvPr/>
          </p:nvSpPr>
          <p:spPr>
            <a:xfrm rot="5400000">
              <a:off x="1223" y="2284"/>
              <a:ext cx="907" cy="2040"/>
            </a:xfrm>
            <a:prstGeom prst="cube">
              <a:avLst>
                <a:gd name="adj" fmla="val 5963"/>
              </a:avLst>
            </a:prstGeom>
            <a:gradFill rotWithShape="0">
              <a:gsLst>
                <a:gs pos="0">
                  <a:srgbClr val="3E5176"/>
                </a:gs>
                <a:gs pos="100000">
                  <a:srgbClr val="85AEFF"/>
                </a:gs>
              </a:gsLst>
              <a:lin ang="5400000" scaled="1"/>
              <a:tileRect/>
            </a:gradFill>
            <a:ln w="12700">
              <a:noFill/>
            </a:ln>
          </p:spPr>
          <p:txBody>
            <a:bodyPr rot="10800000" vert="eaVert" wrap="none" lIns="115888" tIns="57150" rIns="115888" bIns="57150" anchor="ctr"/>
            <a:p>
              <a:pPr algn="ctr" eaLnBrk="0" hangingPunct="0">
                <a:lnSpc>
                  <a:spcPct val="90000"/>
                </a:lnSpc>
              </a:pPr>
              <a:endParaRPr lang="en-US" altLang="ko-KR" sz="2000" b="1">
                <a:latin typeface="Helvetica"/>
              </a:endParaRPr>
            </a:p>
            <a:p>
              <a:pPr algn="ctr" eaLnBrk="0" hangingPunct="0">
                <a:lnSpc>
                  <a:spcPct val="90000"/>
                </a:lnSpc>
              </a:pPr>
              <a:endParaRPr lang="en-US" altLang="ko-KR" sz="2000" b="1">
                <a:latin typeface="Helvetica"/>
              </a:endParaRPr>
            </a:p>
          </p:txBody>
        </p:sp>
        <p:sp>
          <p:nvSpPr>
            <p:cNvPr id="204807" name="AutoShape 16"/>
            <p:cNvSpPr/>
            <p:nvPr/>
          </p:nvSpPr>
          <p:spPr>
            <a:xfrm rot="5400000">
              <a:off x="3866" y="1705"/>
              <a:ext cx="340" cy="2040"/>
            </a:xfrm>
            <a:prstGeom prst="cube">
              <a:avLst>
                <a:gd name="adj" fmla="val 18250"/>
              </a:avLst>
            </a:prstGeom>
            <a:gradFill rotWithShape="0">
              <a:gsLst>
                <a:gs pos="0">
                  <a:schemeClr val="tx1"/>
                </a:gs>
                <a:gs pos="50000">
                  <a:schemeClr val="accent2"/>
                </a:gs>
                <a:gs pos="100000">
                  <a:schemeClr val="tx1"/>
                </a:gs>
              </a:gsLst>
              <a:lin ang="2700000" scaled="1"/>
              <a:tileRect/>
            </a:gradFill>
            <a:ln w="12700">
              <a:noFill/>
            </a:ln>
          </p:spPr>
          <p:txBody>
            <a:bodyPr rot="0" wrap="none" lIns="92075" tIns="46038" rIns="92075" bIns="46038" anchor="ctr"/>
            <a:p>
              <a:pPr algn="ctr" eaLnBrk="0" hangingPunct="0"/>
              <a:endParaRPr lang="zh-CN" altLang="zh-CN" sz="2400" b="1" dirty="0">
                <a:latin typeface="Arial" panose="020B0604020202020204" pitchFamily="34" charset="0"/>
              </a:endParaRPr>
            </a:p>
          </p:txBody>
        </p:sp>
        <p:sp>
          <p:nvSpPr>
            <p:cNvPr id="204808" name="AutoShape 17"/>
            <p:cNvSpPr/>
            <p:nvPr/>
          </p:nvSpPr>
          <p:spPr>
            <a:xfrm rot="5400000">
              <a:off x="3582" y="2284"/>
              <a:ext cx="907" cy="2040"/>
            </a:xfrm>
            <a:prstGeom prst="cube">
              <a:avLst>
                <a:gd name="adj" fmla="val 5963"/>
              </a:avLst>
            </a:prstGeom>
            <a:gradFill rotWithShape="0">
              <a:gsLst>
                <a:gs pos="0">
                  <a:srgbClr val="3E5176"/>
                </a:gs>
                <a:gs pos="100000">
                  <a:srgbClr val="85AEFF"/>
                </a:gs>
              </a:gsLst>
              <a:lin ang="5400000" scaled="1"/>
              <a:tileRect/>
            </a:gradFill>
            <a:ln w="12700">
              <a:noFill/>
            </a:ln>
          </p:spPr>
          <p:txBody>
            <a:bodyPr rot="10800000" vert="eaVert" wrap="none" lIns="115888" tIns="57150" rIns="115888" bIns="57150" anchor="ctr"/>
            <a:p>
              <a:pPr algn="ctr" eaLnBrk="0" hangingPunct="0">
                <a:lnSpc>
                  <a:spcPct val="90000"/>
                </a:lnSpc>
              </a:pPr>
              <a:endParaRPr lang="en-US" altLang="ko-KR" sz="2000" b="1">
                <a:latin typeface="Helvetica"/>
              </a:endParaRPr>
            </a:p>
            <a:p>
              <a:pPr algn="ctr" eaLnBrk="0" hangingPunct="0">
                <a:lnSpc>
                  <a:spcPct val="90000"/>
                </a:lnSpc>
              </a:pPr>
              <a:endParaRPr lang="en-US" altLang="ko-KR" sz="2000" b="1">
                <a:latin typeface="Helvetica"/>
              </a:endParaRPr>
            </a:p>
          </p:txBody>
        </p:sp>
        <p:sp>
          <p:nvSpPr>
            <p:cNvPr id="204809" name="Rectangle 19"/>
            <p:cNvSpPr/>
            <p:nvPr/>
          </p:nvSpPr>
          <p:spPr>
            <a:xfrm>
              <a:off x="838" y="2899"/>
              <a:ext cx="1679" cy="582"/>
            </a:xfrm>
            <a:prstGeom prst="rect">
              <a:avLst/>
            </a:prstGeom>
            <a:noFill/>
            <a:ln w="9525">
              <a:noFill/>
            </a:ln>
            <a:effectLst>
              <a:outerShdw dist="12700" dir="5400000" algn="ctr" rotWithShape="0">
                <a:schemeClr val="tx1"/>
              </a:outerShdw>
            </a:effectLst>
          </p:spPr>
          <p:txBody>
            <a:bodyPr lIns="0" tIns="0" rIns="0" bIns="0">
              <a:spAutoFit/>
            </a:bodyPr>
            <a:p>
              <a:pPr>
                <a:spcBef>
                  <a:spcPct val="20000"/>
                </a:spcBef>
                <a:buClr>
                  <a:schemeClr val="bg1"/>
                </a:buClr>
              </a:pPr>
              <a:r>
                <a:rPr lang="zh-CN" altLang="en-US" sz="2000" dirty="0">
                  <a:solidFill>
                    <a:schemeClr val="bg1"/>
                  </a:solidFill>
                  <a:latin typeface="Arial" panose="020B0604020202020204" pitchFamily="34" charset="0"/>
                </a:rPr>
                <a:t>图书馆学科馆员可利用方略的</a:t>
              </a:r>
              <a:r>
                <a:rPr lang="en-US" altLang="zh-CN" sz="2000" dirty="0">
                  <a:solidFill>
                    <a:schemeClr val="bg1"/>
                  </a:solidFill>
                  <a:latin typeface="Arial" panose="020B0604020202020204" pitchFamily="34" charset="0"/>
                </a:rPr>
                <a:t>html</a:t>
              </a:r>
              <a:r>
                <a:rPr lang="zh-CN" altLang="en-US" sz="2000" dirty="0">
                  <a:solidFill>
                    <a:schemeClr val="bg1"/>
                  </a:solidFill>
                  <a:latin typeface="Arial" panose="020B0604020202020204" pitchFamily="34" charset="0"/>
                </a:rPr>
                <a:t>分享功能开展学科定向服务</a:t>
              </a:r>
              <a:endParaRPr lang="en-US" altLang="ko-KR" sz="2000">
                <a:solidFill>
                  <a:schemeClr val="bg1"/>
                </a:solidFill>
                <a:latin typeface="Arial" panose="020B0604020202020204" pitchFamily="34" charset="0"/>
              </a:endParaRPr>
            </a:p>
          </p:txBody>
        </p:sp>
        <p:sp>
          <p:nvSpPr>
            <p:cNvPr id="204810" name="Rectangle 20"/>
            <p:cNvSpPr/>
            <p:nvPr/>
          </p:nvSpPr>
          <p:spPr>
            <a:xfrm>
              <a:off x="3213" y="2934"/>
              <a:ext cx="1663" cy="582"/>
            </a:xfrm>
            <a:prstGeom prst="rect">
              <a:avLst/>
            </a:prstGeom>
            <a:noFill/>
            <a:ln w="9525">
              <a:noFill/>
            </a:ln>
            <a:effectLst>
              <a:outerShdw dist="12700" dir="5400000" algn="ctr" rotWithShape="0">
                <a:schemeClr val="tx1"/>
              </a:outerShdw>
            </a:effectLst>
          </p:spPr>
          <p:txBody>
            <a:bodyPr lIns="0" tIns="0" rIns="0" bIns="0">
              <a:spAutoFit/>
            </a:bodyPr>
            <a:p>
              <a:pPr>
                <a:spcBef>
                  <a:spcPct val="20000"/>
                </a:spcBef>
                <a:buClr>
                  <a:schemeClr val="bg1"/>
                </a:buClr>
              </a:pPr>
              <a:r>
                <a:rPr lang="zh-CN" altLang="en-US" sz="2000" b="1" dirty="0">
                  <a:solidFill>
                    <a:schemeClr val="bg1"/>
                  </a:solidFill>
                  <a:latin typeface="Arial" panose="020B0604020202020204" pitchFamily="34" charset="0"/>
                </a:rPr>
                <a:t>读者可利用方略的</a:t>
              </a:r>
              <a:r>
                <a:rPr lang="en-US" altLang="zh-CN" sz="2000" b="1" dirty="0">
                  <a:solidFill>
                    <a:schemeClr val="bg1"/>
                  </a:solidFill>
                  <a:latin typeface="Arial" panose="020B0604020202020204" pitchFamily="34" charset="0"/>
                </a:rPr>
                <a:t>xml</a:t>
              </a:r>
              <a:r>
                <a:rPr lang="zh-CN" altLang="en-US" sz="2000" b="1" dirty="0">
                  <a:solidFill>
                    <a:schemeClr val="bg1"/>
                  </a:solidFill>
                  <a:latin typeface="Arial" panose="020B0604020202020204" pitchFamily="34" charset="0"/>
                </a:rPr>
                <a:t>分享功能定制自己所需的内容</a:t>
              </a:r>
              <a:endParaRPr lang="en-US" altLang="ko-KR" sz="2000" b="1">
                <a:solidFill>
                  <a:schemeClr val="bg1"/>
                </a:solidFill>
                <a:latin typeface="Arial" panose="020B0604020202020204" pitchFamily="34" charset="0"/>
              </a:endParaRPr>
            </a:p>
          </p:txBody>
        </p:sp>
        <p:sp>
          <p:nvSpPr>
            <p:cNvPr id="204811" name="AutoShape 21"/>
            <p:cNvSpPr/>
            <p:nvPr/>
          </p:nvSpPr>
          <p:spPr>
            <a:xfrm>
              <a:off x="3878" y="2248"/>
              <a:ext cx="272" cy="296"/>
            </a:xfrm>
            <a:prstGeom prst="downArrow">
              <a:avLst>
                <a:gd name="adj1" fmla="val 39203"/>
                <a:gd name="adj2" fmla="val 45590"/>
              </a:avLst>
            </a:prstGeom>
            <a:gradFill rotWithShape="1">
              <a:gsLst>
                <a:gs pos="0">
                  <a:srgbClr val="6666FF"/>
                </a:gs>
                <a:gs pos="100000">
                  <a:schemeClr val="accent1"/>
                </a:gs>
              </a:gsLst>
              <a:lin ang="5400000" scaled="1"/>
              <a:tileRect/>
            </a:gradFill>
            <a:ln w="12700">
              <a:noFill/>
            </a:ln>
            <a:effectLst>
              <a:outerShdw dist="17961" dir="2699999" algn="ctr" rotWithShape="0">
                <a:schemeClr val="tx1"/>
              </a:outerShdw>
            </a:effectLst>
          </p:spPr>
          <p:txBody>
            <a:bodyPr vert="eaVert" wrap="none" anchor="ctr"/>
            <a:p>
              <a:endParaRPr dirty="0">
                <a:solidFill>
                  <a:schemeClr val="tx1"/>
                </a:solidFill>
                <a:latin typeface="Arial" panose="020B0604020202020204" pitchFamily="34" charset="0"/>
              </a:endParaRPr>
            </a:p>
          </p:txBody>
        </p:sp>
        <p:sp>
          <p:nvSpPr>
            <p:cNvPr id="204812" name="AutoShape 29"/>
            <p:cNvSpPr/>
            <p:nvPr/>
          </p:nvSpPr>
          <p:spPr>
            <a:xfrm>
              <a:off x="657" y="2555"/>
              <a:ext cx="1972" cy="91"/>
            </a:xfrm>
            <a:prstGeom prst="roundRect">
              <a:avLst>
                <a:gd name="adj" fmla="val 0"/>
              </a:avLst>
            </a:prstGeom>
            <a:gradFill rotWithShape="0">
              <a:gsLst>
                <a:gs pos="0">
                  <a:schemeClr val="bg1"/>
                </a:gs>
                <a:gs pos="100000">
                  <a:schemeClr val="tx1">
                    <a:alpha val="0"/>
                  </a:schemeClr>
                </a:gs>
              </a:gsLst>
              <a:lin ang="5400000" scaled="1"/>
              <a:tileRect/>
            </a:gradFill>
            <a:ln w="12700">
              <a:noFill/>
            </a:ln>
          </p:spPr>
          <p:txBody>
            <a:bodyPr wrap="none" lIns="87313" tIns="44450" rIns="87313" bIns="44450" anchor="ctr"/>
            <a:p>
              <a:endParaRPr dirty="0">
                <a:solidFill>
                  <a:schemeClr val="tx1"/>
                </a:solidFill>
                <a:latin typeface="Arial" panose="020B0604020202020204" pitchFamily="34" charset="0"/>
              </a:endParaRPr>
            </a:p>
          </p:txBody>
        </p:sp>
        <p:sp>
          <p:nvSpPr>
            <p:cNvPr id="204813" name="AutoShape 30"/>
            <p:cNvSpPr/>
            <p:nvPr/>
          </p:nvSpPr>
          <p:spPr>
            <a:xfrm>
              <a:off x="3022" y="2555"/>
              <a:ext cx="1972" cy="91"/>
            </a:xfrm>
            <a:prstGeom prst="roundRect">
              <a:avLst>
                <a:gd name="adj" fmla="val 0"/>
              </a:avLst>
            </a:prstGeom>
            <a:gradFill rotWithShape="0">
              <a:gsLst>
                <a:gs pos="0">
                  <a:schemeClr val="bg1"/>
                </a:gs>
                <a:gs pos="100000">
                  <a:schemeClr val="tx1">
                    <a:alpha val="0"/>
                  </a:schemeClr>
                </a:gs>
              </a:gsLst>
              <a:lin ang="5400000" scaled="1"/>
              <a:tileRect/>
            </a:gradFill>
            <a:ln w="12700">
              <a:noFill/>
            </a:ln>
          </p:spPr>
          <p:txBody>
            <a:bodyPr wrap="none" lIns="87313" tIns="44450" rIns="87313" bIns="44450" anchor="ctr"/>
            <a:p>
              <a:endParaRPr dirty="0">
                <a:solidFill>
                  <a:schemeClr val="tx1"/>
                </a:solidFill>
                <a:latin typeface="Arial" panose="020B0604020202020204" pitchFamily="34" charset="0"/>
              </a:endParaRPr>
            </a:p>
          </p:txBody>
        </p:sp>
        <p:sp>
          <p:nvSpPr>
            <p:cNvPr id="33" name="Rectangle 31"/>
            <p:cNvSpPr>
              <a:spLocks noChangeArrowheads="1"/>
            </p:cNvSpPr>
            <p:nvPr/>
          </p:nvSpPr>
          <p:spPr bwMode="auto">
            <a:xfrm>
              <a:off x="1265" y="2579"/>
              <a:ext cx="880" cy="252"/>
            </a:xfrm>
            <a:prstGeom prst="rect">
              <a:avLst/>
            </a:prstGeom>
            <a:noFill/>
            <a:ln w="9525">
              <a:noFill/>
              <a:miter lim="800000"/>
            </a:ln>
            <a:effectLst>
              <a:outerShdw dist="28398" dir="3806097" algn="ctr" rotWithShape="0">
                <a:schemeClr val="tx1"/>
              </a:outerShdw>
            </a:effectLst>
          </p:spPr>
          <p:txBody>
            <a:bodyPr wrap="none" lIns="0" tIns="0" rIns="0" bIns="0">
              <a:spAutoFit/>
            </a:bodyPr>
            <a:p>
              <a:r>
                <a:rPr lang="en-US" altLang="zh-CN" sz="2600" b="1" dirty="0">
                  <a:solidFill>
                    <a:schemeClr val="bg1"/>
                  </a:solidFill>
                  <a:latin typeface="Arial" panose="020B0604020202020204" pitchFamily="34" charset="0"/>
                  <a:ea typeface="HY헤드라인M"/>
                </a:rPr>
                <a:t>Html</a:t>
              </a:r>
              <a:r>
                <a:rPr lang="zh-CN" altLang="en-US" sz="2600" b="1" dirty="0">
                  <a:solidFill>
                    <a:schemeClr val="bg1"/>
                  </a:solidFill>
                  <a:latin typeface="Arial" panose="020B0604020202020204" pitchFamily="34" charset="0"/>
                  <a:ea typeface="HY헤드라인M"/>
                </a:rPr>
                <a:t>分享</a:t>
              </a:r>
              <a:endParaRPr lang="zh-CN" altLang="en-US" sz="2600" b="1" dirty="0">
                <a:solidFill>
                  <a:schemeClr val="bg1"/>
                </a:solidFill>
                <a:latin typeface="Arial" panose="020B0604020202020204" pitchFamily="34" charset="0"/>
                <a:ea typeface="HY헤드라인M"/>
              </a:endParaRPr>
            </a:p>
          </p:txBody>
        </p:sp>
        <p:sp>
          <p:nvSpPr>
            <p:cNvPr id="34" name="Rectangle 32"/>
            <p:cNvSpPr>
              <a:spLocks noChangeArrowheads="1"/>
            </p:cNvSpPr>
            <p:nvPr/>
          </p:nvSpPr>
          <p:spPr bwMode="auto">
            <a:xfrm>
              <a:off x="3718" y="2579"/>
              <a:ext cx="800" cy="252"/>
            </a:xfrm>
            <a:prstGeom prst="rect">
              <a:avLst/>
            </a:prstGeom>
            <a:noFill/>
            <a:ln w="9525">
              <a:noFill/>
              <a:miter lim="800000"/>
            </a:ln>
            <a:effectLst>
              <a:outerShdw dist="28398" dir="3806097" algn="ctr" rotWithShape="0">
                <a:schemeClr val="tx1"/>
              </a:outerShdw>
            </a:effectLst>
          </p:spPr>
          <p:txBody>
            <a:bodyPr wrap="none" lIns="0" tIns="0" rIns="0" bIns="0">
              <a:spAutoFit/>
            </a:bodyPr>
            <a:p>
              <a:r>
                <a:rPr lang="en-US" altLang="zh-CN" sz="2600" b="1" dirty="0">
                  <a:solidFill>
                    <a:schemeClr val="bg1"/>
                  </a:solidFill>
                  <a:latin typeface="Arial" panose="020B0604020202020204" pitchFamily="34" charset="0"/>
                  <a:ea typeface="HY헤드라인M"/>
                </a:rPr>
                <a:t>Xml</a:t>
              </a:r>
              <a:r>
                <a:rPr lang="zh-CN" altLang="en-US" sz="2600" b="1" dirty="0">
                  <a:solidFill>
                    <a:schemeClr val="bg1"/>
                  </a:solidFill>
                  <a:latin typeface="Arial" panose="020B0604020202020204" pitchFamily="34" charset="0"/>
                  <a:ea typeface="HY헤드라인M"/>
                </a:rPr>
                <a:t>分享</a:t>
              </a:r>
              <a:endParaRPr lang="zh-CN" altLang="en-US" sz="2600" b="1" dirty="0">
                <a:solidFill>
                  <a:schemeClr val="bg1"/>
                </a:solidFill>
                <a:latin typeface="Arial" panose="020B0604020202020204" pitchFamily="34" charset="0"/>
                <a:ea typeface="HY헤드라인M"/>
              </a:endParaRPr>
            </a:p>
          </p:txBody>
        </p:sp>
        <p:sp>
          <p:nvSpPr>
            <p:cNvPr id="204816" name="AutoShape 21"/>
            <p:cNvSpPr/>
            <p:nvPr/>
          </p:nvSpPr>
          <p:spPr>
            <a:xfrm>
              <a:off x="1655" y="2248"/>
              <a:ext cx="272" cy="296"/>
            </a:xfrm>
            <a:prstGeom prst="downArrow">
              <a:avLst>
                <a:gd name="adj1" fmla="val 39203"/>
                <a:gd name="adj2" fmla="val 45590"/>
              </a:avLst>
            </a:prstGeom>
            <a:gradFill rotWithShape="1">
              <a:gsLst>
                <a:gs pos="0">
                  <a:srgbClr val="6666FF"/>
                </a:gs>
                <a:gs pos="100000">
                  <a:schemeClr val="accent1"/>
                </a:gs>
              </a:gsLst>
              <a:lin ang="5400000" scaled="1"/>
              <a:tileRect/>
            </a:gradFill>
            <a:ln w="12700">
              <a:noFill/>
            </a:ln>
            <a:effectLst>
              <a:outerShdw dist="17961" dir="2699999" algn="ctr" rotWithShape="0">
                <a:schemeClr val="tx1"/>
              </a:outerShdw>
            </a:effectLst>
          </p:spPr>
          <p:txBody>
            <a:bodyPr vert="eaVert" wrap="none" anchor="ctr"/>
            <a:p>
              <a:endParaRPr dirty="0">
                <a:solidFill>
                  <a:schemeClr val="tx1"/>
                </a:solidFill>
                <a:latin typeface="Arial" panose="020B0604020202020204" pitchFamily="34" charset="0"/>
              </a:endParaRPr>
            </a:p>
          </p:txBody>
        </p:sp>
        <p:grpSp>
          <p:nvGrpSpPr>
            <p:cNvPr id="204817" name="组合 204816"/>
            <p:cNvGrpSpPr/>
            <p:nvPr/>
          </p:nvGrpSpPr>
          <p:grpSpPr>
            <a:xfrm>
              <a:off x="1383" y="1749"/>
              <a:ext cx="2948" cy="522"/>
              <a:chOff x="1383" y="1706"/>
              <a:chExt cx="2948" cy="522"/>
            </a:xfrm>
          </p:grpSpPr>
          <p:sp>
            <p:nvSpPr>
              <p:cNvPr id="204818" name="AutoShape 22"/>
              <p:cNvSpPr/>
              <p:nvPr/>
            </p:nvSpPr>
            <p:spPr>
              <a:xfrm>
                <a:off x="1383" y="1706"/>
                <a:ext cx="2948" cy="522"/>
              </a:xfrm>
              <a:prstGeom prst="roundRect">
                <a:avLst>
                  <a:gd name="adj" fmla="val 50000"/>
                </a:avLst>
              </a:prstGeom>
              <a:gradFill rotWithShape="1">
                <a:gsLst>
                  <a:gs pos="0">
                    <a:schemeClr val="accent1">
                      <a:alpha val="78000"/>
                    </a:schemeClr>
                  </a:gs>
                  <a:gs pos="100000">
                    <a:schemeClr val="tx1"/>
                  </a:gs>
                </a:gsLst>
                <a:lin ang="5400000" scaled="1"/>
                <a:tileRect/>
              </a:gradFill>
              <a:ln w="12700">
                <a:noFill/>
              </a:ln>
            </p:spPr>
            <p:txBody>
              <a:bodyPr wrap="none" lIns="87313" tIns="44450" rIns="87313" bIns="44450" anchor="ctr"/>
              <a:p>
                <a:endParaRPr dirty="0">
                  <a:solidFill>
                    <a:schemeClr val="tx1"/>
                  </a:solidFill>
                  <a:latin typeface="Arial" panose="020B0604020202020204" pitchFamily="34" charset="0"/>
                </a:endParaRPr>
              </a:p>
            </p:txBody>
          </p:sp>
          <p:sp>
            <p:nvSpPr>
              <p:cNvPr id="204819" name="AutoShape 24"/>
              <p:cNvSpPr/>
              <p:nvPr/>
            </p:nvSpPr>
            <p:spPr>
              <a:xfrm>
                <a:off x="1474" y="1752"/>
                <a:ext cx="2767" cy="204"/>
              </a:xfrm>
              <a:prstGeom prst="roundRect">
                <a:avLst>
                  <a:gd name="adj" fmla="val 50000"/>
                </a:avLst>
              </a:prstGeom>
              <a:gradFill rotWithShape="1">
                <a:gsLst>
                  <a:gs pos="0">
                    <a:srgbClr val="F8F8F8">
                      <a:alpha val="78000"/>
                    </a:srgbClr>
                  </a:gs>
                  <a:gs pos="100000">
                    <a:srgbClr val="336699">
                      <a:alpha val="11000"/>
                    </a:srgbClr>
                  </a:gs>
                </a:gsLst>
                <a:lin ang="5400000" scaled="1"/>
                <a:tileRect/>
              </a:gradFill>
              <a:ln w="12700">
                <a:noFill/>
              </a:ln>
            </p:spPr>
            <p:txBody>
              <a:bodyPr wrap="none" lIns="87313" tIns="44450" rIns="87313" bIns="44450" anchor="ctr"/>
              <a:p>
                <a:endParaRPr dirty="0">
                  <a:solidFill>
                    <a:schemeClr val="tx1"/>
                  </a:solidFill>
                  <a:latin typeface="Arial" panose="020B0604020202020204" pitchFamily="34" charset="0"/>
                </a:endParaRPr>
              </a:p>
            </p:txBody>
          </p:sp>
          <p:sp>
            <p:nvSpPr>
              <p:cNvPr id="35" name="Rectangle 33"/>
              <p:cNvSpPr>
                <a:spLocks noChangeArrowheads="1"/>
              </p:cNvSpPr>
              <p:nvPr/>
            </p:nvSpPr>
            <p:spPr bwMode="auto">
              <a:xfrm>
                <a:off x="2200" y="1820"/>
                <a:ext cx="1351" cy="271"/>
              </a:xfrm>
              <a:prstGeom prst="rect">
                <a:avLst/>
              </a:prstGeom>
              <a:noFill/>
              <a:ln w="9525">
                <a:noFill/>
                <a:miter lim="800000"/>
              </a:ln>
              <a:effectLst>
                <a:outerShdw dist="28398" dir="3806097" algn="ctr" rotWithShape="0">
                  <a:schemeClr val="tx1"/>
                </a:outerShdw>
              </a:effectLst>
            </p:spPr>
            <p:txBody>
              <a:bodyPr wrap="none" lIns="0" tIns="0" rIns="0" bIns="0">
                <a:spAutoFit/>
              </a:bodyPr>
              <a:p>
                <a:r>
                  <a:rPr lang="zh-CN" altLang="en-US" sz="2800" b="1" dirty="0">
                    <a:solidFill>
                      <a:schemeClr val="bg1"/>
                    </a:solidFill>
                    <a:latin typeface="Arial" panose="020B0604020202020204" pitchFamily="34" charset="0"/>
                    <a:ea typeface="楷体" panose="02010609060101010101" pitchFamily="49" charset="-122"/>
                  </a:rPr>
                  <a:t>方略分享功能</a:t>
                </a:r>
                <a:endParaRPr lang="zh-CN" altLang="en-US" sz="2800" b="1" dirty="0">
                  <a:solidFill>
                    <a:schemeClr val="bg1"/>
                  </a:solidFill>
                  <a:latin typeface="Arial" panose="020B0604020202020204" pitchFamily="34" charset="0"/>
                  <a:ea typeface="楷体" panose="02010609060101010101" pitchFamily="49" charset="-122"/>
                </a:endParaRPr>
              </a:p>
            </p:txBody>
          </p:sp>
        </p:gr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05826" name="组合 205825"/>
          <p:cNvGrpSpPr/>
          <p:nvPr/>
        </p:nvGrpSpPr>
        <p:grpSpPr>
          <a:xfrm>
            <a:off x="1905000" y="2476500"/>
            <a:ext cx="8599488" cy="4381500"/>
            <a:chOff x="230" y="1487"/>
            <a:chExt cx="5417" cy="2760"/>
          </a:xfrm>
        </p:grpSpPr>
        <p:pic>
          <p:nvPicPr>
            <p:cNvPr id="205827" name="图片 205826" descr="方略首页-分享功能"/>
            <p:cNvPicPr>
              <a:picLocks noChangeAspect="1"/>
            </p:cNvPicPr>
            <p:nvPr/>
          </p:nvPicPr>
          <p:blipFill>
            <a:blip r:embed="rId1"/>
            <a:stretch>
              <a:fillRect/>
            </a:stretch>
          </p:blipFill>
          <p:spPr>
            <a:xfrm>
              <a:off x="230" y="1487"/>
              <a:ext cx="2988" cy="1353"/>
            </a:xfrm>
            <a:prstGeom prst="rect">
              <a:avLst/>
            </a:prstGeom>
            <a:noFill/>
            <a:ln w="9525">
              <a:noFill/>
            </a:ln>
            <a:effectLst>
              <a:outerShdw dist="107763" dir="13499999" algn="ctr" rotWithShape="0">
                <a:schemeClr val="folHlink">
                  <a:alpha val="50000"/>
                </a:schemeClr>
              </a:outerShdw>
            </a:effectLst>
          </p:spPr>
        </p:pic>
        <p:pic>
          <p:nvPicPr>
            <p:cNvPr id="205828" name="图片 205827" descr="方略分享页面"/>
            <p:cNvPicPr>
              <a:picLocks noChangeAspect="1"/>
            </p:cNvPicPr>
            <p:nvPr/>
          </p:nvPicPr>
          <p:blipFill>
            <a:blip r:embed="rId2"/>
            <a:stretch>
              <a:fillRect/>
            </a:stretch>
          </p:blipFill>
          <p:spPr>
            <a:xfrm>
              <a:off x="1316" y="2007"/>
              <a:ext cx="4331" cy="2240"/>
            </a:xfrm>
            <a:prstGeom prst="rect">
              <a:avLst/>
            </a:prstGeom>
            <a:noFill/>
            <a:ln w="9525">
              <a:noFill/>
            </a:ln>
          </p:spPr>
        </p:pic>
        <p:sp>
          <p:nvSpPr>
            <p:cNvPr id="205829" name="直接连接符 205828"/>
            <p:cNvSpPr/>
            <p:nvPr/>
          </p:nvSpPr>
          <p:spPr>
            <a:xfrm>
              <a:off x="2154" y="1713"/>
              <a:ext cx="318" cy="583"/>
            </a:xfrm>
            <a:prstGeom prst="line">
              <a:avLst/>
            </a:prstGeom>
            <a:ln w="38100" cap="flat" cmpd="sng">
              <a:solidFill>
                <a:srgbClr val="CC0000"/>
              </a:solidFill>
              <a:prstDash val="solid"/>
              <a:headEnd type="none" w="med" len="med"/>
              <a:tailEnd type="triangle" w="med" len="med"/>
            </a:ln>
          </p:spPr>
        </p:sp>
      </p:grpSp>
      <p:sp>
        <p:nvSpPr>
          <p:cNvPr id="205830" name="文本框 205829"/>
          <p:cNvSpPr txBox="1"/>
          <p:nvPr/>
        </p:nvSpPr>
        <p:spPr>
          <a:xfrm>
            <a:off x="1371600" y="1524000"/>
            <a:ext cx="8569325" cy="769620"/>
          </a:xfrm>
          <a:prstGeom prst="rect">
            <a:avLst/>
          </a:prstGeom>
          <a:noFill/>
          <a:ln w="9525">
            <a:noFill/>
          </a:ln>
        </p:spPr>
        <p:txBody>
          <a:bodyPr lIns="90000" tIns="46800" rIns="90000" bIns="46800">
            <a:spAutoFit/>
          </a:bodyPr>
          <a:p>
            <a:pPr marL="1143000" indent="-228600">
              <a:spcBef>
                <a:spcPct val="50000"/>
              </a:spcBef>
              <a:buClr>
                <a:schemeClr val="bg1"/>
              </a:buClr>
            </a:pPr>
            <a:r>
              <a:rPr lang="en-US" altLang="zh-CN" sz="2000" dirty="0">
                <a:solidFill>
                  <a:schemeClr val="tx1"/>
                </a:solidFill>
                <a:latin typeface="Arial" panose="020B0604020202020204" pitchFamily="34" charset="0"/>
              </a:rPr>
              <a:t>   </a:t>
            </a:r>
            <a:r>
              <a:rPr lang="zh-CN" altLang="en-US" sz="2000" dirty="0">
                <a:solidFill>
                  <a:schemeClr val="tx1"/>
                </a:solidFill>
                <a:latin typeface="Arial" panose="020B0604020202020204" pitchFamily="34" charset="0"/>
              </a:rPr>
              <a:t>方法：点击</a:t>
            </a:r>
            <a:r>
              <a:rPr lang="zh-CN" altLang="en-US" sz="2400" b="1" dirty="0">
                <a:solidFill>
                  <a:schemeClr val="tx1"/>
                </a:solidFill>
                <a:latin typeface="Arial" panose="020B0604020202020204" pitchFamily="34" charset="0"/>
              </a:rPr>
              <a:t>方略首页</a:t>
            </a:r>
            <a:r>
              <a:rPr lang="zh-CN" altLang="en-US" sz="2000" dirty="0">
                <a:solidFill>
                  <a:schemeClr val="tx1"/>
                </a:solidFill>
                <a:latin typeface="Arial" panose="020B0604020202020204" pitchFamily="34" charset="0"/>
              </a:rPr>
              <a:t>“分享”进入嵌入页面，即可根据学科、栏目和关键词定制相应的</a:t>
            </a:r>
            <a:r>
              <a:rPr lang="en-US" altLang="zh-CN" sz="2000" dirty="0">
                <a:solidFill>
                  <a:schemeClr val="tx1"/>
                </a:solidFill>
                <a:latin typeface="Arial" panose="020B0604020202020204" pitchFamily="34" charset="0"/>
              </a:rPr>
              <a:t>html</a:t>
            </a:r>
            <a:r>
              <a:rPr lang="zh-CN" altLang="en-US" sz="2000" dirty="0">
                <a:solidFill>
                  <a:schemeClr val="tx1"/>
                </a:solidFill>
                <a:latin typeface="Arial" panose="020B0604020202020204" pitchFamily="34" charset="0"/>
              </a:rPr>
              <a:t>或</a:t>
            </a:r>
            <a:r>
              <a:rPr lang="en-US" altLang="zh-CN" sz="2000" dirty="0">
                <a:solidFill>
                  <a:schemeClr val="tx1"/>
                </a:solidFill>
                <a:latin typeface="Arial" panose="020B0604020202020204" pitchFamily="34" charset="0"/>
              </a:rPr>
              <a:t>xml</a:t>
            </a:r>
            <a:r>
              <a:rPr lang="zh-CN" altLang="en-US" sz="2000" dirty="0">
                <a:solidFill>
                  <a:schemeClr val="tx1"/>
                </a:solidFill>
                <a:latin typeface="Arial" panose="020B0604020202020204" pitchFamily="34" charset="0"/>
              </a:rPr>
              <a:t>内容</a:t>
            </a:r>
            <a:endParaRPr lang="zh-CN" altLang="en-US" sz="2000" dirty="0">
              <a:solidFill>
                <a:schemeClr val="tx1"/>
              </a:solidFill>
              <a:latin typeface="Arial" panose="020B0604020202020204" pitchFamily="34" charset="0"/>
            </a:endParaRPr>
          </a:p>
        </p:txBody>
      </p:sp>
      <p:sp>
        <p:nvSpPr>
          <p:cNvPr id="205831" name="标题 205830"/>
          <p:cNvSpPr>
            <a:spLocks noGrp="1"/>
          </p:cNvSpPr>
          <p:nvPr>
            <p:ph type="title"/>
          </p:nvPr>
        </p:nvSpPr>
        <p:spPr>
          <a:xfrm>
            <a:off x="1981200" y="457200"/>
            <a:ext cx="8229600" cy="1143000"/>
          </a:xfrm>
        </p:spPr>
        <p:txBody>
          <a:bodyPr anchor="ctr"/>
          <a:p>
            <a:r>
              <a:rPr lang="zh-CN" altLang="en-US" b="1" dirty="0">
                <a:solidFill>
                  <a:schemeClr val="bg2"/>
                </a:solidFill>
                <a:latin typeface="楷体" panose="02010609060101010101" pitchFamily="49" charset="-122"/>
                <a:ea typeface="楷体" panose="02010609060101010101" pitchFamily="49" charset="-122"/>
              </a:rPr>
              <a:t>嵌入式定制服务</a:t>
            </a:r>
            <a:endParaRPr lang="zh-CN" altLang="en-US" b="1" dirty="0">
              <a:solidFill>
                <a:schemeClr val="bg2"/>
              </a:solidFill>
              <a:latin typeface="楷体" panose="02010609060101010101" pitchFamily="49" charset="-122"/>
              <a:ea typeface="楷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6850" name="标题 206849"/>
          <p:cNvSpPr>
            <a:spLocks noGrp="1"/>
          </p:cNvSpPr>
          <p:nvPr>
            <p:ph type="title"/>
          </p:nvPr>
        </p:nvSpPr>
        <p:spPr/>
        <p:txBody>
          <a:bodyPr anchor="ctr"/>
          <a:p>
            <a:r>
              <a:rPr lang="en-US" altLang="zh-CN" b="1" dirty="0">
                <a:solidFill>
                  <a:schemeClr val="bg2"/>
                </a:solidFill>
                <a:latin typeface="楷体" panose="02010609060101010101" pitchFamily="49" charset="-122"/>
                <a:ea typeface="楷体" panose="02010609060101010101" pitchFamily="49" charset="-122"/>
              </a:rPr>
              <a:t>html</a:t>
            </a:r>
            <a:r>
              <a:rPr lang="zh-CN" altLang="en-US" b="1" dirty="0">
                <a:solidFill>
                  <a:schemeClr val="bg2"/>
                </a:solidFill>
                <a:latin typeface="楷体" panose="02010609060101010101" pitchFamily="49" charset="-122"/>
                <a:ea typeface="楷体" panose="02010609060101010101" pitchFamily="49" charset="-122"/>
              </a:rPr>
              <a:t>分享</a:t>
            </a:r>
            <a:endParaRPr lang="zh-CN" altLang="en-US" b="1" dirty="0">
              <a:solidFill>
                <a:schemeClr val="bg2"/>
              </a:solidFill>
              <a:latin typeface="楷体" panose="02010609060101010101" pitchFamily="49" charset="-122"/>
              <a:ea typeface="楷体" panose="02010609060101010101" pitchFamily="49" charset="-122"/>
            </a:endParaRPr>
          </a:p>
        </p:txBody>
      </p:sp>
      <p:pic>
        <p:nvPicPr>
          <p:cNvPr id="206851" name="Picture 2"/>
          <p:cNvPicPr>
            <a:picLocks noChangeAspect="1"/>
          </p:cNvPicPr>
          <p:nvPr/>
        </p:nvPicPr>
        <p:blipFill>
          <a:blip r:embed="rId1"/>
          <a:stretch>
            <a:fillRect/>
          </a:stretch>
        </p:blipFill>
        <p:spPr>
          <a:xfrm>
            <a:off x="3581400" y="2133600"/>
            <a:ext cx="5486400" cy="4630738"/>
          </a:xfrm>
          <a:prstGeom prst="rect">
            <a:avLst/>
          </a:prstGeom>
          <a:noFill/>
          <a:ln w="9525">
            <a:noFill/>
          </a:ln>
        </p:spPr>
      </p:pic>
      <p:sp>
        <p:nvSpPr>
          <p:cNvPr id="206852" name="矩形 206851"/>
          <p:cNvSpPr/>
          <p:nvPr/>
        </p:nvSpPr>
        <p:spPr>
          <a:xfrm>
            <a:off x="2133600" y="1676400"/>
            <a:ext cx="8229600" cy="398780"/>
          </a:xfrm>
          <a:prstGeom prst="rect">
            <a:avLst/>
          </a:prstGeom>
          <a:noFill/>
          <a:ln w="9525">
            <a:noFill/>
          </a:ln>
        </p:spPr>
        <p:txBody>
          <a:bodyPr>
            <a:spAutoFit/>
          </a:bodyPr>
          <a:p>
            <a:r>
              <a:rPr lang="zh-CN" altLang="en-US" sz="2000" dirty="0">
                <a:solidFill>
                  <a:schemeClr val="tx1"/>
                </a:solidFill>
                <a:latin typeface="Arial" panose="020B0604020202020204" pitchFamily="34" charset="0"/>
              </a:rPr>
              <a:t>在嵌入页面根据学科、栏目和关键词定制相应的</a:t>
            </a:r>
            <a:r>
              <a:rPr lang="en-US" altLang="zh-CN" sz="2000" dirty="0">
                <a:solidFill>
                  <a:schemeClr val="tx1"/>
                </a:solidFill>
                <a:latin typeface="Arial" panose="020B0604020202020204" pitchFamily="34" charset="0"/>
              </a:rPr>
              <a:t>html</a:t>
            </a:r>
            <a:r>
              <a:rPr lang="zh-CN" altLang="en-US" sz="2000" dirty="0">
                <a:solidFill>
                  <a:schemeClr val="tx1"/>
                </a:solidFill>
                <a:latin typeface="Arial" panose="020B0604020202020204" pitchFamily="34" charset="0"/>
              </a:rPr>
              <a:t>内容</a:t>
            </a:r>
            <a:endParaRPr lang="zh-CN" altLang="en-US" sz="2000" dirty="0">
              <a:solidFill>
                <a:schemeClr val="tx1"/>
              </a:solidFill>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08898" name="组合 208897"/>
          <p:cNvGrpSpPr/>
          <p:nvPr/>
        </p:nvGrpSpPr>
        <p:grpSpPr>
          <a:xfrm>
            <a:off x="1905000" y="2476500"/>
            <a:ext cx="8599488" cy="4381500"/>
            <a:chOff x="230" y="1487"/>
            <a:chExt cx="5417" cy="2760"/>
          </a:xfrm>
        </p:grpSpPr>
        <p:pic>
          <p:nvPicPr>
            <p:cNvPr id="208899" name="图片 208898" descr="方略首页-分享功能"/>
            <p:cNvPicPr>
              <a:picLocks noChangeAspect="1"/>
            </p:cNvPicPr>
            <p:nvPr/>
          </p:nvPicPr>
          <p:blipFill>
            <a:blip r:embed="rId1"/>
            <a:stretch>
              <a:fillRect/>
            </a:stretch>
          </p:blipFill>
          <p:spPr>
            <a:xfrm>
              <a:off x="230" y="1487"/>
              <a:ext cx="2988" cy="1353"/>
            </a:xfrm>
            <a:prstGeom prst="rect">
              <a:avLst/>
            </a:prstGeom>
            <a:noFill/>
            <a:ln w="9525">
              <a:noFill/>
            </a:ln>
            <a:effectLst>
              <a:outerShdw dist="107763" dir="13499999" algn="ctr" rotWithShape="0">
                <a:schemeClr val="folHlink">
                  <a:alpha val="50000"/>
                </a:schemeClr>
              </a:outerShdw>
            </a:effectLst>
          </p:spPr>
        </p:pic>
        <p:pic>
          <p:nvPicPr>
            <p:cNvPr id="208900" name="图片 208899" descr="方略分享页面"/>
            <p:cNvPicPr>
              <a:picLocks noChangeAspect="1"/>
            </p:cNvPicPr>
            <p:nvPr/>
          </p:nvPicPr>
          <p:blipFill>
            <a:blip r:embed="rId2"/>
            <a:stretch>
              <a:fillRect/>
            </a:stretch>
          </p:blipFill>
          <p:spPr>
            <a:xfrm>
              <a:off x="1316" y="2007"/>
              <a:ext cx="4331" cy="2240"/>
            </a:xfrm>
            <a:prstGeom prst="rect">
              <a:avLst/>
            </a:prstGeom>
            <a:noFill/>
            <a:ln w="9525">
              <a:noFill/>
            </a:ln>
          </p:spPr>
        </p:pic>
        <p:sp>
          <p:nvSpPr>
            <p:cNvPr id="208901" name="直接连接符 208900"/>
            <p:cNvSpPr/>
            <p:nvPr/>
          </p:nvSpPr>
          <p:spPr>
            <a:xfrm>
              <a:off x="2154" y="1713"/>
              <a:ext cx="318" cy="583"/>
            </a:xfrm>
            <a:prstGeom prst="line">
              <a:avLst/>
            </a:prstGeom>
            <a:ln w="38100" cap="flat" cmpd="sng">
              <a:solidFill>
                <a:srgbClr val="CC0000"/>
              </a:solidFill>
              <a:prstDash val="solid"/>
              <a:headEnd type="none" w="med" len="med"/>
              <a:tailEnd type="triangle" w="med" len="med"/>
            </a:ln>
          </p:spPr>
        </p:sp>
      </p:grpSp>
      <p:sp>
        <p:nvSpPr>
          <p:cNvPr id="208902" name="文本框 208901"/>
          <p:cNvSpPr txBox="1"/>
          <p:nvPr/>
        </p:nvSpPr>
        <p:spPr>
          <a:xfrm>
            <a:off x="1371600" y="1524000"/>
            <a:ext cx="8569325" cy="769620"/>
          </a:xfrm>
          <a:prstGeom prst="rect">
            <a:avLst/>
          </a:prstGeom>
          <a:noFill/>
          <a:ln w="9525">
            <a:noFill/>
          </a:ln>
        </p:spPr>
        <p:txBody>
          <a:bodyPr lIns="90000" tIns="46800" rIns="90000" bIns="46800">
            <a:spAutoFit/>
          </a:bodyPr>
          <a:p>
            <a:pPr marL="1143000" indent="-228600">
              <a:spcBef>
                <a:spcPct val="50000"/>
              </a:spcBef>
              <a:buClr>
                <a:schemeClr val="bg1"/>
              </a:buClr>
            </a:pPr>
            <a:r>
              <a:rPr lang="en-US" altLang="zh-CN" sz="2000" dirty="0">
                <a:solidFill>
                  <a:schemeClr val="tx1"/>
                </a:solidFill>
                <a:latin typeface="Arial" panose="020B0604020202020204" pitchFamily="34" charset="0"/>
              </a:rPr>
              <a:t>   </a:t>
            </a:r>
            <a:r>
              <a:rPr lang="zh-CN" altLang="en-US" sz="2000" dirty="0">
                <a:solidFill>
                  <a:schemeClr val="tx1"/>
                </a:solidFill>
                <a:latin typeface="Arial" panose="020B0604020202020204" pitchFamily="34" charset="0"/>
              </a:rPr>
              <a:t>方法一：点击</a:t>
            </a:r>
            <a:r>
              <a:rPr lang="zh-CN" altLang="en-US" sz="2400" b="1" dirty="0">
                <a:solidFill>
                  <a:schemeClr val="tx1"/>
                </a:solidFill>
                <a:latin typeface="Arial" panose="020B0604020202020204" pitchFamily="34" charset="0"/>
              </a:rPr>
              <a:t>方略首页</a:t>
            </a:r>
            <a:r>
              <a:rPr lang="zh-CN" altLang="en-US" sz="2000" dirty="0">
                <a:solidFill>
                  <a:schemeClr val="tx1"/>
                </a:solidFill>
                <a:latin typeface="Arial" panose="020B0604020202020204" pitchFamily="34" charset="0"/>
              </a:rPr>
              <a:t>“分享”进入嵌入页面，根据学科、栏目和关键词定制相应的</a:t>
            </a:r>
            <a:r>
              <a:rPr lang="en-US" altLang="zh-CN" sz="2000" dirty="0">
                <a:solidFill>
                  <a:schemeClr val="tx1"/>
                </a:solidFill>
                <a:latin typeface="Arial" panose="020B0604020202020204" pitchFamily="34" charset="0"/>
              </a:rPr>
              <a:t>xml</a:t>
            </a:r>
            <a:r>
              <a:rPr lang="zh-CN" altLang="en-US" sz="2000" dirty="0">
                <a:solidFill>
                  <a:schemeClr val="tx1"/>
                </a:solidFill>
                <a:latin typeface="Arial" panose="020B0604020202020204" pitchFamily="34" charset="0"/>
              </a:rPr>
              <a:t>内容</a:t>
            </a:r>
            <a:endParaRPr lang="zh-CN" altLang="en-US" sz="2000" dirty="0">
              <a:solidFill>
                <a:schemeClr val="tx1"/>
              </a:solidFill>
              <a:latin typeface="Arial" panose="020B0604020202020204" pitchFamily="34" charset="0"/>
            </a:endParaRPr>
          </a:p>
        </p:txBody>
      </p:sp>
      <p:sp>
        <p:nvSpPr>
          <p:cNvPr id="208903" name="标题 208902"/>
          <p:cNvSpPr>
            <a:spLocks noGrp="1"/>
          </p:cNvSpPr>
          <p:nvPr>
            <p:ph type="title"/>
          </p:nvPr>
        </p:nvSpPr>
        <p:spPr>
          <a:xfrm>
            <a:off x="1981200" y="457200"/>
            <a:ext cx="8229600" cy="1143000"/>
          </a:xfrm>
        </p:spPr>
        <p:txBody>
          <a:bodyPr anchor="ctr"/>
          <a:p>
            <a:r>
              <a:rPr lang="en-US" altLang="zh-CN" b="1" dirty="0">
                <a:solidFill>
                  <a:schemeClr val="bg2"/>
                </a:solidFill>
                <a:latin typeface="楷体" panose="02010609060101010101" pitchFamily="49" charset="-122"/>
                <a:ea typeface="楷体" panose="02010609060101010101" pitchFamily="49" charset="-122"/>
              </a:rPr>
              <a:t>xml</a:t>
            </a:r>
            <a:r>
              <a:rPr lang="zh-CN" altLang="en-US" b="1" dirty="0">
                <a:solidFill>
                  <a:schemeClr val="bg2"/>
                </a:solidFill>
                <a:latin typeface="楷体" panose="02010609060101010101" pitchFamily="49" charset="-122"/>
                <a:ea typeface="楷体" panose="02010609060101010101" pitchFamily="49" charset="-122"/>
              </a:rPr>
              <a:t>定制</a:t>
            </a:r>
            <a:endParaRPr lang="zh-CN" altLang="en-US" b="1" dirty="0">
              <a:solidFill>
                <a:schemeClr val="bg2"/>
              </a:solidFill>
              <a:latin typeface="楷体" panose="02010609060101010101" pitchFamily="49" charset="-122"/>
              <a:ea typeface="楷体" panose="02010609060101010101"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70" name="矩形 263169"/>
          <p:cNvSpPr>
            <a:spLocks noChangeAspect="1"/>
          </p:cNvSpPr>
          <p:nvPr/>
        </p:nvSpPr>
        <p:spPr>
          <a:xfrm>
            <a:off x="2624138" y="3884613"/>
            <a:ext cx="5862637" cy="2728912"/>
          </a:xfrm>
          <a:prstGeom prst="rect">
            <a:avLst/>
          </a:prstGeom>
          <a:noFill/>
          <a:ln w="9525">
            <a:noFill/>
          </a:ln>
          <a:effectLst>
            <a:outerShdw dist="107763" dir="18900000" algn="ctr" rotWithShape="0">
              <a:srgbClr val="808080">
                <a:alpha val="50000"/>
              </a:srgbClr>
            </a:outerShdw>
          </a:effectLst>
        </p:spPr>
        <p:txBody>
          <a:bodyPr/>
          <a:p>
            <a:endParaRPr lang="zh-CN" altLang="en-US"/>
          </a:p>
        </p:txBody>
      </p:sp>
      <p:sp>
        <p:nvSpPr>
          <p:cNvPr id="263171" name="文本框 263170"/>
          <p:cNvSpPr txBox="1"/>
          <p:nvPr/>
        </p:nvSpPr>
        <p:spPr>
          <a:xfrm>
            <a:off x="685800" y="533400"/>
            <a:ext cx="9864725" cy="769620"/>
          </a:xfrm>
          <a:prstGeom prst="rect">
            <a:avLst/>
          </a:prstGeom>
          <a:noFill/>
          <a:ln w="9525">
            <a:noFill/>
          </a:ln>
        </p:spPr>
        <p:txBody>
          <a:bodyPr lIns="90000" tIns="46800" rIns="90000" bIns="46800">
            <a:spAutoFit/>
          </a:bodyPr>
          <a:p>
            <a:pPr marL="1143000" indent="-228600">
              <a:spcBef>
                <a:spcPct val="50000"/>
              </a:spcBef>
              <a:buClr>
                <a:schemeClr val="bg1"/>
              </a:buClr>
            </a:pPr>
            <a:r>
              <a:rPr lang="en-US" altLang="zh-CN" sz="2000" dirty="0">
                <a:solidFill>
                  <a:schemeClr val="tx1"/>
                </a:solidFill>
                <a:latin typeface="Arial" panose="020B0604020202020204" pitchFamily="34" charset="0"/>
              </a:rPr>
              <a:t>  </a:t>
            </a:r>
            <a:r>
              <a:rPr lang="zh-CN" altLang="en-US" sz="2000" dirty="0">
                <a:solidFill>
                  <a:schemeClr val="tx1"/>
                </a:solidFill>
                <a:latin typeface="Arial" panose="020B0604020202020204" pitchFamily="34" charset="0"/>
              </a:rPr>
              <a:t>方法二：在图书馆方略学科导航的</a:t>
            </a:r>
            <a:r>
              <a:rPr lang="zh-CN" altLang="en-US" sz="2400" b="1" dirty="0">
                <a:solidFill>
                  <a:schemeClr val="tx1"/>
                </a:solidFill>
                <a:latin typeface="Arial" panose="020B0604020202020204" pitchFamily="34" charset="0"/>
              </a:rPr>
              <a:t>个性化主页</a:t>
            </a:r>
            <a:r>
              <a:rPr lang="zh-CN" altLang="en-US" sz="2000" dirty="0">
                <a:solidFill>
                  <a:schemeClr val="tx1"/>
                </a:solidFill>
                <a:latin typeface="Arial" panose="020B0604020202020204" pitchFamily="34" charset="0"/>
              </a:rPr>
              <a:t>上可以方便地查看各个学科的</a:t>
            </a:r>
            <a:r>
              <a:rPr lang="en-US" altLang="zh-CN" sz="2000" dirty="0">
                <a:solidFill>
                  <a:schemeClr val="tx1"/>
                </a:solidFill>
                <a:latin typeface="Arial" panose="020B0604020202020204" pitchFamily="34" charset="0"/>
              </a:rPr>
              <a:t>xml</a:t>
            </a:r>
            <a:r>
              <a:rPr lang="zh-CN" altLang="en-US" sz="2000" dirty="0">
                <a:solidFill>
                  <a:schemeClr val="tx1"/>
                </a:solidFill>
                <a:latin typeface="Arial" panose="020B0604020202020204" pitchFamily="34" charset="0"/>
              </a:rPr>
              <a:t>信息</a:t>
            </a:r>
            <a:endParaRPr lang="zh-CN" altLang="en-US" sz="2000" dirty="0">
              <a:solidFill>
                <a:schemeClr val="tx1"/>
              </a:solidFill>
              <a:latin typeface="Arial" panose="020B0604020202020204" pitchFamily="34" charset="0"/>
            </a:endParaRPr>
          </a:p>
        </p:txBody>
      </p:sp>
      <p:grpSp>
        <p:nvGrpSpPr>
          <p:cNvPr id="263172" name="组合 263171"/>
          <p:cNvGrpSpPr/>
          <p:nvPr/>
        </p:nvGrpSpPr>
        <p:grpSpPr>
          <a:xfrm>
            <a:off x="2786063" y="1371600"/>
            <a:ext cx="7043737" cy="3517900"/>
            <a:chOff x="1089" y="1337"/>
            <a:chExt cx="4437" cy="2216"/>
          </a:xfrm>
        </p:grpSpPr>
        <p:pic>
          <p:nvPicPr>
            <p:cNvPr id="263173" name="图片 263172" descr="首页-学科"/>
            <p:cNvPicPr>
              <a:picLocks noChangeAspect="1"/>
            </p:cNvPicPr>
            <p:nvPr/>
          </p:nvPicPr>
          <p:blipFill>
            <a:blip r:embed="rId1"/>
            <a:stretch>
              <a:fillRect/>
            </a:stretch>
          </p:blipFill>
          <p:spPr>
            <a:xfrm>
              <a:off x="1089" y="1337"/>
              <a:ext cx="2880" cy="1746"/>
            </a:xfrm>
            <a:prstGeom prst="rect">
              <a:avLst/>
            </a:prstGeom>
            <a:noFill/>
            <a:ln w="9525">
              <a:noFill/>
            </a:ln>
          </p:spPr>
        </p:pic>
        <p:pic>
          <p:nvPicPr>
            <p:cNvPr id="263174" name="图片 263173" descr="首页-XML"/>
            <p:cNvPicPr>
              <a:picLocks noChangeAspect="1"/>
            </p:cNvPicPr>
            <p:nvPr/>
          </p:nvPicPr>
          <p:blipFill>
            <a:blip r:embed="rId2"/>
            <a:stretch>
              <a:fillRect/>
            </a:stretch>
          </p:blipFill>
          <p:spPr>
            <a:xfrm>
              <a:off x="2412" y="1855"/>
              <a:ext cx="3114" cy="1698"/>
            </a:xfrm>
            <a:prstGeom prst="rect">
              <a:avLst/>
            </a:prstGeom>
            <a:noFill/>
            <a:ln w="9525">
              <a:noFill/>
            </a:ln>
          </p:spPr>
        </p:pic>
        <p:sp>
          <p:nvSpPr>
            <p:cNvPr id="263175" name="直接连接符 263174"/>
            <p:cNvSpPr/>
            <p:nvPr/>
          </p:nvSpPr>
          <p:spPr>
            <a:xfrm>
              <a:off x="3016" y="1701"/>
              <a:ext cx="91" cy="278"/>
            </a:xfrm>
            <a:prstGeom prst="line">
              <a:avLst/>
            </a:prstGeom>
            <a:ln w="38100" cap="flat" cmpd="sng">
              <a:solidFill>
                <a:srgbClr val="CC0000"/>
              </a:solidFill>
              <a:prstDash val="solid"/>
              <a:headEnd type="none" w="med" len="med"/>
              <a:tailEnd type="triangle" w="med" len="med"/>
            </a:ln>
          </p:spPr>
        </p:sp>
      </p:grpSp>
      <p:pic>
        <p:nvPicPr>
          <p:cNvPr id="263176" name="图片 263175" descr="rss结果页面"/>
          <p:cNvPicPr>
            <a:picLocks noChangeAspect="1"/>
          </p:cNvPicPr>
          <p:nvPr/>
        </p:nvPicPr>
        <p:blipFill>
          <a:blip r:embed="rId3"/>
          <a:stretch>
            <a:fillRect/>
          </a:stretch>
        </p:blipFill>
        <p:spPr>
          <a:xfrm>
            <a:off x="228600" y="2971800"/>
            <a:ext cx="10944225" cy="52800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63176"/>
                                        </p:tgtEl>
                                        <p:attrNameLst>
                                          <p:attrName>style.visibility</p:attrName>
                                        </p:attrNameLst>
                                      </p:cBhvr>
                                      <p:to>
                                        <p:strVal val="visible"/>
                                      </p:to>
                                    </p:set>
                                    <p:animEffect transition="in" filter="slide(fromBottom)">
                                      <p:cBhvr>
                                        <p:cTn id="7" dur="1000"/>
                                        <p:tgtEl>
                                          <p:spTgt spid="263176"/>
                                        </p:tgtEl>
                                      </p:cBhvr>
                                    </p:animEffect>
                                  </p:childTnLst>
                                </p:cTn>
                              </p:par>
                              <p:par>
                                <p:cTn id="8" presetID="6" presetClass="emph" presetSubtype="0" fill="hold" nodeType="withEffect">
                                  <p:stCondLst>
                                    <p:cond delay="0"/>
                                  </p:stCondLst>
                                  <p:childTnLst>
                                    <p:animScale>
                                      <p:cBhvr>
                                        <p:cTn id="9" dur="2000" fill="hold"/>
                                        <p:tgtEl>
                                          <p:spTgt spid="263176"/>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0946" name="内容占位符 210945" descr="RSS浏览器定制内容"/>
          <p:cNvPicPr>
            <a:picLocks noChangeAspect="1"/>
          </p:cNvPicPr>
          <p:nvPr>
            <p:ph idx="1"/>
          </p:nvPr>
        </p:nvPicPr>
        <p:blipFill>
          <a:blip r:embed="rId1"/>
          <a:stretch>
            <a:fillRect/>
          </a:stretch>
        </p:blipFill>
        <p:spPr>
          <a:xfrm>
            <a:off x="2286000" y="1600200"/>
            <a:ext cx="7924800" cy="4968875"/>
          </a:xfrm>
        </p:spPr>
      </p:pic>
      <p:sp>
        <p:nvSpPr>
          <p:cNvPr id="210947" name="文本框 210946"/>
          <p:cNvSpPr txBox="1"/>
          <p:nvPr/>
        </p:nvSpPr>
        <p:spPr>
          <a:xfrm>
            <a:off x="946150" y="609600"/>
            <a:ext cx="9721850" cy="831215"/>
          </a:xfrm>
          <a:prstGeom prst="rect">
            <a:avLst/>
          </a:prstGeom>
          <a:noFill/>
          <a:ln w="9525">
            <a:noFill/>
          </a:ln>
        </p:spPr>
        <p:txBody>
          <a:bodyPr lIns="90000" tIns="46800" rIns="90000" bIns="46800">
            <a:spAutoFit/>
          </a:bodyPr>
          <a:p>
            <a:pPr marL="1143000" indent="-228600">
              <a:spcBef>
                <a:spcPct val="50000"/>
              </a:spcBef>
              <a:buClr>
                <a:schemeClr val="bg1"/>
              </a:buClr>
            </a:pPr>
            <a:r>
              <a:rPr lang="en-US" altLang="zh-CN" sz="2000" dirty="0">
                <a:solidFill>
                  <a:schemeClr val="tx1"/>
                </a:solidFill>
                <a:latin typeface="Arial" panose="020B0604020202020204" pitchFamily="34" charset="0"/>
              </a:rPr>
              <a:t>    </a:t>
            </a:r>
            <a:r>
              <a:rPr lang="zh-CN" altLang="en-US" sz="2000" dirty="0">
                <a:solidFill>
                  <a:schemeClr val="tx1"/>
                </a:solidFill>
                <a:latin typeface="Arial" panose="020B0604020202020204" pitchFamily="34" charset="0"/>
              </a:rPr>
              <a:t>方法三：读者还可以将</a:t>
            </a:r>
            <a:r>
              <a:rPr lang="en-US" altLang="zh-CN" sz="2000" dirty="0">
                <a:solidFill>
                  <a:schemeClr val="tx1"/>
                </a:solidFill>
                <a:latin typeface="Arial" panose="020B0604020202020204" pitchFamily="34" charset="0"/>
              </a:rPr>
              <a:t>xml</a:t>
            </a:r>
            <a:r>
              <a:rPr lang="zh-CN" altLang="en-US" sz="2000" dirty="0">
                <a:solidFill>
                  <a:schemeClr val="tx1"/>
                </a:solidFill>
                <a:latin typeface="Arial" panose="020B0604020202020204" pitchFamily="34" charset="0"/>
              </a:rPr>
              <a:t>链接添加至</a:t>
            </a:r>
            <a:r>
              <a:rPr lang="en-US" altLang="zh-CN" sz="2800" b="1" dirty="0">
                <a:solidFill>
                  <a:schemeClr val="tx1"/>
                </a:solidFill>
                <a:latin typeface="Arial" panose="020B0604020202020204" pitchFamily="34" charset="0"/>
              </a:rPr>
              <a:t>RSS</a:t>
            </a:r>
            <a:r>
              <a:rPr lang="zh-CN" altLang="en-US" sz="2800" b="1" dirty="0">
                <a:solidFill>
                  <a:schemeClr val="tx1"/>
                </a:solidFill>
                <a:latin typeface="Arial" panose="020B0604020202020204" pitchFamily="34" charset="0"/>
              </a:rPr>
              <a:t>阅读器</a:t>
            </a:r>
            <a:r>
              <a:rPr lang="zh-CN" altLang="en-US" sz="2000" dirty="0">
                <a:solidFill>
                  <a:schemeClr val="tx1"/>
                </a:solidFill>
                <a:latin typeface="Arial" panose="020B0604020202020204" pitchFamily="34" charset="0"/>
              </a:rPr>
              <a:t>中，随时查看相关学科的最新信息。</a:t>
            </a:r>
            <a:endParaRPr lang="zh-CN" altLang="en-US" sz="2000" dirty="0">
              <a:solidFill>
                <a:schemeClr val="tx1"/>
              </a:solidFill>
              <a:latin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2738" name="标题 372737"/>
          <p:cNvSpPr>
            <a:spLocks noGrp="1"/>
          </p:cNvSpPr>
          <p:nvPr>
            <p:ph type="title"/>
          </p:nvPr>
        </p:nvSpPr>
        <p:spPr>
          <a:xfrm>
            <a:off x="1828800" y="457200"/>
            <a:ext cx="8382000" cy="1143000"/>
          </a:xfrm>
        </p:spPr>
        <p:txBody>
          <a:bodyPr wrap="none" anchor="ctr"/>
          <a:p>
            <a:pPr fontAlgn="t"/>
            <a:r>
              <a:rPr lang="zh-CN" altLang="en-US" b="1" dirty="0">
                <a:solidFill>
                  <a:schemeClr val="bg2"/>
                </a:solidFill>
                <a:ea typeface="楷体" panose="02010609060101010101" pitchFamily="49" charset="-122"/>
              </a:rPr>
              <a:t>方略使用方法</a:t>
            </a:r>
            <a:endParaRPr lang="zh-CN" altLang="en-US" sz="3200" b="1" dirty="0">
              <a:solidFill>
                <a:schemeClr val="bg2"/>
              </a:solidFill>
              <a:ea typeface="楷体" panose="02010609060101010101" pitchFamily="49" charset="-122"/>
            </a:endParaRPr>
          </a:p>
        </p:txBody>
      </p:sp>
      <p:sp>
        <p:nvSpPr>
          <p:cNvPr id="372739" name="文本占位符 372738"/>
          <p:cNvSpPr>
            <a:spLocks noGrp="1"/>
          </p:cNvSpPr>
          <p:nvPr>
            <p:ph type="body" idx="1"/>
          </p:nvPr>
        </p:nvSpPr>
        <p:spPr>
          <a:xfrm>
            <a:off x="1992313" y="1700213"/>
            <a:ext cx="8229600" cy="4321175"/>
          </a:xfrm>
        </p:spPr>
        <p:txBody>
          <a:bodyPr/>
          <a:p>
            <a:pPr marL="609600" indent="-609600">
              <a:lnSpc>
                <a:spcPct val="90000"/>
              </a:lnSpc>
              <a:buNone/>
            </a:pPr>
            <a:r>
              <a:rPr lang="en-US" altLang="zh-CN" sz="2800" b="1" dirty="0">
                <a:latin typeface="宋体" panose="02010600030101010101" pitchFamily="2" charset="-122"/>
              </a:rPr>
              <a:t>1</a:t>
            </a:r>
            <a:r>
              <a:rPr lang="zh-CN" altLang="en-US" sz="2800" b="1" dirty="0">
                <a:latin typeface="宋体" panose="02010600030101010101" pitchFamily="2" charset="-122"/>
              </a:rPr>
              <a:t>、打开首页</a:t>
            </a:r>
            <a:r>
              <a:rPr lang="en-US" altLang="zh-CN" sz="2800" b="1">
                <a:latin typeface="宋体" panose="02010600030101010101" pitchFamily="2" charset="-122"/>
              </a:rPr>
              <a:t>(</a:t>
            </a:r>
            <a:r>
              <a:rPr lang="zh-CN" altLang="en-US" dirty="0"/>
              <a:t>主站</a:t>
            </a:r>
            <a:r>
              <a:rPr lang="en-US" altLang="zh-CN" err="1">
                <a:hlinkClick r:id="rId1"/>
              </a:rPr>
              <a:t>cuc</a:t>
            </a:r>
            <a:r>
              <a:rPr lang="en-US" altLang="zh-CN" err="1">
                <a:hlinkClick r:id="rId1"/>
              </a:rPr>
              <a:t>.firstlight.cn</a:t>
            </a:r>
            <a:r>
              <a:rPr lang="zh-CN" altLang="en-US" dirty="0"/>
              <a:t>；</a:t>
            </a:r>
            <a:r>
              <a:rPr lang="zh-CN" altLang="en-US" sz="3600" dirty="0"/>
              <a:t>镜像</a:t>
            </a:r>
            <a:r>
              <a:rPr lang="en-US" altLang="zh-CN" err="1">
                <a:hlinkClick r:id="rId2"/>
              </a:rPr>
              <a:t>cuc</a:t>
            </a:r>
            <a:r>
              <a:rPr lang="en-US" altLang="zh-CN" err="1">
                <a:hlinkClick r:id="rId2"/>
              </a:rPr>
              <a:t>.firstlight.cc</a:t>
            </a:r>
            <a:r>
              <a:rPr lang="zh-CN" altLang="en-US" sz="2800" b="1" dirty="0">
                <a:latin typeface="宋体" panose="02010600030101010101" pitchFamily="2" charset="-122"/>
              </a:rPr>
              <a:t>）</a:t>
            </a:r>
            <a:endParaRPr lang="zh-CN" altLang="en-US" sz="2800" b="1" dirty="0">
              <a:latin typeface="宋体" panose="02010600030101010101" pitchFamily="2" charset="-122"/>
            </a:endParaRPr>
          </a:p>
          <a:p>
            <a:pPr marL="990600" lvl="1" indent="-533400">
              <a:lnSpc>
                <a:spcPct val="90000"/>
              </a:lnSpc>
              <a:buFont typeface="Wingdings" panose="05000000000000000000" pitchFamily="2" charset="2"/>
              <a:buChar char="n"/>
            </a:pPr>
            <a:r>
              <a:rPr lang="zh-CN" altLang="en-US" sz="2400" b="1" dirty="0">
                <a:latin typeface="宋体" panose="02010600030101010101" pitchFamily="2" charset="-122"/>
              </a:rPr>
              <a:t>根据所列学科选择查看学科的内容。</a:t>
            </a:r>
            <a:endParaRPr lang="zh-CN" altLang="en-US" sz="2400" b="1" dirty="0">
              <a:latin typeface="宋体" panose="02010600030101010101" pitchFamily="2" charset="-122"/>
            </a:endParaRPr>
          </a:p>
          <a:p>
            <a:pPr marL="990600" lvl="1" indent="-533400">
              <a:lnSpc>
                <a:spcPct val="90000"/>
              </a:lnSpc>
              <a:buFont typeface="Wingdings" panose="05000000000000000000" pitchFamily="2" charset="2"/>
              <a:buChar char="n"/>
            </a:pPr>
            <a:r>
              <a:rPr lang="zh-CN" altLang="en-US" sz="2400" b="1" dirty="0">
                <a:latin typeface="宋体" panose="02010600030101010101" pitchFamily="2" charset="-122"/>
              </a:rPr>
              <a:t>点击“主题导航”根据首字母选择所需主题词，快速查找相关主题的内容。</a:t>
            </a:r>
            <a:endParaRPr lang="zh-CN" altLang="en-US" sz="2400" b="1" dirty="0">
              <a:latin typeface="宋体" panose="02010600030101010101" pitchFamily="2" charset="-122"/>
            </a:endParaRPr>
          </a:p>
          <a:p>
            <a:pPr marL="990600" lvl="1" indent="-533400">
              <a:lnSpc>
                <a:spcPct val="90000"/>
              </a:lnSpc>
              <a:buFont typeface="Wingdings" panose="05000000000000000000" pitchFamily="2" charset="2"/>
              <a:buChar char="n"/>
            </a:pPr>
            <a:r>
              <a:rPr lang="zh-CN" altLang="en-US" sz="2400" b="1" dirty="0">
                <a:latin typeface="宋体" panose="02010600030101010101" pitchFamily="2" charset="-122"/>
              </a:rPr>
              <a:t>点击“分享”打开嵌入页面定制所需内容，步骤见前面。</a:t>
            </a:r>
            <a:endParaRPr lang="zh-CN" altLang="en-US" sz="2400" b="1" dirty="0">
              <a:latin typeface="宋体" panose="02010600030101010101" pitchFamily="2" charset="-122"/>
            </a:endParaRPr>
          </a:p>
          <a:p>
            <a:pPr marL="990600" lvl="1" indent="-533400">
              <a:lnSpc>
                <a:spcPct val="90000"/>
              </a:lnSpc>
              <a:buFont typeface="Wingdings" panose="05000000000000000000" pitchFamily="2" charset="2"/>
              <a:buChar char="n"/>
            </a:pPr>
            <a:r>
              <a:rPr lang="zh-CN" altLang="en-US" sz="2400" b="1" dirty="0">
                <a:latin typeface="宋体" panose="02010600030101010101" pitchFamily="2" charset="-122"/>
              </a:rPr>
              <a:t>在页面右侧检索处，可根据栏目、学科及检索词等搜索条件查找所需内容。</a:t>
            </a:r>
            <a:endParaRPr lang="zh-CN" altLang="en-US" sz="2400" b="1" dirty="0">
              <a:latin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85090" y="476250"/>
            <a:ext cx="12362180" cy="590486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86360" y="519430"/>
            <a:ext cx="12019280" cy="58191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方略链接</a:t>
            </a:r>
            <a:endParaRPr lang="zh-CN" altLang="en-US"/>
          </a:p>
        </p:txBody>
      </p:sp>
      <p:sp>
        <p:nvSpPr>
          <p:cNvPr id="3" name="内容占位符 2"/>
          <p:cNvSpPr>
            <a:spLocks noGrp="1"/>
          </p:cNvSpPr>
          <p:nvPr>
            <p:ph idx="1"/>
          </p:nvPr>
        </p:nvSpPr>
        <p:spPr/>
        <p:txBody>
          <a:bodyPr/>
          <a:p>
            <a:r>
              <a:rPr lang="zh-CN" altLang="en-US" dirty="0">
                <a:sym typeface="+mn-ea"/>
              </a:rPr>
              <a:t>中国传媒大学校园内</a:t>
            </a:r>
            <a:endParaRPr lang="zh-CN" altLang="en-US" dirty="0"/>
          </a:p>
          <a:p>
            <a:endParaRPr lang="zh-CN" altLang="en-US"/>
          </a:p>
          <a:p>
            <a:endParaRPr lang="zh-CN" altLang="en-US"/>
          </a:p>
          <a:p>
            <a:r>
              <a:rPr lang="en-US" altLang="zh-CN" err="1">
                <a:sym typeface="+mn-ea"/>
              </a:rPr>
              <a:t>http://cuc.firstlight.cn</a:t>
            </a:r>
            <a:r>
              <a:rPr lang="en-US" altLang="zh-CN">
                <a:sym typeface="+mn-ea"/>
              </a:rPr>
              <a:t>/</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691640" y="457200"/>
            <a:ext cx="8807450" cy="54102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p:cNvPicPr>
            <a:picLocks noChangeAspect="1"/>
          </p:cNvPicPr>
          <p:nvPr>
            <p:ph/>
          </p:nvPr>
        </p:nvPicPr>
        <p:blipFill>
          <a:blip r:embed="rId1"/>
          <a:stretch>
            <a:fillRect/>
          </a:stretch>
        </p:blipFill>
        <p:spPr>
          <a:xfrm>
            <a:off x="1699895" y="457200"/>
            <a:ext cx="8790940" cy="54102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5810" name="标题 375809"/>
          <p:cNvSpPr>
            <a:spLocks noGrp="1"/>
          </p:cNvSpPr>
          <p:nvPr>
            <p:ph type="title"/>
          </p:nvPr>
        </p:nvSpPr>
        <p:spPr/>
        <p:txBody>
          <a:bodyPr anchor="ctr"/>
          <a:p>
            <a:r>
              <a:rPr lang="zh-CN" altLang="en-US" b="1" dirty="0">
                <a:solidFill>
                  <a:schemeClr val="bg2"/>
                </a:solidFill>
                <a:ea typeface="楷体" panose="02010609060101010101" pitchFamily="49" charset="-122"/>
              </a:rPr>
              <a:t>方略使用方法</a:t>
            </a:r>
            <a:endParaRPr lang="zh-CN" altLang="en-US" b="1" dirty="0">
              <a:solidFill>
                <a:schemeClr val="bg2"/>
              </a:solidFill>
              <a:ea typeface="楷体" panose="02010609060101010101" pitchFamily="49" charset="-122"/>
            </a:endParaRPr>
          </a:p>
        </p:txBody>
      </p:sp>
      <p:sp>
        <p:nvSpPr>
          <p:cNvPr id="375811" name="文本占位符 375810"/>
          <p:cNvSpPr>
            <a:spLocks noGrp="1"/>
          </p:cNvSpPr>
          <p:nvPr>
            <p:ph type="body" idx="1"/>
          </p:nvPr>
        </p:nvSpPr>
        <p:spPr>
          <a:xfrm>
            <a:off x="1981200" y="1981200"/>
            <a:ext cx="8229600" cy="4400550"/>
          </a:xfrm>
        </p:spPr>
        <p:txBody>
          <a:bodyPr/>
          <a:p>
            <a:pPr marL="609600" indent="-609600">
              <a:buNone/>
            </a:pPr>
            <a:r>
              <a:rPr lang="en-US" altLang="zh-CN" dirty="0"/>
              <a:t>2</a:t>
            </a:r>
            <a:r>
              <a:rPr lang="zh-CN" altLang="en-US" dirty="0"/>
              <a:t>、检索。</a:t>
            </a:r>
            <a:endParaRPr lang="zh-CN" altLang="en-US" dirty="0"/>
          </a:p>
          <a:p>
            <a:pPr marL="990600" lvl="1" indent="-533400"/>
            <a:r>
              <a:rPr lang="zh-CN" altLang="en-US" dirty="0"/>
              <a:t>除了首页，在其他页面也可按栏目、学科、标题、作者、关键词、摘要、单位、网址等检索方法进行检索。 </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80936" name="组合 380935"/>
          <p:cNvGrpSpPr/>
          <p:nvPr/>
        </p:nvGrpSpPr>
        <p:grpSpPr>
          <a:xfrm>
            <a:off x="1524000" y="1412875"/>
            <a:ext cx="9144000" cy="4333875"/>
            <a:chOff x="295" y="2069"/>
            <a:chExt cx="5184" cy="1869"/>
          </a:xfrm>
        </p:grpSpPr>
        <p:pic>
          <p:nvPicPr>
            <p:cNvPr id="380932" name="图片 380931" descr="栏目检索"/>
            <p:cNvPicPr>
              <a:picLocks noChangeAspect="1"/>
            </p:cNvPicPr>
            <p:nvPr/>
          </p:nvPicPr>
          <p:blipFill>
            <a:blip r:embed="rId1"/>
            <a:stretch>
              <a:fillRect/>
            </a:stretch>
          </p:blipFill>
          <p:spPr>
            <a:xfrm>
              <a:off x="295" y="2069"/>
              <a:ext cx="4458" cy="1421"/>
            </a:xfrm>
            <a:prstGeom prst="rect">
              <a:avLst/>
            </a:prstGeom>
            <a:noFill/>
            <a:ln w="9525">
              <a:noFill/>
            </a:ln>
            <a:effectLst>
              <a:outerShdw dist="117088" dir="13763922" algn="ctr" rotWithShape="0">
                <a:srgbClr val="B2B2B2">
                  <a:alpha val="50000"/>
                </a:srgbClr>
              </a:outerShdw>
            </a:effectLst>
          </p:spPr>
        </p:pic>
        <p:pic>
          <p:nvPicPr>
            <p:cNvPr id="380933" name="图片 380932" descr="检索方法1"/>
            <p:cNvPicPr>
              <a:picLocks noChangeAspect="1"/>
            </p:cNvPicPr>
            <p:nvPr/>
          </p:nvPicPr>
          <p:blipFill>
            <a:blip r:embed="rId2"/>
            <a:stretch>
              <a:fillRect/>
            </a:stretch>
          </p:blipFill>
          <p:spPr>
            <a:xfrm>
              <a:off x="1009" y="2840"/>
              <a:ext cx="4470" cy="1098"/>
            </a:xfrm>
            <a:prstGeom prst="rect">
              <a:avLst/>
            </a:prstGeom>
            <a:noFill/>
            <a:ln w="9525">
              <a:noFill/>
            </a:ln>
            <a:effectLst>
              <a:outerShdw dist="107763" dir="13499999" algn="ctr" rotWithShape="0">
                <a:srgbClr val="808080">
                  <a:alpha val="50000"/>
                </a:srgbClr>
              </a:outerShdw>
            </a:effectLst>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1954" name="标题 381953"/>
          <p:cNvSpPr>
            <a:spLocks noGrp="1"/>
          </p:cNvSpPr>
          <p:nvPr>
            <p:ph type="title"/>
          </p:nvPr>
        </p:nvSpPr>
        <p:spPr/>
        <p:txBody>
          <a:bodyPr anchor="ctr"/>
          <a:p>
            <a:r>
              <a:rPr lang="zh-CN" altLang="en-US" b="1" dirty="0">
                <a:solidFill>
                  <a:schemeClr val="bg2"/>
                </a:solidFill>
                <a:ea typeface="楷体" panose="02010609060101010101" pitchFamily="49" charset="-122"/>
              </a:rPr>
              <a:t>方略使用方法</a:t>
            </a:r>
            <a:endParaRPr lang="zh-CN" altLang="en-US" b="1" dirty="0">
              <a:solidFill>
                <a:schemeClr val="bg2"/>
              </a:solidFill>
              <a:ea typeface="楷体" panose="02010609060101010101" pitchFamily="49" charset="-122"/>
            </a:endParaRPr>
          </a:p>
        </p:txBody>
      </p:sp>
      <p:sp>
        <p:nvSpPr>
          <p:cNvPr id="381955" name="文本占位符 381954"/>
          <p:cNvSpPr>
            <a:spLocks noGrp="1"/>
          </p:cNvSpPr>
          <p:nvPr>
            <p:ph type="body" idx="1"/>
          </p:nvPr>
        </p:nvSpPr>
        <p:spPr>
          <a:xfrm>
            <a:off x="1981200" y="1981200"/>
            <a:ext cx="8229600" cy="4400550"/>
          </a:xfrm>
        </p:spPr>
        <p:txBody>
          <a:bodyPr/>
          <a:p>
            <a:pPr marL="609600" indent="-609600">
              <a:buNone/>
            </a:pPr>
            <a:r>
              <a:rPr lang="en-US" altLang="zh-CN" dirty="0"/>
              <a:t>3</a:t>
            </a:r>
            <a:r>
              <a:rPr lang="zh-CN" altLang="en-US" dirty="0"/>
              <a:t>、点击文章标题打开全文浏览页面</a:t>
            </a:r>
            <a:endParaRPr lang="zh-CN" altLang="en-US" dirty="0"/>
          </a:p>
          <a:p>
            <a:pPr marL="990600" lvl="1" indent="-533400">
              <a:buFont typeface="Wingdings" panose="05000000000000000000" pitchFamily="2" charset="2"/>
              <a:buChar char="n"/>
            </a:pPr>
            <a:r>
              <a:rPr lang="zh-CN" altLang="en-US" sz="2400" b="1" dirty="0">
                <a:latin typeface="宋体" panose="02010600030101010101" pitchFamily="2" charset="-122"/>
              </a:rPr>
              <a:t>浏览全文。</a:t>
            </a:r>
            <a:endParaRPr lang="zh-CN" altLang="en-US" sz="2400" b="1" dirty="0">
              <a:latin typeface="宋体" panose="02010600030101010101" pitchFamily="2" charset="-122"/>
            </a:endParaRPr>
          </a:p>
          <a:p>
            <a:pPr marL="990600" lvl="1" indent="-533400">
              <a:buFont typeface="Wingdings" panose="05000000000000000000" pitchFamily="2" charset="2"/>
              <a:buChar char="n"/>
            </a:pPr>
            <a:r>
              <a:rPr lang="zh-CN" altLang="en-US" sz="2400" b="1" dirty="0">
                <a:latin typeface="宋体" panose="02010600030101010101" pitchFamily="2" charset="-122"/>
              </a:rPr>
              <a:t>如文章包含“存档附件”，可对附件进行在线浏览或下载。</a:t>
            </a:r>
            <a:endParaRPr lang="zh-CN" altLang="en-US" sz="2400" b="1" dirty="0">
              <a:latin typeface="宋体" panose="02010600030101010101" pitchFamily="2" charset="-122"/>
            </a:endParaRPr>
          </a:p>
          <a:p>
            <a:pPr marL="990600" lvl="1" indent="-533400">
              <a:buFont typeface="Wingdings" panose="05000000000000000000" pitchFamily="2" charset="2"/>
              <a:buChar char="n"/>
            </a:pPr>
            <a:r>
              <a:rPr lang="zh-CN" altLang="en-US" sz="2400" b="1" dirty="0">
                <a:latin typeface="宋体" panose="02010600030101010101" pitchFamily="2" charset="-122"/>
              </a:rPr>
              <a:t>可根据“原文地址”查看文章来源及原始样式。</a:t>
            </a:r>
            <a:endParaRPr lang="zh-CN" altLang="en-US" sz="2400" b="1" dirty="0">
              <a:latin typeface="宋体" panose="02010600030101010101" pitchFamily="2" charset="-122"/>
            </a:endParaRPr>
          </a:p>
          <a:p>
            <a:pPr marL="990600" lvl="1" indent="-533400">
              <a:buFont typeface="Wingdings" panose="05000000000000000000" pitchFamily="2" charset="2"/>
              <a:buChar char="n"/>
            </a:pPr>
            <a:r>
              <a:rPr lang="zh-CN" altLang="en-US" sz="2400" b="1" dirty="0">
                <a:latin typeface="宋体" panose="02010600030101010101" pitchFamily="2" charset="-122"/>
              </a:rPr>
              <a:t>页面下方“引用本文”提供了一般引文格式，可在引用该文时直接复制使用。</a:t>
            </a: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252855" y="424180"/>
            <a:ext cx="9685655" cy="600964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811655" y="613410"/>
            <a:ext cx="8804910" cy="5200650"/>
          </a:xfrm>
          <a:prstGeom prst="rect">
            <a:avLst/>
          </a:prstGeom>
          <a:noFill/>
        </p:spPr>
        <p:txBody>
          <a:bodyPr wrap="square" rtlCol="0" anchor="t">
            <a:spAutoFit/>
          </a:bodyPr>
          <a:p>
            <a:r>
              <a:rPr lang="zh-CN" altLang="en-US" sz="4400" b="1">
                <a:latin typeface="华文楷体" panose="02010600040101010101" charset="-122"/>
                <a:ea typeface="华文楷体" panose="02010600040101010101" charset="-122"/>
              </a:rPr>
              <a:t>联系方式</a:t>
            </a:r>
            <a:endParaRPr lang="zh-CN" altLang="en-US"/>
          </a:p>
          <a:p>
            <a:endParaRPr lang="zh-CN" altLang="en-US"/>
          </a:p>
          <a:p>
            <a:endParaRPr lang="zh-CN" altLang="en-US"/>
          </a:p>
          <a:p>
            <a:endParaRPr lang="zh-CN" altLang="en-US"/>
          </a:p>
          <a:p>
            <a:endParaRPr lang="zh-CN" altLang="en-US"/>
          </a:p>
          <a:p>
            <a:r>
              <a:rPr lang="zh-CN" altLang="en-US"/>
              <a:t>地址：北京市海淀区上地东路1号院盈创动力园区A座北厅103室   邮编：100085</a:t>
            </a:r>
            <a:endParaRPr lang="zh-CN" altLang="en-US"/>
          </a:p>
          <a:p>
            <a:endParaRPr lang="zh-CN" altLang="en-US"/>
          </a:p>
          <a:p>
            <a:r>
              <a:rPr lang="zh-CN" altLang="en-US"/>
              <a:t>电话:（010）52408360 52408361 52408362 </a:t>
            </a:r>
            <a:endParaRPr lang="zh-CN" altLang="en-US"/>
          </a:p>
          <a:p>
            <a:r>
              <a:rPr lang="zh-CN" altLang="en-US"/>
              <a:t>传真:（010）58851056 </a:t>
            </a:r>
            <a:endParaRPr lang="zh-CN" altLang="en-US"/>
          </a:p>
          <a:p>
            <a:endParaRPr lang="zh-CN" altLang="en-US"/>
          </a:p>
          <a:p>
            <a:r>
              <a:rPr lang="zh-CN" altLang="en-US"/>
              <a:t>联系人： 魏平</a:t>
            </a:r>
            <a:endParaRPr lang="zh-CN" altLang="en-US"/>
          </a:p>
          <a:p>
            <a:r>
              <a:rPr lang="zh-CN" altLang="en-US"/>
              <a:t>Email: scb1@leisun.net   </a:t>
            </a:r>
            <a:endParaRPr lang="zh-CN" altLang="en-US"/>
          </a:p>
          <a:p>
            <a:r>
              <a:rPr lang="zh-CN" altLang="en-US"/>
              <a:t>QQ：50451966</a:t>
            </a:r>
            <a:endParaRPr lang="zh-CN" altLang="en-US"/>
          </a:p>
          <a:p>
            <a:endParaRPr lang="zh-CN" altLang="en-US"/>
          </a:p>
          <a:p>
            <a:endParaRPr lang="zh-CN" altLang="en-US"/>
          </a:p>
          <a:p>
            <a:r>
              <a:rPr lang="zh-CN" altLang="en-US"/>
              <a:t>http://www.firstlight.cn  http://www.chinalibs.net</a:t>
            </a:r>
            <a:endParaRPr lang="zh-CN" altLang="en-US"/>
          </a:p>
          <a:p>
            <a:r>
              <a:rPr lang="zh-CN" altLang="en-US"/>
              <a:t>http//www.toplights.cn  http://www.bixu.me</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3556000" y="2602230"/>
            <a:ext cx="5080000" cy="1568450"/>
          </a:xfrm>
          <a:prstGeom prst="rect">
            <a:avLst/>
          </a:prstGeom>
          <a:noFill/>
          <a:ln w="9525">
            <a:noFill/>
          </a:ln>
        </p:spPr>
        <p:txBody>
          <a:bodyPr>
            <a:spAutoFit/>
          </a:bodyPr>
          <a:p>
            <a:pPr indent="0"/>
            <a:r>
              <a:rPr lang="zh-CN" altLang="en-US" sz="9600" i="1"/>
              <a:t>谢    谢</a:t>
            </a:r>
            <a:endParaRPr lang="zh-CN" altLang="en-US" sz="9600" i="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1877060" y="1981200"/>
            <a:ext cx="8437245" cy="3886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7634" name="标题 197633"/>
          <p:cNvSpPr>
            <a:spLocks noGrp="1"/>
          </p:cNvSpPr>
          <p:nvPr>
            <p:ph type="title"/>
          </p:nvPr>
        </p:nvSpPr>
        <p:spPr/>
        <p:txBody>
          <a:bodyPr anchor="ctr"/>
          <a:p>
            <a:r>
              <a:rPr lang="zh-CN" altLang="en-US" b="1" dirty="0">
                <a:solidFill>
                  <a:schemeClr val="bg2"/>
                </a:solidFill>
                <a:ea typeface="楷体" panose="02010609060101010101" pitchFamily="49" charset="-122"/>
              </a:rPr>
              <a:t>学科分类</a:t>
            </a:r>
            <a:endParaRPr lang="zh-CN" altLang="en-US" b="1" dirty="0">
              <a:solidFill>
                <a:schemeClr val="bg2"/>
              </a:solidFill>
              <a:ea typeface="楷体" panose="02010609060101010101" pitchFamily="49" charset="-122"/>
            </a:endParaRPr>
          </a:p>
        </p:txBody>
      </p:sp>
      <p:sp>
        <p:nvSpPr>
          <p:cNvPr id="197635" name="文本占位符 197634"/>
          <p:cNvSpPr>
            <a:spLocks noGrp="1"/>
          </p:cNvSpPr>
          <p:nvPr>
            <p:ph type="body" idx="1"/>
          </p:nvPr>
        </p:nvSpPr>
        <p:spPr>
          <a:xfrm>
            <a:off x="1992313" y="3500438"/>
            <a:ext cx="7488237" cy="2736850"/>
          </a:xfrm>
        </p:spPr>
        <p:txBody>
          <a:bodyPr/>
          <a:p>
            <a:pPr lvl="2">
              <a:lnSpc>
                <a:spcPct val="90000"/>
              </a:lnSpc>
              <a:buFont typeface="Wingdings" panose="05000000000000000000" pitchFamily="2" charset="2"/>
              <a:buChar char="Ø"/>
            </a:pPr>
            <a:r>
              <a:rPr lang="en-US" altLang="zh-CN" sz="3200"/>
              <a:t>14</a:t>
            </a:r>
            <a:r>
              <a:rPr lang="zh-CN" altLang="en-US" sz="2000" dirty="0"/>
              <a:t>个门类：哲学、经济学、法学、教育学、文学、历史学、理学、工学、农学、医学、军事学、管理学、旅游学、文化学</a:t>
            </a:r>
            <a:endParaRPr lang="zh-CN" altLang="en-US" sz="2000" dirty="0"/>
          </a:p>
          <a:p>
            <a:pPr lvl="2">
              <a:lnSpc>
                <a:spcPct val="90000"/>
              </a:lnSpc>
              <a:buFont typeface="Wingdings" panose="05000000000000000000" pitchFamily="2" charset="2"/>
              <a:buChar char="Ø"/>
            </a:pPr>
            <a:r>
              <a:rPr lang="en-US" altLang="zh-CN" sz="3200"/>
              <a:t>108</a:t>
            </a:r>
            <a:r>
              <a:rPr lang="zh-CN" altLang="en-US" sz="2000" dirty="0"/>
              <a:t>个一级学科</a:t>
            </a:r>
            <a:endParaRPr lang="zh-CN" altLang="en-US" sz="2000" dirty="0"/>
          </a:p>
          <a:p>
            <a:pPr lvl="2">
              <a:lnSpc>
                <a:spcPct val="90000"/>
              </a:lnSpc>
              <a:buFont typeface="Wingdings" panose="05000000000000000000" pitchFamily="2" charset="2"/>
              <a:buChar char="Ø"/>
            </a:pPr>
            <a:r>
              <a:rPr lang="en-US" altLang="zh-CN" sz="3200"/>
              <a:t>600</a:t>
            </a:r>
            <a:r>
              <a:rPr lang="zh-CN" altLang="en-US" sz="2000" dirty="0"/>
              <a:t>多个二级学科</a:t>
            </a:r>
            <a:endParaRPr lang="zh-CN" altLang="en-US" sz="2000" dirty="0"/>
          </a:p>
          <a:p>
            <a:pPr lvl="2">
              <a:lnSpc>
                <a:spcPct val="90000"/>
              </a:lnSpc>
              <a:buFont typeface="Wingdings" panose="05000000000000000000" pitchFamily="2" charset="2"/>
              <a:buChar char="Ø"/>
            </a:pPr>
            <a:r>
              <a:rPr lang="en-US" altLang="zh-CN" sz="3200"/>
              <a:t>3000</a:t>
            </a:r>
            <a:r>
              <a:rPr lang="zh-CN" altLang="en-US" sz="2000" dirty="0"/>
              <a:t>多个三级学科</a:t>
            </a:r>
            <a:endParaRPr lang="zh-CN" altLang="en-US" sz="2000" dirty="0"/>
          </a:p>
        </p:txBody>
      </p:sp>
      <p:sp>
        <p:nvSpPr>
          <p:cNvPr id="197636" name="文本框 197635"/>
          <p:cNvSpPr txBox="1"/>
          <p:nvPr/>
        </p:nvSpPr>
        <p:spPr>
          <a:xfrm>
            <a:off x="1200150" y="1557338"/>
            <a:ext cx="8712200" cy="1938020"/>
          </a:xfrm>
          <a:prstGeom prst="rect">
            <a:avLst/>
          </a:prstGeom>
          <a:noFill/>
          <a:ln w="9525">
            <a:noFill/>
          </a:ln>
        </p:spPr>
        <p:txBody>
          <a:bodyPr>
            <a:spAutoFit/>
          </a:bodyPr>
          <a:p>
            <a:pPr marL="1143000" indent="-228600">
              <a:spcBef>
                <a:spcPct val="50000"/>
              </a:spcBef>
            </a:pPr>
            <a:r>
              <a:rPr lang="en-US" altLang="zh-CN" sz="2000" dirty="0">
                <a:solidFill>
                  <a:schemeClr val="tx1"/>
                </a:solidFill>
                <a:latin typeface="Arial" panose="020B0604020202020204" pitchFamily="34" charset="0"/>
              </a:rPr>
              <a:t>           </a:t>
            </a:r>
            <a:r>
              <a:rPr lang="zh-CN" altLang="en-US" sz="2000" dirty="0">
                <a:solidFill>
                  <a:schemeClr val="tx1"/>
                </a:solidFill>
                <a:latin typeface="Arial" panose="020B0604020202020204" pitchFamily="34" charset="0"/>
              </a:rPr>
              <a:t>方略的学科基本上覆盖了国内外的所有学科领域。依据教育部颁布的</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授予博士、硕士学位和培养研究生的学科、专业目录</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、国家标准</a:t>
            </a:r>
            <a:r>
              <a:rPr lang="en-US" altLang="zh-CN" sz="2000" dirty="0">
                <a:solidFill>
                  <a:schemeClr val="tx1"/>
                </a:solidFill>
                <a:latin typeface="Arial" panose="020B0604020202020204" pitchFamily="34" charset="0"/>
              </a:rPr>
              <a:t>GB/T13745-92《</a:t>
            </a:r>
            <a:r>
              <a:rPr lang="zh-CN" altLang="en-US" sz="2000" dirty="0">
                <a:solidFill>
                  <a:schemeClr val="tx1"/>
                </a:solidFill>
                <a:latin typeface="Arial" panose="020B0604020202020204" pitchFamily="34" charset="0"/>
              </a:rPr>
              <a:t>学科分类与代码表</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和</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中国图书馆分类法</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三种分类法，统筹考虑网络资源的分类组织、读者接受程度、具有可扩充性、后续资源重组等因素，我们编制了</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方略知识组织体系</a:t>
            </a:r>
            <a:r>
              <a:rPr lang="en-US" altLang="zh-CN" sz="2000" dirty="0">
                <a:solidFill>
                  <a:schemeClr val="tx1"/>
                </a:solidFill>
                <a:latin typeface="Arial" panose="020B0604020202020204" pitchFamily="34" charset="0"/>
              </a:rPr>
              <a:t>》</a:t>
            </a:r>
            <a:r>
              <a:rPr lang="zh-CN" altLang="en-US" sz="2000" dirty="0">
                <a:solidFill>
                  <a:schemeClr val="tx1"/>
                </a:solidFill>
                <a:latin typeface="Arial" panose="020B0604020202020204" pitchFamily="34" charset="0"/>
              </a:rPr>
              <a:t>。按照该体系，方略学科目前分为：</a:t>
            </a:r>
            <a:endParaRPr lang="zh-CN" altLang="en-US" sz="2000" dirty="0">
              <a:solidFill>
                <a:schemeClr val="tx1"/>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graphicFrame>
        <p:nvGraphicFramePr>
          <p:cNvPr id="200706" name="对象 200705"/>
          <p:cNvGraphicFramePr>
            <a:graphicFrameLocks noGrp="1"/>
          </p:cNvGraphicFramePr>
          <p:nvPr/>
        </p:nvGraphicFramePr>
        <p:xfrm>
          <a:off x="0" y="866775"/>
          <a:ext cx="8534400" cy="5610225"/>
        </p:xfrm>
        <a:graphic>
          <a:graphicData uri="http://schemas.openxmlformats.org/presentationml/2006/ole">
            <mc:AlternateContent xmlns:mc="http://schemas.openxmlformats.org/markup-compatibility/2006">
              <mc:Choice xmlns:v="urn:schemas-microsoft-com:vml" Requires="v">
                <p:oleObj spid="_x0000_s3076" name="" r:id="rId1" imgW="10985500" imgH="7226300" progId="MSGraph.Chart.8">
                  <p:embed/>
                </p:oleObj>
              </mc:Choice>
              <mc:Fallback>
                <p:oleObj name="" r:id="rId1" imgW="10985500" imgH="7226300" progId="MSGraph.Chart.8">
                  <p:embed/>
                  <p:pic>
                    <p:nvPicPr>
                      <p:cNvPr id="0" name="图片 3075"/>
                      <p:cNvPicPr/>
                      <p:nvPr/>
                    </p:nvPicPr>
                    <p:blipFill>
                      <a:blip r:embed="rId2"/>
                      <a:stretch>
                        <a:fillRect/>
                      </a:stretch>
                    </p:blipFill>
                    <p:spPr>
                      <a:xfrm>
                        <a:off x="0" y="866775"/>
                        <a:ext cx="8534400" cy="5610225"/>
                      </a:xfrm>
                      <a:prstGeom prst="rect">
                        <a:avLst/>
                      </a:prstGeom>
                      <a:noFill/>
                      <a:ln w="38100">
                        <a:miter/>
                      </a:ln>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8658" name="标题 198657"/>
          <p:cNvSpPr>
            <a:spLocks noGrp="1"/>
          </p:cNvSpPr>
          <p:nvPr>
            <p:ph type="title"/>
          </p:nvPr>
        </p:nvSpPr>
        <p:spPr/>
        <p:txBody>
          <a:bodyPr anchor="ctr"/>
          <a:p>
            <a:r>
              <a:rPr lang="zh-CN" altLang="en-US" b="1" dirty="0">
                <a:solidFill>
                  <a:schemeClr val="bg2"/>
                </a:solidFill>
                <a:ea typeface="楷体" panose="02010609060101010101" pitchFamily="49" charset="-122"/>
              </a:rPr>
              <a:t>栏目设置</a:t>
            </a:r>
            <a:endParaRPr lang="zh-CN" altLang="en-US" b="1" dirty="0">
              <a:solidFill>
                <a:schemeClr val="bg2"/>
              </a:solidFill>
              <a:ea typeface="楷体" panose="02010609060101010101" pitchFamily="49" charset="-122"/>
            </a:endParaRPr>
          </a:p>
        </p:txBody>
      </p:sp>
      <p:sp>
        <p:nvSpPr>
          <p:cNvPr id="198659" name="文本占位符 198658"/>
          <p:cNvSpPr>
            <a:spLocks noGrp="1"/>
          </p:cNvSpPr>
          <p:nvPr>
            <p:ph type="body" sz="half" idx="1"/>
          </p:nvPr>
        </p:nvSpPr>
        <p:spPr>
          <a:xfrm>
            <a:off x="2352675" y="2432050"/>
            <a:ext cx="2230438" cy="4021138"/>
          </a:xfrm>
        </p:spPr>
        <p:txBody>
          <a:bodyPr/>
          <a:p>
            <a:pPr marL="533400" indent="-533400">
              <a:lnSpc>
                <a:spcPct val="80000"/>
              </a:lnSpc>
            </a:pPr>
            <a:r>
              <a:rPr lang="zh-CN" altLang="en-US" sz="2000" dirty="0"/>
              <a:t>学术站点</a:t>
            </a:r>
            <a:endParaRPr lang="zh-CN" altLang="en-US" sz="2000" dirty="0"/>
          </a:p>
          <a:p>
            <a:pPr marL="533400" indent="-533400">
              <a:lnSpc>
                <a:spcPct val="80000"/>
              </a:lnSpc>
            </a:pPr>
            <a:r>
              <a:rPr lang="zh-CN" altLang="en-US" sz="2000" dirty="0"/>
              <a:t>知识要闻</a:t>
            </a:r>
            <a:endParaRPr lang="zh-CN" altLang="en-US" sz="2000" dirty="0"/>
          </a:p>
          <a:p>
            <a:pPr marL="533400" indent="-533400">
              <a:lnSpc>
                <a:spcPct val="80000"/>
              </a:lnSpc>
            </a:pPr>
            <a:r>
              <a:rPr lang="zh-CN" altLang="en-US" sz="2000" dirty="0"/>
              <a:t>国际动态</a:t>
            </a:r>
            <a:endParaRPr lang="zh-CN" altLang="en-US" sz="2000" dirty="0"/>
          </a:p>
          <a:p>
            <a:pPr marL="533400" indent="-533400">
              <a:lnSpc>
                <a:spcPct val="80000"/>
              </a:lnSpc>
            </a:pPr>
            <a:r>
              <a:rPr lang="zh-CN" altLang="en-US" sz="2000" dirty="0"/>
              <a:t>人物</a:t>
            </a:r>
            <a:endParaRPr lang="zh-CN" altLang="en-US" sz="2000" dirty="0"/>
          </a:p>
          <a:p>
            <a:pPr marL="533400" indent="-533400">
              <a:lnSpc>
                <a:spcPct val="80000"/>
              </a:lnSpc>
            </a:pPr>
            <a:r>
              <a:rPr lang="zh-CN" altLang="en-US" sz="2000" dirty="0"/>
              <a:t>研招资料</a:t>
            </a:r>
            <a:endParaRPr lang="zh-CN" altLang="en-US" sz="2000" dirty="0"/>
          </a:p>
          <a:p>
            <a:pPr marL="533400" indent="-533400">
              <a:lnSpc>
                <a:spcPct val="80000"/>
              </a:lnSpc>
            </a:pPr>
            <a:r>
              <a:rPr lang="zh-CN" altLang="en-US" sz="2000" dirty="0"/>
              <a:t>会议中心</a:t>
            </a:r>
            <a:endParaRPr lang="zh-CN" altLang="en-US" sz="2000" dirty="0"/>
          </a:p>
          <a:p>
            <a:pPr marL="533400" indent="-533400">
              <a:lnSpc>
                <a:spcPct val="80000"/>
              </a:lnSpc>
            </a:pPr>
            <a:r>
              <a:rPr lang="zh-CN" altLang="en-US" sz="2000" dirty="0"/>
              <a:t>学术指南</a:t>
            </a:r>
            <a:endParaRPr lang="zh-CN" altLang="en-US" sz="2000" dirty="0"/>
          </a:p>
          <a:p>
            <a:pPr marL="533400" indent="-533400">
              <a:lnSpc>
                <a:spcPct val="80000"/>
              </a:lnSpc>
            </a:pPr>
            <a:r>
              <a:rPr lang="zh-CN" altLang="en-US" sz="2000" dirty="0"/>
              <a:t>基本典籍</a:t>
            </a:r>
            <a:endParaRPr lang="zh-CN" altLang="en-US" sz="2000" dirty="0"/>
          </a:p>
          <a:p>
            <a:pPr marL="533400" indent="-533400">
              <a:lnSpc>
                <a:spcPct val="80000"/>
              </a:lnSpc>
            </a:pPr>
            <a:r>
              <a:rPr lang="zh-CN" altLang="en-US" sz="2000" dirty="0"/>
              <a:t>课件</a:t>
            </a:r>
            <a:endParaRPr lang="zh-CN" altLang="en-US" sz="2000" dirty="0"/>
          </a:p>
          <a:p>
            <a:pPr marL="533400" indent="-533400">
              <a:lnSpc>
                <a:spcPct val="80000"/>
              </a:lnSpc>
            </a:pPr>
            <a:r>
              <a:rPr lang="zh-CN" altLang="en-US" sz="2000" dirty="0"/>
              <a:t>必读书目</a:t>
            </a:r>
            <a:endParaRPr lang="zh-CN" altLang="en-US" sz="2000" dirty="0"/>
          </a:p>
          <a:p>
            <a:pPr marL="533400" indent="-533400">
              <a:lnSpc>
                <a:spcPct val="80000"/>
              </a:lnSpc>
            </a:pPr>
            <a:r>
              <a:rPr lang="zh-CN" altLang="en-US" sz="2000" dirty="0"/>
              <a:t>视听资料</a:t>
            </a:r>
            <a:endParaRPr lang="zh-CN" altLang="en-US" sz="2000" dirty="0"/>
          </a:p>
          <a:p>
            <a:pPr marL="533400" indent="-533400">
              <a:lnSpc>
                <a:spcPct val="80000"/>
              </a:lnSpc>
            </a:pPr>
            <a:r>
              <a:rPr lang="zh-CN" altLang="en-US" sz="2000" dirty="0"/>
              <a:t>知识库</a:t>
            </a:r>
            <a:endParaRPr lang="zh-CN" altLang="en-US" sz="2000" dirty="0"/>
          </a:p>
        </p:txBody>
      </p:sp>
      <p:sp>
        <p:nvSpPr>
          <p:cNvPr id="198660" name="文本框 198659"/>
          <p:cNvSpPr txBox="1"/>
          <p:nvPr/>
        </p:nvSpPr>
        <p:spPr>
          <a:xfrm>
            <a:off x="982663" y="1557338"/>
            <a:ext cx="9542462" cy="706755"/>
          </a:xfrm>
          <a:prstGeom prst="rect">
            <a:avLst/>
          </a:prstGeom>
          <a:noFill/>
          <a:ln w="9525">
            <a:noFill/>
          </a:ln>
        </p:spPr>
        <p:txBody>
          <a:bodyPr lIns="0" rIns="0">
            <a:spAutoFit/>
          </a:bodyPr>
          <a:p>
            <a:pPr marL="1143000" indent="-228600">
              <a:spcBef>
                <a:spcPct val="50000"/>
              </a:spcBef>
            </a:pPr>
            <a:r>
              <a:rPr lang="en-US" altLang="zh-CN" sz="2000" dirty="0">
                <a:solidFill>
                  <a:schemeClr val="tx1"/>
                </a:solidFill>
                <a:latin typeface="Arial" panose="020B0604020202020204" pitchFamily="34" charset="0"/>
              </a:rPr>
              <a:t>   </a:t>
            </a:r>
            <a:r>
              <a:rPr lang="zh-CN" altLang="en-US" sz="2000" dirty="0">
                <a:solidFill>
                  <a:schemeClr val="tx1"/>
                </a:solidFill>
                <a:latin typeface="Arial" panose="020B0604020202020204" pitchFamily="34" charset="0"/>
              </a:rPr>
              <a:t>方略所设的</a:t>
            </a:r>
            <a:r>
              <a:rPr lang="en-US" altLang="zh-CN" sz="2000" dirty="0">
                <a:solidFill>
                  <a:schemeClr val="tx1"/>
                </a:solidFill>
                <a:latin typeface="Arial" panose="020B0604020202020204" pitchFamily="34" charset="0"/>
              </a:rPr>
              <a:t>12</a:t>
            </a:r>
            <a:r>
              <a:rPr lang="zh-CN" altLang="en-US" sz="2000" dirty="0">
                <a:solidFill>
                  <a:schemeClr val="tx1"/>
                </a:solidFill>
                <a:latin typeface="Arial" panose="020B0604020202020204" pitchFamily="34" charset="0"/>
              </a:rPr>
              <a:t>个栏目在任何浏览和检索页面都可以看到，通过点击这些栏目，可以查看某学科下的栏目记录：</a:t>
            </a:r>
            <a:endParaRPr lang="zh-CN" altLang="en-US" sz="2000" dirty="0">
              <a:solidFill>
                <a:schemeClr val="tx1"/>
              </a:solidFill>
              <a:latin typeface="Arial" panose="020B0604020202020204" pitchFamily="34" charset="0"/>
            </a:endParaRPr>
          </a:p>
        </p:txBody>
      </p:sp>
      <p:sp>
        <p:nvSpPr>
          <p:cNvPr id="198661" name="矩形 198660"/>
          <p:cNvSpPr/>
          <p:nvPr/>
        </p:nvSpPr>
        <p:spPr>
          <a:xfrm>
            <a:off x="6167438" y="3500438"/>
            <a:ext cx="3167062" cy="2592387"/>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endParaRPr sz="2400" dirty="0"/>
          </a:p>
        </p:txBody>
      </p:sp>
      <p:pic>
        <p:nvPicPr>
          <p:cNvPr id="198662" name="内容占位符 198661" descr="方略栏目设置mini"/>
          <p:cNvPicPr>
            <a:picLocks noChangeAspect="1"/>
          </p:cNvPicPr>
          <p:nvPr>
            <p:ph sz="half" idx="2"/>
          </p:nvPr>
        </p:nvPicPr>
        <p:blipFill>
          <a:blip r:embed="rId1"/>
          <a:stretch>
            <a:fillRect/>
          </a:stretch>
        </p:blipFill>
        <p:spPr>
          <a:xfrm>
            <a:off x="4440238" y="2752725"/>
            <a:ext cx="6084887" cy="3413125"/>
          </a:xfrm>
          <a:effectLst>
            <a:outerShdw dist="107763" dir="13499999" algn="ctr" rotWithShape="0">
              <a:srgbClr val="B2B2B2">
                <a:alpha val="5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2978" name="图片 382977"/>
          <p:cNvPicPr>
            <a:picLocks noChangeAspect="1"/>
          </p:cNvPicPr>
          <p:nvPr/>
        </p:nvPicPr>
        <p:blipFill>
          <a:blip r:embed="rId1"/>
          <a:stretch>
            <a:fillRect/>
          </a:stretch>
        </p:blipFill>
        <p:spPr>
          <a:xfrm>
            <a:off x="4953000" y="1557338"/>
            <a:ext cx="5715000" cy="5054600"/>
          </a:xfrm>
          <a:prstGeom prst="rect">
            <a:avLst/>
          </a:prstGeom>
          <a:noFill/>
          <a:ln w="9525">
            <a:noFill/>
          </a:ln>
        </p:spPr>
      </p:pic>
      <p:sp>
        <p:nvSpPr>
          <p:cNvPr id="382979" name="标题 382978"/>
          <p:cNvSpPr>
            <a:spLocks noGrp="1"/>
          </p:cNvSpPr>
          <p:nvPr>
            <p:ph type="title"/>
          </p:nvPr>
        </p:nvSpPr>
        <p:spPr/>
        <p:txBody>
          <a:bodyPr anchor="ctr"/>
          <a:p>
            <a:r>
              <a:rPr lang="zh-CN" altLang="en-US" b="1" dirty="0">
                <a:solidFill>
                  <a:schemeClr val="bg2"/>
                </a:solidFill>
                <a:ea typeface="楷体" panose="02010609060101010101" pitchFamily="49" charset="-122"/>
              </a:rPr>
              <a:t>栏目设置</a:t>
            </a:r>
            <a:endParaRPr lang="zh-CN" altLang="en-US" b="1" dirty="0">
              <a:solidFill>
                <a:schemeClr val="bg2"/>
              </a:solidFill>
              <a:ea typeface="楷体" panose="02010609060101010101" pitchFamily="49" charset="-122"/>
            </a:endParaRPr>
          </a:p>
        </p:txBody>
      </p:sp>
      <p:sp>
        <p:nvSpPr>
          <p:cNvPr id="382980" name="文本占位符 382979"/>
          <p:cNvSpPr>
            <a:spLocks noGrp="1"/>
          </p:cNvSpPr>
          <p:nvPr>
            <p:ph type="body" idx="1"/>
          </p:nvPr>
        </p:nvSpPr>
        <p:spPr>
          <a:xfrm>
            <a:off x="1981200" y="1981200"/>
            <a:ext cx="2962275" cy="3886200"/>
          </a:xfrm>
        </p:spPr>
        <p:txBody>
          <a:bodyPr/>
          <a:p>
            <a:r>
              <a:rPr lang="en-US" altLang="zh-CN" sz="2400" dirty="0"/>
              <a:t>“</a:t>
            </a:r>
            <a:r>
              <a:rPr lang="zh-CN" altLang="en-US" sz="2400" dirty="0"/>
              <a:t>学术站点”、“必读书目”等栏目下又细分了多个子栏目，可便于用户更加精确地了解查找所需内容。</a:t>
            </a:r>
            <a:endParaRPr lang="zh-CN" alt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1666" name="Rectangle 3"/>
          <p:cNvSpPr>
            <a:spLocks noGrp="1"/>
          </p:cNvSpPr>
          <p:nvPr>
            <p:ph type="body"/>
          </p:nvPr>
        </p:nvSpPr>
        <p:spPr>
          <a:xfrm>
            <a:off x="1752600" y="879475"/>
            <a:ext cx="8567738" cy="949325"/>
          </a:xfrm>
        </p:spPr>
        <p:txBody>
          <a:bodyPr vert="horz" wrap="square" lIns="91440" tIns="45720" rIns="91440" bIns="45720" anchor="t"/>
          <a:p>
            <a:pPr>
              <a:lnSpc>
                <a:spcPct val="90000"/>
              </a:lnSpc>
              <a:buNone/>
            </a:pPr>
            <a:r>
              <a:rPr lang="en-US" altLang="zh-CN" sz="2000" dirty="0"/>
              <a:t>    </a:t>
            </a:r>
            <a:r>
              <a:rPr lang="zh-CN" altLang="en-US" sz="2000" dirty="0"/>
              <a:t>截止</a:t>
            </a:r>
            <a:r>
              <a:rPr lang="en-US" altLang="zh-CN" sz="2000" dirty="0"/>
              <a:t>2018</a:t>
            </a:r>
            <a:r>
              <a:rPr lang="zh-CN" altLang="en-US" sz="2000" dirty="0"/>
              <a:t>年</a:t>
            </a:r>
            <a:r>
              <a:rPr lang="en-US" altLang="zh-CN" sz="2000" dirty="0"/>
              <a:t>10</a:t>
            </a:r>
            <a:r>
              <a:rPr lang="zh-CN" altLang="en-US" sz="2000" dirty="0"/>
              <a:t>月，方略所收录的</a:t>
            </a:r>
            <a:r>
              <a:rPr lang="zh-CN" altLang="en-US" sz="2800" b="1" dirty="0"/>
              <a:t>全球学术站点</a:t>
            </a:r>
            <a:r>
              <a:rPr lang="zh-CN" altLang="en-US" sz="2000" dirty="0"/>
              <a:t>数量为</a:t>
            </a:r>
            <a:r>
              <a:rPr lang="en-US" altLang="zh-CN"/>
              <a:t>39857</a:t>
            </a:r>
            <a:r>
              <a:rPr lang="zh-CN" altLang="en-US" sz="2000" dirty="0"/>
              <a:t>个，各种类型的站点分布如下：</a:t>
            </a:r>
            <a:endParaRPr lang="zh-CN" altLang="en-US" sz="2000" dirty="0"/>
          </a:p>
        </p:txBody>
      </p:sp>
      <p:graphicFrame>
        <p:nvGraphicFramePr>
          <p:cNvPr id="241667" name="表格 241666"/>
          <p:cNvGraphicFramePr/>
          <p:nvPr/>
        </p:nvGraphicFramePr>
        <p:xfrm>
          <a:off x="1992313" y="2057400"/>
          <a:ext cx="8370570" cy="3966845"/>
        </p:xfrm>
        <a:graphic>
          <a:graphicData uri="http://schemas.openxmlformats.org/drawingml/2006/table">
            <a:tbl>
              <a:tblPr/>
              <a:tblGrid>
                <a:gridCol w="2016125"/>
                <a:gridCol w="1079500"/>
                <a:gridCol w="1069975"/>
                <a:gridCol w="2071370"/>
                <a:gridCol w="962025"/>
                <a:gridCol w="1171575"/>
              </a:tblGrid>
              <a:tr h="39624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t>站点类型</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folHlink">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t>数量</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folHlink">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t>占比</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folHlink">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t>站点类型</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folHlink">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t>数量</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folHlink">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t>占比</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folHlink">
                        <a:alpha val="50000"/>
                      </a:schemeClr>
                    </a:solidFill>
                  </a:tcPr>
                </a:tc>
              </a:tr>
              <a:tr h="39624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国际组织</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529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1.33%</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教育机构</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10288</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25.81%</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39624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核心期刊</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2049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5.14%</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行业协会</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4633</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11.62%</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39624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开放资源</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580</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1.46%</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专业媒体</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1811</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4.54%</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39878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科研机构</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5418</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13.59%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专业站点</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5529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13.87%</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39624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博硕士点</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2421</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6.07%</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政府机构</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2770</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6.95%</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45847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博士后站</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355</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0.89%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相关企业</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2156</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5.41%</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732155">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政府科研计划项目与基金</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269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0.67%</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个人站点</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259</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0.65%</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r h="396240">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zh-CN" altLang="en-US" sz="2000" b="1" dirty="0">
                          <a:latin typeface="宋体" panose="02010600030101010101" pitchFamily="2" charset="-122"/>
                        </a:rPr>
                        <a:t>重点实验室</a:t>
                      </a: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790</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b">
                        <a:spcBef>
                          <a:spcPct val="0"/>
                        </a:spcBef>
                        <a:buNone/>
                      </a:pPr>
                      <a:r>
                        <a:rPr lang="en-US" altLang="zh-CN" sz="2000" b="1">
                          <a:latin typeface="宋体" panose="02010600030101010101" pitchFamily="2" charset="-122"/>
                        </a:rPr>
                        <a:t>1.98%</a:t>
                      </a:r>
                      <a:endParaRPr lang="zh-CN" altLang="en-US" sz="2000" b="1"/>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c>
                  <a:txBody>
                    <a:bodyPr/>
                    <a:lst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zh-CN" altLang="en-US" sz="2000" b="1" dirty="0"/>
                    </a:p>
                  </a:txBody>
                  <a:tcPr anchor="b">
                    <a:lnL w="12700" cap="flat" cmpd="sng">
                      <a:solidFill>
                        <a:srgbClr val="F8F8F8"/>
                      </a:solidFill>
                      <a:prstDash val="solid"/>
                      <a:headEnd type="none" w="med" len="med"/>
                      <a:tailEnd type="none" w="med" len="med"/>
                    </a:lnL>
                    <a:lnR w="12700" cap="flat" cmpd="sng">
                      <a:solidFill>
                        <a:srgbClr val="F8F8F8"/>
                      </a:solidFill>
                      <a:prstDash val="solid"/>
                      <a:headEnd type="none" w="med" len="med"/>
                      <a:tailEnd type="none" w="med" len="med"/>
                    </a:lnR>
                    <a:lnT w="12700" cap="flat" cmpd="sng">
                      <a:solidFill>
                        <a:srgbClr val="F8F8F8"/>
                      </a:solidFill>
                      <a:prstDash val="solid"/>
                      <a:headEnd type="none" w="med" len="med"/>
                      <a:tailEnd type="none" w="med" len="med"/>
                    </a:lnT>
                    <a:lnB w="12700" cap="flat" cmpd="sng">
                      <a:solidFill>
                        <a:srgbClr val="F8F8F8"/>
                      </a:solidFill>
                      <a:prstDash val="solid"/>
                      <a:headEnd type="none" w="med" len="med"/>
                      <a:tailEnd type="none" w="med" len="med"/>
                    </a:lnB>
                    <a:lnTlToBr>
                      <a:noFill/>
                    </a:lnTlToBr>
                    <a:lnBlToTr>
                      <a:noFill/>
                    </a:lnBlToTr>
                    <a:solidFill>
                      <a:schemeClr val="accent2">
                        <a:alpha val="50000"/>
                      </a:schemeClr>
                    </a:solidFill>
                  </a:tcPr>
                </a:tc>
              </a:tr>
            </a:tbl>
          </a:graphicData>
        </a:graphic>
      </p:graphicFrame>
    </p:spTree>
  </p:cSld>
  <p:clrMapOvr>
    <a:masterClrMapping/>
  </p:clrMapOvr>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1934</Words>
  <Application>WPS 演示</Application>
  <PresentationFormat>宽屏</PresentationFormat>
  <Paragraphs>250</Paragraphs>
  <Slides>37</Slides>
  <Notes>0</Notes>
  <HiddenSlides>0</HiddenSlides>
  <MMClips>0</MMClips>
  <ScaleCrop>false</ScaleCrop>
  <HeadingPairs>
    <vt:vector size="8" baseType="variant">
      <vt:variant>
        <vt:lpstr>已用的字体</vt:lpstr>
      </vt:variant>
      <vt:variant>
        <vt:i4>21</vt:i4>
      </vt:variant>
      <vt:variant>
        <vt:lpstr>主题</vt:lpstr>
      </vt:variant>
      <vt:variant>
        <vt:i4>2</vt:i4>
      </vt:variant>
      <vt:variant>
        <vt:lpstr>嵌入 OLE 服务器</vt:lpstr>
      </vt:variant>
      <vt:variant>
        <vt:i4>1</vt:i4>
      </vt:variant>
      <vt:variant>
        <vt:lpstr>幻灯片标题</vt:lpstr>
      </vt:variant>
      <vt:variant>
        <vt:i4>37</vt:i4>
      </vt:variant>
    </vt:vector>
  </HeadingPairs>
  <TitlesOfParts>
    <vt:vector size="61" baseType="lpstr">
      <vt:lpstr>Arial</vt:lpstr>
      <vt:lpstr>宋体</vt:lpstr>
      <vt:lpstr>Wingdings</vt:lpstr>
      <vt:lpstr>Arial Black</vt:lpstr>
      <vt:lpstr>Times New Roman</vt:lpstr>
      <vt:lpstr>Calibri</vt:lpstr>
      <vt:lpstr>楷体</vt:lpstr>
      <vt:lpstr>MS PGothic</vt:lpstr>
      <vt:lpstr>Verdana</vt:lpstr>
      <vt:lpstr>Gulim</vt:lpstr>
      <vt:lpstr>幼圆</vt:lpstr>
      <vt:lpstr>Calibri Light</vt:lpstr>
      <vt:lpstr>微软雅黑</vt:lpstr>
      <vt:lpstr>Arial Unicode MS</vt:lpstr>
      <vt:lpstr>楷体_GB2312</vt:lpstr>
      <vt:lpstr>Helvetica</vt:lpstr>
      <vt:lpstr>HY헤드라인M</vt:lpstr>
      <vt:lpstr>新宋体</vt:lpstr>
      <vt:lpstr>Segoe Print</vt:lpstr>
      <vt:lpstr>Wingdings</vt:lpstr>
      <vt:lpstr>华文楷体</vt:lpstr>
      <vt:lpstr>Office 主题</vt:lpstr>
      <vt:lpstr>Pixel</vt:lpstr>
      <vt:lpstr>MSGraph.Chart.8</vt:lpstr>
      <vt:lpstr>方略用户指南 </vt:lpstr>
      <vt:lpstr>方略用户指南</vt:lpstr>
      <vt:lpstr>方略链接</vt:lpstr>
      <vt:lpstr>PowerPoint 演示文稿</vt:lpstr>
      <vt:lpstr>学科分类</vt:lpstr>
      <vt:lpstr>PowerPoint 演示文稿</vt:lpstr>
      <vt:lpstr>栏目设置</vt:lpstr>
      <vt:lpstr>栏目设置</vt:lpstr>
      <vt:lpstr>PowerPoint 演示文稿</vt:lpstr>
      <vt:lpstr>方略对用户的作用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便捷的利用方式：html、xml定制</vt:lpstr>
      <vt:lpstr>嵌入式定制服务</vt:lpstr>
      <vt:lpstr>html分享</vt:lpstr>
      <vt:lpstr>xml定制</vt:lpstr>
      <vt:lpstr>PowerPoint 演示文稿</vt:lpstr>
      <vt:lpstr>PowerPoint 演示文稿</vt:lpstr>
      <vt:lpstr>方略使用方法</vt:lpstr>
      <vt:lpstr>PowerPoint 演示文稿</vt:lpstr>
      <vt:lpstr>PowerPoint 演示文稿</vt:lpstr>
      <vt:lpstr>PowerPoint 演示文稿</vt:lpstr>
      <vt:lpstr>PowerPoint 演示文稿</vt:lpstr>
      <vt:lpstr>方略使用方法</vt:lpstr>
      <vt:lpstr>PowerPoint 演示文稿</vt:lpstr>
      <vt:lpstr>方略使用方法</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wangjinmei</dc:creator>
  <cp:lastModifiedBy>Administrator</cp:lastModifiedBy>
  <cp:revision>9</cp:revision>
  <dcterms:created xsi:type="dcterms:W3CDTF">2017-10-16T01:52:00Z</dcterms:created>
  <dcterms:modified xsi:type="dcterms:W3CDTF">2018-11-29T13:54:32Z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