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57"/>
  </p:notesMasterIdLst>
  <p:handoutMasterIdLst>
    <p:handoutMasterId r:id="rId58"/>
  </p:handoutMasterIdLst>
  <p:sldIdLst>
    <p:sldId id="492" r:id="rId3"/>
    <p:sldId id="1407" r:id="rId4"/>
    <p:sldId id="1618" r:id="rId5"/>
    <p:sldId id="1349" r:id="rId6"/>
    <p:sldId id="1411" r:id="rId7"/>
    <p:sldId id="1412" r:id="rId8"/>
    <p:sldId id="1347" r:id="rId9"/>
    <p:sldId id="1593" r:id="rId10"/>
    <p:sldId id="1590" r:id="rId11"/>
    <p:sldId id="1619" r:id="rId12"/>
    <p:sldId id="1282" r:id="rId13"/>
    <p:sldId id="1620" r:id="rId14"/>
    <p:sldId id="1627" r:id="rId15"/>
    <p:sldId id="1628" r:id="rId16"/>
    <p:sldId id="1622" r:id="rId17"/>
    <p:sldId id="1595" r:id="rId18"/>
    <p:sldId id="1616" r:id="rId19"/>
    <p:sldId id="1610" r:id="rId20"/>
    <p:sldId id="1599" r:id="rId21"/>
    <p:sldId id="1583" r:id="rId22"/>
    <p:sldId id="1642" r:id="rId23"/>
    <p:sldId id="1629" r:id="rId24"/>
    <p:sldId id="1630" r:id="rId25"/>
    <p:sldId id="1631" r:id="rId26"/>
    <p:sldId id="1614" r:id="rId27"/>
    <p:sldId id="1606" r:id="rId28"/>
    <p:sldId id="1486" r:id="rId29"/>
    <p:sldId id="1487" r:id="rId30"/>
    <p:sldId id="1632" r:id="rId31"/>
    <p:sldId id="1488" r:id="rId32"/>
    <p:sldId id="1633" r:id="rId33"/>
    <p:sldId id="1634" r:id="rId34"/>
    <p:sldId id="1555" r:id="rId35"/>
    <p:sldId id="1490" r:id="rId36"/>
    <p:sldId id="1491" r:id="rId37"/>
    <p:sldId id="1636" r:id="rId38"/>
    <p:sldId id="1639" r:id="rId39"/>
    <p:sldId id="1500" r:id="rId40"/>
    <p:sldId id="1638" r:id="rId41"/>
    <p:sldId id="1637" r:id="rId42"/>
    <p:sldId id="1499" r:id="rId43"/>
    <p:sldId id="1532" r:id="rId44"/>
    <p:sldId id="1533" r:id="rId45"/>
    <p:sldId id="1501" r:id="rId46"/>
    <p:sldId id="1502" r:id="rId47"/>
    <p:sldId id="1565" r:id="rId48"/>
    <p:sldId id="1592" r:id="rId49"/>
    <p:sldId id="1437" r:id="rId50"/>
    <p:sldId id="1438" r:id="rId51"/>
    <p:sldId id="1439" r:id="rId52"/>
    <p:sldId id="1440" r:id="rId53"/>
    <p:sldId id="1640" r:id="rId54"/>
    <p:sldId id="1635" r:id="rId55"/>
    <p:sldId id="1447" r:id="rId56"/>
  </p:sldIdLst>
  <p:sldSz cx="12192000" cy="6858000"/>
  <p:notesSz cx="7099300" cy="102235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5733" autoAdjust="0"/>
  </p:normalViewPr>
  <p:slideViewPr>
    <p:cSldViewPr>
      <p:cViewPr varScale="1">
        <p:scale>
          <a:sx n="74" d="100"/>
          <a:sy n="74" d="100"/>
        </p:scale>
        <p:origin x="49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13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0F9E9624-CB26-404D-9CD0-B3F5EEF442B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4607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5175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57750"/>
            <a:ext cx="520700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2325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12325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1" tIns="49521" rIns="99041" bIns="49521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A6E756D8-CBE7-411E-8E9F-12B18FBC68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04674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idu.com/link?url=y486VwwHtqW64QIzh_vhV8OLhSpICnPIrvrPiukKRlfzkr3jSXB_b6Qx4XbGnjwb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baidu.com/link?url=ktF9fRjzdKUJxpsgobwnLgTk68WSMp_UN_O-hHGnFX3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101F820-4712-4610-9FC4-9D25131A6B55}" type="slidenum">
              <a:rPr lang="en-US" altLang="zh-CN" sz="1300" smtClean="0"/>
              <a:pPr/>
              <a:t>1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3471726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599F78C-6FEC-48AD-B0C4-37B1A71CED7D}" type="slidenum">
              <a:rPr lang="en-US" altLang="zh-CN" sz="1300" smtClean="0"/>
              <a:pPr/>
              <a:t>22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25962302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0911C8A-E243-4638-9D42-5FBEDD17073D}" type="slidenum">
              <a:rPr lang="en-US" altLang="zh-CN" sz="1300" smtClean="0"/>
              <a:pPr/>
              <a:t>23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2590291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90C02F40-7996-46AE-9E09-8997095AE4DA}" type="slidenum">
              <a:rPr lang="en-US" altLang="zh-CN" sz="1300" smtClean="0"/>
              <a:pPr/>
              <a:t>24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41635739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7B03B22-D8B3-441C-A544-39751A6012C7}" type="slidenum">
              <a:rPr lang="en-US" altLang="zh-CN" sz="1300" smtClean="0"/>
              <a:pPr/>
              <a:t>26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3060477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smtClean="0">
              <a:latin typeface="Arial" panose="020B0604020202020204" pitchFamily="34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AEAEC48-CB91-4CAB-99E0-7103092DCD0E}" type="slidenum">
              <a:rPr lang="en-US" altLang="zh-CN" sz="1300" smtClean="0"/>
              <a:pPr/>
              <a:t>27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6135170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525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525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525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525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5EEF3064-A78A-4C2B-9F75-51D00620A2A6}" type="slidenum">
              <a:rPr lang="en-US" altLang="en-US" sz="1300" smtClean="0">
                <a:solidFill>
                  <a:srgbClr val="000000"/>
                </a:solidFill>
              </a:rPr>
              <a:pPr eaLnBrk="1" hangingPunct="1"/>
              <a:t>28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2403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6656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0FB836F-830C-48B2-A1D7-EB2F466E2765}" type="slidenum">
              <a:rPr lang="en-US" altLang="zh-CN" sz="1300" smtClean="0"/>
              <a:pPr/>
              <a:t>29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1213102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0EDDA6A-EE5E-46E8-BD67-AF2DF4E1A723}" type="slidenum">
              <a:rPr lang="en-US" altLang="zh-CN" sz="1300" smtClean="0"/>
              <a:pPr/>
              <a:t>30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36014831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7066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685B29C-68FB-42B6-A756-EFA7756A65F4}" type="slidenum">
              <a:rPr lang="en-US" altLang="zh-CN" sz="1300" smtClean="0"/>
              <a:pPr/>
              <a:t>31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6520493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7270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043541C-DF27-450B-B492-788DA391BDF0}" type="slidenum">
              <a:rPr lang="en-US" altLang="zh-CN" sz="1300" smtClean="0"/>
              <a:pPr/>
              <a:t>32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1393903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234E686B-6C70-459A-98F7-BC8F0A14D284}" type="slidenum">
              <a:rPr lang="en-US" altLang="zh-CN" sz="1300" smtClean="0"/>
              <a:pPr/>
              <a:t>2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21375331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B8AE209-F3E5-440C-A38A-421D8859C9D6}" type="slidenum">
              <a:rPr lang="en-US" altLang="en-US" sz="1300" smtClean="0">
                <a:solidFill>
                  <a:srgbClr val="000000"/>
                </a:solidFill>
              </a:rPr>
              <a:pPr/>
              <a:t>33</a:t>
            </a:fld>
            <a:endParaRPr lang="en-US" altLang="en-US" sz="13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9703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smtClean="0">
                <a:latin typeface="Arial" panose="020B0604020202020204" pitchFamily="34" charset="0"/>
              </a:rPr>
              <a:t>使用的模板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zh-CN" altLang="en-US" smtClean="0">
                <a:latin typeface="Arial" panose="020B0604020202020204" pitchFamily="34" charset="0"/>
              </a:rPr>
              <a:t>学术不端的限定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zh-CN" altLang="en-US" smtClean="0">
                <a:latin typeface="Arial" panose="020B0604020202020204" pitchFamily="34" charset="0"/>
              </a:rPr>
              <a:t>多媒体文档如何上传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zh-CN" altLang="en-US" smtClean="0">
                <a:latin typeface="Arial" panose="020B0604020202020204" pitchFamily="34" charset="0"/>
              </a:rPr>
              <a:t>参考文献自动检测</a:t>
            </a:r>
            <a:endParaRPr lang="en-US" altLang="zh-CN" smtClean="0">
              <a:latin typeface="Arial" panose="020B0604020202020204" pitchFamily="34" charset="0"/>
            </a:endParaRPr>
          </a:p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8090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7A5D3A1-DC91-47EE-A547-6192C43D5CF6}" type="slidenum">
              <a:rPr lang="en-US" altLang="zh-CN" sz="1300" smtClean="0"/>
              <a:pPr/>
              <a:t>38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27864705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smtClean="0">
                <a:latin typeface="Arial" panose="020B0604020202020204" pitchFamily="34" charset="0"/>
              </a:rPr>
              <a:t>使用的模板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zh-CN" altLang="en-US" smtClean="0">
                <a:latin typeface="Arial" panose="020B0604020202020204" pitchFamily="34" charset="0"/>
              </a:rPr>
              <a:t>学术不端的限定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zh-CN" altLang="en-US" smtClean="0">
                <a:latin typeface="Arial" panose="020B0604020202020204" pitchFamily="34" charset="0"/>
              </a:rPr>
              <a:t>多媒体文档如何上传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zh-CN" altLang="en-US" smtClean="0">
                <a:latin typeface="Arial" panose="020B0604020202020204" pitchFamily="34" charset="0"/>
              </a:rPr>
              <a:t>参考文献自动检测</a:t>
            </a:r>
            <a:endParaRPr lang="en-US" altLang="zh-CN" smtClean="0">
              <a:latin typeface="Arial" panose="020B0604020202020204" pitchFamily="34" charset="0"/>
            </a:endParaRPr>
          </a:p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8294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6AE2905-DDCD-4C60-88B9-B0DE41748D53}" type="slidenum">
              <a:rPr lang="en-US" altLang="zh-CN" sz="1300" smtClean="0"/>
              <a:pPr/>
              <a:t>39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2445679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smtClean="0">
              <a:latin typeface="Arial" panose="020B0604020202020204" pitchFamily="34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70FACE2-012C-4C64-8F23-CB00A04DD873}" type="slidenum">
              <a:rPr lang="en-US" altLang="zh-CN" sz="1300" smtClean="0"/>
              <a:pPr/>
              <a:t>41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22166012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前面在</a:t>
            </a:r>
            <a:r>
              <a: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IEEE</a:t>
            </a:r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的投稿页面上，有一段说明：</a:t>
            </a:r>
            <a:r>
              <a: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IEEE</a:t>
            </a:r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会对所有稿件使用</a:t>
            </a:r>
            <a:r>
              <a: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CrossCheck</a:t>
            </a:r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系统进行抄袭审查。</a:t>
            </a:r>
            <a:r>
              <a: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CrossCheck</a:t>
            </a:r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，或者大家可能听说过它的另一个名字</a:t>
            </a:r>
            <a:r>
              <a: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iThenticate</a:t>
            </a:r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。其实国际</a:t>
            </a:r>
            <a:r>
              <a:rPr lang="zh-CN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主要出版机构和大部分</a:t>
            </a:r>
            <a:r>
              <a: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SCI</a:t>
            </a:r>
            <a:r>
              <a:rPr lang="zh-CN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期刊都</a:t>
            </a:r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在</a:t>
            </a:r>
            <a:r>
              <a:rPr lang="zh-CN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使用</a:t>
            </a:r>
            <a:r>
              <a: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iThenticate/CrossCheck</a:t>
            </a:r>
            <a:r>
              <a:rPr lang="zh-CN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审查稿件</a:t>
            </a:r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，以保证稿件的质量。并且有</a:t>
            </a:r>
            <a:r>
              <a: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86%</a:t>
            </a:r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的期刊编辑会依靠</a:t>
            </a:r>
            <a:r>
              <a:rPr lang="en-US" altLang="zh-CN" smtClean="0">
                <a:latin typeface="华文细黑" panose="02010600040101010101" pitchFamily="2" charset="-122"/>
                <a:ea typeface="华文细黑" panose="02010600040101010101" pitchFamily="2" charset="-122"/>
              </a:rPr>
              <a:t>iThenticate</a:t>
            </a:r>
            <a:r>
              <a:rPr lang="zh-CN" altLang="en-US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的重复率检测结果对稿件做出评判。高重复率稿件很可能被拒稿。</a:t>
            </a:r>
            <a:endParaRPr lang="en-US" altLang="zh-CN" smtClean="0"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endParaRPr lang="en-US" altLang="zh-CN" smtClean="0">
              <a:latin typeface="Arial" panose="020B0604020202020204" pitchFamily="34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676CB975-C825-40F0-8200-D19DA827368A}" type="slidenum">
              <a:rPr lang="en-US" altLang="zh-CN" sz="1300" smtClean="0"/>
              <a:pPr/>
              <a:t>42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32152823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B030CBC-F8CE-43FA-ACD6-8E00C5BA3C34}" type="slidenum">
              <a:rPr lang="en-US" altLang="zh-CN" sz="1300" smtClean="0"/>
              <a:pPr/>
              <a:t>43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3954904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smtClean="0">
              <a:latin typeface="Arial" panose="020B0604020202020204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40D5651-FA7C-4601-A151-CC45A38ED383}" type="slidenum">
              <a:rPr lang="en-US" altLang="zh-CN" sz="1300" smtClean="0"/>
              <a:pPr/>
              <a:t>44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18199294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smtClean="0">
                <a:latin typeface="Arial" panose="020B0604020202020204" pitchFamily="34" charset="0"/>
              </a:rPr>
              <a:t>改</a:t>
            </a:r>
            <a:r>
              <a:rPr lang="en-US" altLang="zh-CN" smtClean="0">
                <a:latin typeface="Arial" panose="020B0604020202020204" pitchFamily="34" charset="0"/>
              </a:rPr>
              <a:t>infocom</a:t>
            </a:r>
          </a:p>
          <a:p>
            <a:r>
              <a:rPr lang="zh-CN" altLang="en-US" smtClean="0">
                <a:latin typeface="Arial" panose="020B0604020202020204" pitchFamily="34" charset="0"/>
              </a:rPr>
              <a:t>了解往届文章的程度、方向、格式、周期等</a:t>
            </a:r>
          </a:p>
        </p:txBody>
      </p:sp>
      <p:sp>
        <p:nvSpPr>
          <p:cNvPr id="9523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08361BEC-91CA-403B-AD2A-3D57CD13E295}" type="slidenum">
              <a:rPr lang="en-US" altLang="zh-CN" sz="1300" smtClean="0"/>
              <a:pPr/>
              <a:t>46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12318096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9728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725F7D1-3E9F-4D56-8DB7-0DCEA4CBA9C8}" type="slidenum">
              <a:rPr lang="en-US" altLang="zh-CN" sz="1300" smtClean="0"/>
              <a:pPr/>
              <a:t>47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9642040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 smtClean="0">
                <a:latin typeface="Arial" panose="020B0604020202020204" pitchFamily="34" charset="0"/>
              </a:rPr>
              <a:t>大量的社交平台，结识学术人脉，拓展学术交流圈，</a:t>
            </a:r>
          </a:p>
        </p:txBody>
      </p:sp>
      <p:sp>
        <p:nvSpPr>
          <p:cNvPr id="9933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BB69C31F-C3F2-41A5-B5F4-B2C4BED357B1}" type="slidenum">
              <a:rPr lang="en-US" altLang="zh-CN" sz="1300" smtClean="0"/>
              <a:pPr/>
              <a:t>48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657217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A2FEECED-A86E-44E1-97C7-71E45A7D78BE}" type="slidenum">
              <a:rPr lang="en-US" altLang="zh-CN" sz="1300" smtClean="0"/>
              <a:pPr/>
              <a:t>4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16110099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7667736-BEEE-4956-AECE-E7E3A8F72031}" type="slidenum">
              <a:rPr lang="en-US" altLang="zh-CN" sz="1300" smtClean="0"/>
              <a:pPr/>
              <a:t>49</a:t>
            </a:fld>
            <a:endParaRPr lang="en-US" altLang="zh-CN" sz="1300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6050" y="766763"/>
            <a:ext cx="6811963" cy="3832225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56163"/>
            <a:ext cx="5207000" cy="46005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4616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smtClean="0">
              <a:latin typeface="Arial" panose="020B0604020202020204" pitchFamily="34" charset="0"/>
            </a:endParaRPr>
          </a:p>
        </p:txBody>
      </p:sp>
      <p:sp>
        <p:nvSpPr>
          <p:cNvPr id="103428" name="Date Placeholder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6FA70AF-5B84-42A7-8D52-0255DAE84BC3}" type="datetime1">
              <a:rPr lang="en-US" altLang="zh-CN" sz="1300" smtClean="0"/>
              <a:pPr/>
              <a:t>10/18/2019</a:t>
            </a:fld>
            <a:endParaRPr lang="en-US" altLang="zh-CN" sz="1300" smtClean="0"/>
          </a:p>
        </p:txBody>
      </p:sp>
      <p:sp>
        <p:nvSpPr>
          <p:cNvPr id="10342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B0AD94C-4EE5-457C-A8F7-A7546AD8A802}" type="slidenum">
              <a:rPr lang="en-US" altLang="zh-CN" sz="1300" smtClean="0"/>
              <a:pPr/>
              <a:t>50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34213719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10547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7FEA404-2D9D-4F5E-B036-C0E985DC27E2}" type="slidenum">
              <a:rPr lang="en-US" altLang="zh-CN" sz="1300" smtClean="0"/>
              <a:pPr/>
              <a:t>51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15314015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53272ECA-FF08-4A83-93FE-799A47E2F267}" type="slidenum">
              <a:rPr lang="en-US" altLang="zh-CN" sz="1300" smtClean="0"/>
              <a:pPr/>
              <a:t>54</a:t>
            </a:fld>
            <a:endParaRPr lang="en-US" altLang="zh-CN" sz="1300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5175"/>
            <a:ext cx="6813550" cy="3833813"/>
          </a:xfrm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eaLnBrk="1" hangingPunct="1">
              <a:defRPr/>
            </a:pPr>
            <a:r>
              <a:rPr lang="zh-CN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修改学校名称</a:t>
            </a:r>
            <a:endParaRPr lang="zh-CN" altLang="zh-CN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980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096050E-EEF5-4793-8F0A-9DE5E47A9990}" type="slidenum">
              <a:rPr lang="en-US" altLang="zh-CN" sz="1300" smtClean="0"/>
              <a:pPr/>
              <a:t>5</a:t>
            </a:fld>
            <a:endParaRPr lang="en-US" altLang="zh-CN" sz="13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3550" cy="38338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6163"/>
            <a:ext cx="5680075" cy="45989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en-US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8196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b="1" smtClean="0">
                <a:latin typeface="Arial" panose="020B0604020202020204" pitchFamily="34" charset="0"/>
              </a:rPr>
              <a:t>IEEE Components, Packaging, and Manufacturing Technology Society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zh-CN" altLang="en-US" smtClean="0">
                <a:latin typeface="Arial" panose="020B0604020202020204" pitchFamily="34" charset="0"/>
              </a:rPr>
              <a:t>（</a:t>
            </a:r>
            <a:r>
              <a:rPr lang="en-US" altLang="zh-CN" smtClean="0">
                <a:latin typeface="Arial" panose="020B0604020202020204" pitchFamily="34" charset="0"/>
              </a:rPr>
              <a:t>IEEE CPMT Society</a:t>
            </a:r>
            <a:r>
              <a:rPr lang="zh-CN" altLang="en-US" smtClean="0">
                <a:latin typeface="Arial" panose="020B0604020202020204" pitchFamily="34" charset="0"/>
              </a:rPr>
              <a:t>） </a:t>
            </a:r>
            <a:r>
              <a:rPr lang="en-US" altLang="zh-CN" smtClean="0">
                <a:latin typeface="Arial" panose="020B0604020202020204" pitchFamily="34" charset="0"/>
              </a:rPr>
              <a:t>has changed its name to the IEEE Electronics Packaging Society.</a:t>
            </a:r>
          </a:p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1A9093A-A758-414F-B276-ADBAAB053075}" type="slidenum">
              <a:rPr lang="en-US" altLang="zh-CN" sz="1300" smtClean="0"/>
              <a:pPr/>
              <a:t>6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2502338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853B8CF-C7D3-4E31-B306-52D04B67B200}" type="slidenum">
              <a:rPr lang="en-US" altLang="zh-CN" sz="1300" smtClean="0"/>
              <a:pPr/>
              <a:t>7</a:t>
            </a:fld>
            <a:endParaRPr lang="en-US" altLang="zh-CN" sz="130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2875" y="768350"/>
            <a:ext cx="6818313" cy="3836988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1200" y="4860925"/>
            <a:ext cx="56769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642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mtClean="0">
                <a:latin typeface="Arial" panose="020B0604020202020204" pitchFamily="34" charset="0"/>
              </a:rPr>
              <a:t>IET:</a:t>
            </a:r>
            <a:r>
              <a:rPr lang="zh-CN" altLang="en-US" smtClean="0">
                <a:latin typeface="Arial" panose="020B0604020202020204" pitchFamily="34" charset="0"/>
              </a:rPr>
              <a:t>英国工程技术学会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VDE</a:t>
            </a:r>
            <a:r>
              <a:rPr lang="zh-CN" altLang="en-US" smtClean="0">
                <a:latin typeface="Arial" panose="020B0604020202020204" pitchFamily="34" charset="0"/>
              </a:rPr>
              <a:t>：德国电气工程师学会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AGU</a:t>
            </a:r>
            <a:r>
              <a:rPr lang="zh-CN" altLang="en-US" smtClean="0">
                <a:latin typeface="Arial" panose="020B0604020202020204" pitchFamily="34" charset="0"/>
              </a:rPr>
              <a:t>：美国地球物理学会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TUP</a:t>
            </a:r>
            <a:r>
              <a:rPr lang="zh-CN" altLang="en-US" smtClean="0">
                <a:latin typeface="Arial" panose="020B0604020202020204" pitchFamily="34" charset="0"/>
              </a:rPr>
              <a:t>：清华大学学报英文版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CSEE</a:t>
            </a:r>
            <a:r>
              <a:rPr lang="zh-CN" altLang="en-US" smtClean="0">
                <a:latin typeface="Arial" panose="020B0604020202020204" pitchFamily="34" charset="0"/>
              </a:rPr>
              <a:t> 中国电机工程学会 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BIAI</a:t>
            </a:r>
            <a:r>
              <a:rPr lang="zh-CN" altLang="en-US" smtClean="0">
                <a:latin typeface="Arial" panose="020B0604020202020204" pitchFamily="34" charset="0"/>
              </a:rPr>
              <a:t>：北京航天情报与信息研究所 期刊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b="1" smtClean="0">
                <a:latin typeface="Arial" panose="020B0604020202020204" pitchFamily="34" charset="0"/>
              </a:rPr>
              <a:t>New OA Journals:</a:t>
            </a:r>
            <a:r>
              <a:rPr lang="en-US" altLang="zh-CN" smtClean="0">
                <a:latin typeface="Arial" panose="020B0604020202020204" pitchFamily="34" charset="0"/>
              </a:rPr>
              <a:t> </a:t>
            </a:r>
            <a:endParaRPr lang="zh-CN" altLang="en-US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China Power Supply Society (CPSS)</a:t>
            </a:r>
            <a:r>
              <a:rPr lang="zh-CN" altLang="en-US" smtClean="0">
                <a:latin typeface="Arial" panose="020B0604020202020204" pitchFamily="34" charset="0"/>
                <a:hlinkClick r:id="rId3"/>
              </a:rPr>
              <a:t>中国电源学会</a:t>
            </a:r>
            <a:endParaRPr lang="zh-CN" altLang="en-US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 Transactions on Power Electronics and Applications</a:t>
            </a:r>
            <a:endParaRPr lang="zh-CN" altLang="en-US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China Electrotechnical Society (CES)</a:t>
            </a:r>
            <a:r>
              <a:rPr lang="zh-CN" altLang="en-US" smtClean="0">
                <a:latin typeface="Arial" panose="020B0604020202020204" pitchFamily="34" charset="0"/>
                <a:hlinkClick r:id="rId4"/>
              </a:rPr>
              <a:t>中国电工技术学会</a:t>
            </a:r>
            <a:endParaRPr lang="zh-CN" altLang="en-US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 Transactions on Electrical Machines and Systems (CES-TEMS)</a:t>
            </a:r>
            <a:endParaRPr lang="zh-CN" altLang="en-US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China Machine Press (CMP)</a:t>
            </a:r>
            <a:r>
              <a:rPr lang="zh-CN" altLang="en-US" smtClean="0">
                <a:latin typeface="Arial" panose="020B0604020202020204" pitchFamily="34" charset="0"/>
              </a:rPr>
              <a:t>机械工业出版社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Chinese Journal of Electrical Engineering (CJEE</a:t>
            </a:r>
            <a:endParaRPr lang="zh-CN" altLang="en-US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URSI Radio Science Bulletin&lt;</a:t>
            </a:r>
            <a:r>
              <a:rPr lang="zh-CN" altLang="en-US" smtClean="0">
                <a:latin typeface="Arial" panose="020B0604020202020204" pitchFamily="34" charset="0"/>
              </a:rPr>
              <a:t>法</a:t>
            </a:r>
            <a:r>
              <a:rPr lang="en-US" altLang="zh-CN" smtClean="0">
                <a:latin typeface="Arial" panose="020B0604020202020204" pitchFamily="34" charset="0"/>
              </a:rPr>
              <a:t>&gt;</a:t>
            </a:r>
            <a:r>
              <a:rPr lang="zh-CN" altLang="en-US" smtClean="0">
                <a:latin typeface="Arial" panose="020B0604020202020204" pitchFamily="34" charset="0"/>
              </a:rPr>
              <a:t>国际无线电科学联合会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IEEE-Wiley</a:t>
            </a:r>
            <a:r>
              <a:rPr lang="zh-CN" altLang="en-US" smtClean="0">
                <a:latin typeface="Arial" panose="020B0604020202020204" pitchFamily="34" charset="0"/>
              </a:rPr>
              <a:t>：</a:t>
            </a:r>
            <a:r>
              <a:rPr lang="en-US" altLang="zh-CN" smtClean="0">
                <a:latin typeface="Arial" panose="020B0604020202020204" pitchFamily="34" charset="0"/>
              </a:rPr>
              <a:t>IEEE</a:t>
            </a:r>
            <a:r>
              <a:rPr lang="zh-CN" altLang="en-US" smtClean="0">
                <a:latin typeface="Arial" panose="020B0604020202020204" pitchFamily="34" charset="0"/>
              </a:rPr>
              <a:t>和</a:t>
            </a:r>
            <a:r>
              <a:rPr lang="en-US" altLang="zh-CN" smtClean="0">
                <a:latin typeface="Arial" panose="020B0604020202020204" pitchFamily="34" charset="0"/>
              </a:rPr>
              <a:t>Wiley</a:t>
            </a:r>
            <a:r>
              <a:rPr lang="zh-CN" altLang="en-US" smtClean="0">
                <a:latin typeface="Arial" panose="020B0604020202020204" pitchFamily="34" charset="0"/>
              </a:rPr>
              <a:t>合作出版的电子书近</a:t>
            </a:r>
            <a:r>
              <a:rPr lang="en-US" altLang="zh-CN" smtClean="0">
                <a:latin typeface="Arial" panose="020B0604020202020204" pitchFamily="34" charset="0"/>
              </a:rPr>
              <a:t>800</a:t>
            </a:r>
            <a:r>
              <a:rPr lang="zh-CN" altLang="en-US" smtClean="0">
                <a:latin typeface="Arial" panose="020B0604020202020204" pitchFamily="34" charset="0"/>
              </a:rPr>
              <a:t>本，横跨众多技术领域，包括生物工程、电力能源、通信技术等多方面研究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MIT</a:t>
            </a:r>
            <a:r>
              <a:rPr lang="zh-CN" altLang="en-US" smtClean="0">
                <a:latin typeface="Arial" panose="020B0604020202020204" pitchFamily="34" charset="0"/>
              </a:rPr>
              <a:t>：计算机科学和工程技术方面电子书</a:t>
            </a:r>
            <a:r>
              <a:rPr lang="en-US" altLang="zh-CN" smtClean="0">
                <a:latin typeface="Arial" panose="020B0604020202020204" pitchFamily="34" charset="0"/>
              </a:rPr>
              <a:t>600</a:t>
            </a:r>
            <a:r>
              <a:rPr lang="zh-CN" altLang="en-US" smtClean="0">
                <a:latin typeface="Arial" panose="020B0604020202020204" pitchFamily="34" charset="0"/>
              </a:rPr>
              <a:t>多本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Morgan &amp; Claypool</a:t>
            </a:r>
            <a:r>
              <a:rPr lang="zh-CN" altLang="en-US" smtClean="0">
                <a:latin typeface="Arial" panose="020B0604020202020204" pitchFamily="34" charset="0"/>
              </a:rPr>
              <a:t>：综述文集</a:t>
            </a:r>
            <a:r>
              <a:rPr lang="en-US" altLang="zh-CN" smtClean="0">
                <a:latin typeface="Arial" panose="020B0604020202020204" pitchFamily="34" charset="0"/>
              </a:rPr>
              <a:t>700</a:t>
            </a:r>
            <a:r>
              <a:rPr lang="zh-CN" altLang="en-US" smtClean="0">
                <a:latin typeface="Arial" panose="020B0604020202020204" pitchFamily="34" charset="0"/>
              </a:rPr>
              <a:t>多本，重点聚焦工程和计算机科学</a:t>
            </a:r>
            <a:endParaRPr lang="en-US" altLang="zh-CN" smtClean="0">
              <a:latin typeface="Arial" panose="020B0604020202020204" pitchFamily="34" charset="0"/>
            </a:endParaRPr>
          </a:p>
          <a:p>
            <a:r>
              <a:rPr lang="en-US" altLang="zh-CN" smtClean="0">
                <a:latin typeface="Arial" panose="020B0604020202020204" pitchFamily="34" charset="0"/>
              </a:rPr>
              <a:t>SMPTE</a:t>
            </a:r>
            <a:r>
              <a:rPr lang="zh-CN" altLang="en-US" smtClean="0">
                <a:latin typeface="Arial" panose="020B0604020202020204" pitchFamily="34" charset="0"/>
              </a:rPr>
              <a:t> </a:t>
            </a:r>
            <a:r>
              <a:rPr lang="zh-CN" altLang="en-US" b="1" smtClean="0">
                <a:latin typeface="Arial" panose="020B0604020202020204" pitchFamily="34" charset="0"/>
              </a:rPr>
              <a:t>美国电影电视工程师学会 期刊、会议、标准</a:t>
            </a:r>
            <a:endParaRPr lang="en-US" altLang="zh-CN" b="1" smtClean="0">
              <a:latin typeface="Arial" panose="020B0604020202020204" pitchFamily="34" charset="0"/>
            </a:endParaRP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D52B1BFE-AC0C-493E-9214-C4E4595BB8B1}" type="slidenum">
              <a:rPr lang="en-US" altLang="zh-CN" sz="1300" smtClean="0"/>
              <a:pPr/>
              <a:t>8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2489092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1ED40C1E-EBC4-4451-8F99-289AA7AB0AF2}" type="slidenum">
              <a:rPr lang="en-US" altLang="zh-CN" sz="1300" smtClean="0"/>
              <a:pPr/>
              <a:t>9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3609831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anose="020B0604020202020204" pitchFamily="34" charset="0"/>
            </a:endParaRPr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90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D6B30C-347D-4175-AF19-B6EC0F2101EE}" type="slidenum">
              <a:rPr lang="en-US" altLang="zh-CN" sz="1300" smtClean="0"/>
              <a:pPr/>
              <a:t>21</a:t>
            </a:fld>
            <a:endParaRPr lang="en-US" altLang="zh-CN" sz="1300" smtClean="0"/>
          </a:p>
        </p:txBody>
      </p:sp>
    </p:spTree>
    <p:extLst>
      <p:ext uri="{BB962C8B-B14F-4D97-AF65-F5344CB8AC3E}">
        <p14:creationId xmlns:p14="http://schemas.microsoft.com/office/powerpoint/2010/main" val="1286931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141413"/>
            <a:ext cx="10363200" cy="1143000"/>
          </a:xfrm>
        </p:spPr>
        <p:txBody>
          <a:bodyPr/>
          <a:lstStyle>
            <a:lvl1pPr>
              <a:lnSpc>
                <a:spcPct val="90000"/>
              </a:lnSpc>
              <a:defRPr sz="4800" baseline="0">
                <a:solidFill>
                  <a:srgbClr val="C00000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2284" y="3276600"/>
            <a:ext cx="8534400" cy="1295400"/>
          </a:xfrm>
        </p:spPr>
        <p:txBody>
          <a:bodyPr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 sz="2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7816308"/>
      </p:ext>
    </p:extLst>
  </p:cSld>
  <p:clrMapOvr>
    <a:masterClrMapping/>
  </p:clrMapOvr>
  <p:transition spd="med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F987B-F6D0-452A-AFFA-1618376613F3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959990"/>
      </p:ext>
    </p:extLst>
  </p:cSld>
  <p:clrMapOvr>
    <a:masterClrMapping/>
  </p:clrMapOvr>
  <p:transition spd="med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3DD63-C042-4FB8-96FC-DEA6F379910A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79593"/>
      </p:ext>
    </p:extLst>
  </p:cSld>
  <p:clrMapOvr>
    <a:masterClrMapping/>
  </p:clrMapOvr>
  <p:transition spd="med"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043FE-7A2A-4B47-84B8-8158517BBAC9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34871"/>
      </p:ext>
    </p:extLst>
  </p:cSld>
  <p:clrMapOvr>
    <a:masterClrMapping/>
  </p:clrMapOvr>
  <p:transition spd="med">
    <p:cover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BBA2C-D82D-46CE-8B8E-85D300FD367E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40223"/>
      </p:ext>
    </p:extLst>
  </p:cSld>
  <p:clrMapOvr>
    <a:masterClrMapping/>
  </p:clrMapOvr>
  <p:transition spd="med">
    <p:cover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04E69-6C51-4744-AEFA-939D99CA3EB0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049242"/>
      </p:ext>
    </p:extLst>
  </p:cSld>
  <p:clrMapOvr>
    <a:masterClrMapping/>
  </p:clrMapOvr>
  <p:transition spd="med">
    <p:cover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C1074-219A-4D4C-AC48-BA3439352F3F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179343"/>
      </p:ext>
    </p:extLst>
  </p:cSld>
  <p:clrMapOvr>
    <a:masterClrMapping/>
  </p:clrMapOvr>
  <p:transition spd="med">
    <p:cover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38200" y="1302590"/>
            <a:ext cx="10515600" cy="4466386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FEBE4-D2A9-4FED-A0A0-E955F9C085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0123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08E60-445C-4954-8195-95F97D3945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7199119"/>
      </p:ext>
    </p:extLst>
  </p:cSld>
  <p:clrMapOvr>
    <a:masterClrMapping/>
  </p:clrMapOvr>
  <p:transition spd="med">
    <p:cover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E458C-8862-41F8-A2AE-6FAB3C9397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20130228"/>
      </p:ext>
    </p:extLst>
  </p:cSld>
  <p:clrMapOvr>
    <a:masterClrMapping/>
  </p:clrMapOvr>
  <p:transition spd="med">
    <p:cover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A27EA-3D52-4359-A9CF-1528B5D335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0170029"/>
      </p:ext>
    </p:extLst>
  </p:cSld>
  <p:clrMapOvr>
    <a:masterClrMapping/>
  </p:clrMapOvr>
  <p:transition spd="med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533400"/>
            <a:ext cx="10363200" cy="11430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altLang="en-US" sz="4000" b="1" baseline="0">
                <a:solidFill>
                  <a:srgbClr val="C00000"/>
                </a:solidFill>
                <a:latin typeface="Arial" pitchFamily="34" charset="0"/>
                <a:ea typeface="宋体" pitchFamily="2" charset="-122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3A509-FE4B-4A6C-8BFF-816FB0740B20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751443"/>
      </p:ext>
    </p:extLst>
  </p:cSld>
  <p:clrMapOvr>
    <a:masterClrMapping/>
  </p:clrMapOvr>
  <p:transition spd="med">
    <p:cover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EAAD8-F52A-4850-B329-750396796E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53093892"/>
      </p:ext>
    </p:extLst>
  </p:cSld>
  <p:clrMapOvr>
    <a:masterClrMapping/>
  </p:clrMapOvr>
  <p:transition spd="med">
    <p:cover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CC82-97FD-4EAC-A975-F09E13D04C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5099545"/>
      </p:ext>
    </p:extLst>
  </p:cSld>
  <p:clrMapOvr>
    <a:masterClrMapping/>
  </p:clrMapOvr>
  <p:transition spd="med">
    <p:cover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BD10B-2358-4858-916B-6D6DEAD505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8641647"/>
      </p:ext>
    </p:extLst>
  </p:cSld>
  <p:clrMapOvr>
    <a:masterClrMapping/>
  </p:clrMapOvr>
  <p:transition spd="med">
    <p:cover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AD0F20-C77A-40FF-BC40-8474D5FFA2E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5287566"/>
      </p:ext>
    </p:extLst>
  </p:cSld>
  <p:clrMapOvr>
    <a:masterClrMapping/>
  </p:clrMapOvr>
  <p:transition spd="med">
    <p:cover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B4769-19CA-46C2-900C-2375E3674A4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1630834"/>
      </p:ext>
    </p:extLst>
  </p:cSld>
  <p:clrMapOvr>
    <a:masterClrMapping/>
  </p:clrMapOvr>
  <p:transition spd="med">
    <p:cover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D560C-29BC-4B69-AD20-9C101551B77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0664565"/>
      </p:ext>
    </p:extLst>
  </p:cSld>
  <p:clrMapOvr>
    <a:masterClrMapping/>
  </p:clrMapOvr>
  <p:transition spd="med">
    <p:cover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C89B7-A0E6-4C16-9A17-C2EB0791F4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5157648"/>
      </p:ext>
    </p:extLst>
  </p:cSld>
  <p:clrMapOvr>
    <a:masterClrMapping/>
  </p:clrMapOvr>
  <p:transition spd="med">
    <p:cover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B0139-36C7-488D-A3E9-149E4AC43C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775796"/>
      </p:ext>
    </p:extLst>
  </p:cSld>
  <p:clrMapOvr>
    <a:masterClrMapping/>
  </p:clrMapOvr>
  <p:transition spd="med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5EDE7-A4FF-4F86-9F6B-FA6517C8CC12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25831"/>
      </p:ext>
    </p:extLst>
  </p:cSld>
  <p:clrMapOvr>
    <a:masterClrMapping/>
  </p:clrMapOvr>
  <p:transition spd="med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B8C9E-710E-4341-85F7-2A22B98B1934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454783"/>
      </p:ext>
    </p:extLst>
  </p:cSld>
  <p:clrMapOvr>
    <a:masterClrMapping/>
  </p:clrMapOvr>
  <p:transition spd="med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B90B-1C04-42CF-8F80-D5341CCB4279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332253"/>
      </p:ext>
    </p:extLst>
  </p:cSld>
  <p:clrMapOvr>
    <a:masterClrMapping/>
  </p:clrMapOvr>
  <p:transition spd="med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6F6A9-3DED-44EE-A8B8-D52961E8D64E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915598"/>
      </p:ext>
    </p:extLst>
  </p:cSld>
  <p:clrMapOvr>
    <a:masterClrMapping/>
  </p:clrMapOvr>
  <p:transition spd="med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ED377-81BB-4D0B-9534-E5697456FA61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650188"/>
      </p:ext>
    </p:extLst>
  </p:cSld>
  <p:clrMapOvr>
    <a:masterClrMapping/>
  </p:clrMapOvr>
  <p:transition spd="med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8F90-AA6F-4CD7-A537-6CAD828A7692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534986"/>
      </p:ext>
    </p:extLst>
  </p:cSld>
  <p:clrMapOvr>
    <a:masterClrMapping/>
  </p:clrMapOvr>
  <p:transition spd="med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3DCA6-AFD1-4552-868F-265B789E8FAE}" type="slidenum">
              <a:rPr lang="en-US" altLang="zh-CN"/>
              <a:pPr>
                <a:defRPr/>
              </a:pPr>
              <a:t>‹#›</a:t>
            </a:fld>
            <a:endParaRPr lang="en-US" altLang="zh-CN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06867"/>
      </p:ext>
    </p:extLst>
  </p:cSld>
  <p:clrMapOvr>
    <a:masterClrMapping/>
  </p:clrMapOvr>
  <p:transition spd="med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4400" y="6580188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78D09A5-76DC-4DCC-A2CC-AFF7262C7C15}" type="slidenum">
              <a:rPr lang="en-US" altLang="zh-CN"/>
              <a:pPr>
                <a:defRPr/>
              </a:pPr>
              <a:t>‹#›</a:t>
            </a:fld>
            <a:endParaRPr lang="en-US" altLang="zh-CN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554" r:id="rId1"/>
    <p:sldLayoutId id="2147492555" r:id="rId2"/>
    <p:sldLayoutId id="2147492556" r:id="rId3"/>
    <p:sldLayoutId id="2147492557" r:id="rId4"/>
    <p:sldLayoutId id="2147492558" r:id="rId5"/>
    <p:sldLayoutId id="2147492559" r:id="rId6"/>
    <p:sldLayoutId id="2147492560" r:id="rId7"/>
    <p:sldLayoutId id="2147492561" r:id="rId8"/>
    <p:sldLayoutId id="2147492562" r:id="rId9"/>
    <p:sldLayoutId id="2147492563" r:id="rId10"/>
    <p:sldLayoutId id="2147492564" r:id="rId11"/>
    <p:sldLayoutId id="2147492565" r:id="rId12"/>
    <p:sldLayoutId id="2147492566" r:id="rId13"/>
    <p:sldLayoutId id="2147492567" r:id="rId14"/>
    <p:sldLayoutId id="2147492568" r:id="rId15"/>
    <p:sldLayoutId id="2147492569" r:id="rId16"/>
  </p:sldLayoutIdLst>
  <p:transition spd="med">
    <p:cover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Arial" pitchFamily="34" charset="0"/>
          <a:ea typeface="宋体" pitchFamily="2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Arial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Arial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Arial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Arial" charset="0"/>
          <a:ea typeface="宋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  <a:ea typeface="ＭＳ Ｐゴシック" pitchFamily="112" charset="-128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Wingdings" panose="05000000000000000000" pitchFamily="2" charset="2"/>
        <a:buBlip>
          <a:blip r:embed="rId19"/>
        </a:buBlip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2"/>
        </a:buClr>
        <a:buChar char="–"/>
        <a:defRPr sz="26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2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2"/>
        </a:buClr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FA6A5B0-AEF6-47AC-AAE1-FDB31482A9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543" r:id="rId1"/>
    <p:sldLayoutId id="2147492544" r:id="rId2"/>
    <p:sldLayoutId id="2147492545" r:id="rId3"/>
    <p:sldLayoutId id="2147492546" r:id="rId4"/>
    <p:sldLayoutId id="2147492547" r:id="rId5"/>
    <p:sldLayoutId id="2147492548" r:id="rId6"/>
    <p:sldLayoutId id="2147492549" r:id="rId7"/>
    <p:sldLayoutId id="2147492550" r:id="rId8"/>
    <p:sldLayoutId id="2147492551" r:id="rId9"/>
    <p:sldLayoutId id="2147492552" r:id="rId10"/>
    <p:sldLayoutId id="2147492553" r:id="rId11"/>
  </p:sldLayoutIdLst>
  <p:transition spd="med">
    <p:cover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.png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2.png"/><Relationship Id="rId10" Type="http://schemas.openxmlformats.org/officeDocument/2006/relationships/image" Target="../media/image57.png"/><Relationship Id="rId4" Type="http://schemas.openxmlformats.org/officeDocument/2006/relationships/image" Target="../media/image52.png"/><Relationship Id="rId9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2.png"/><Relationship Id="rId9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image" Target="../media/image69.png"/><Relationship Id="rId5" Type="http://schemas.openxmlformats.org/officeDocument/2006/relationships/image" Target="../media/image2.png"/><Relationship Id="rId4" Type="http://schemas.openxmlformats.org/officeDocument/2006/relationships/image" Target="../media/image6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2.png"/><Relationship Id="rId4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2.png"/><Relationship Id="rId4" Type="http://schemas.openxmlformats.org/officeDocument/2006/relationships/image" Target="../media/image7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ublication-recommender.ieee.org/home" TargetMode="External"/><Relationship Id="rId4" Type="http://schemas.openxmlformats.org/officeDocument/2006/relationships/image" Target="../media/image8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100.png"/><Relationship Id="rId3" Type="http://schemas.openxmlformats.org/officeDocument/2006/relationships/image" Target="../media/image91.png"/><Relationship Id="rId7" Type="http://schemas.openxmlformats.org/officeDocument/2006/relationships/image" Target="../media/image94.png"/><Relationship Id="rId12" Type="http://schemas.openxmlformats.org/officeDocument/2006/relationships/image" Target="../media/image99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98.png"/><Relationship Id="rId5" Type="http://schemas.openxmlformats.org/officeDocument/2006/relationships/image" Target="../media/image93.png"/><Relationship Id="rId10" Type="http://schemas.openxmlformats.org/officeDocument/2006/relationships/image" Target="../media/image97.png"/><Relationship Id="rId4" Type="http://schemas.openxmlformats.org/officeDocument/2006/relationships/image" Target="../media/image92.png"/><Relationship Id="rId9" Type="http://schemas.openxmlformats.org/officeDocument/2006/relationships/image" Target="../media/image96.png"/><Relationship Id="rId14" Type="http://schemas.openxmlformats.org/officeDocument/2006/relationships/image" Target="../media/image10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authorcenter.ieee.org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jpeg"/><Relationship Id="rId3" Type="http://schemas.openxmlformats.org/officeDocument/2006/relationships/hyperlink" Target="https://ieee-collabratec.ieee.org/app/community/18" TargetMode="External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10" Type="http://schemas.openxmlformats.org/officeDocument/2006/relationships/image" Target="../media/image110.jpeg"/><Relationship Id="rId4" Type="http://schemas.openxmlformats.org/officeDocument/2006/relationships/image" Target="../media/image104.png"/><Relationship Id="rId9" Type="http://schemas.openxmlformats.org/officeDocument/2006/relationships/image" Target="../media/image10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13" Type="http://schemas.openxmlformats.org/officeDocument/2006/relationships/image" Target="../media/image128.png"/><Relationship Id="rId3" Type="http://schemas.openxmlformats.org/officeDocument/2006/relationships/image" Target="../media/image119.png"/><Relationship Id="rId7" Type="http://schemas.openxmlformats.org/officeDocument/2006/relationships/image" Target="../media/image122.png"/><Relationship Id="rId12" Type="http://schemas.openxmlformats.org/officeDocument/2006/relationships/image" Target="../media/image1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11" Type="http://schemas.openxmlformats.org/officeDocument/2006/relationships/image" Target="../media/image126.png"/><Relationship Id="rId5" Type="http://schemas.openxmlformats.org/officeDocument/2006/relationships/image" Target="../media/image120.png"/><Relationship Id="rId10" Type="http://schemas.openxmlformats.org/officeDocument/2006/relationships/image" Target="../media/image125.png"/><Relationship Id="rId4" Type="http://schemas.openxmlformats.org/officeDocument/2006/relationships/image" Target="../media/image2.png"/><Relationship Id="rId9" Type="http://schemas.openxmlformats.org/officeDocument/2006/relationships/image" Target="../media/image124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cn.ieee.org/membership_join.html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hyperlink" Target="http://oc.ieee.org/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://yp.ieee.org/members/webinars/past-webinars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mputer.org/portal/web/webinars/Register-for-a-Webinar" TargetMode="External"/><Relationship Id="rId5" Type="http://schemas.openxmlformats.org/officeDocument/2006/relationships/hyperlink" Target="http://www.comsoc.org/webinars" TargetMode="External"/><Relationship Id="rId4" Type="http://schemas.openxmlformats.org/officeDocument/2006/relationships/hyperlink" Target="http://spectrum.ieee.org/webinars" TargetMode="External"/><Relationship Id="rId9" Type="http://schemas.openxmlformats.org/officeDocument/2006/relationships/image" Target="../media/image13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ee.org/membership/students/scholarships-grants-and-fellowships.html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.jpeg"/><Relationship Id="rId7" Type="http://schemas.openxmlformats.org/officeDocument/2006/relationships/image" Target="../media/image13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el@igroup.com.cn" TargetMode="External"/><Relationship Id="rId5" Type="http://schemas.openxmlformats.org/officeDocument/2006/relationships/image" Target="../media/image134.png"/><Relationship Id="rId4" Type="http://schemas.openxmlformats.org/officeDocument/2006/relationships/image" Target="../media/image13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14.jpeg"/><Relationship Id="rId11" Type="http://schemas.openxmlformats.org/officeDocument/2006/relationships/image" Target="../media/image18.png"/><Relationship Id="rId5" Type="http://schemas.openxmlformats.org/officeDocument/2006/relationships/image" Target="../media/image13.jpeg"/><Relationship Id="rId10" Type="http://schemas.openxmlformats.org/officeDocument/2006/relationships/image" Target="../media/image2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1910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标题 3"/>
          <p:cNvSpPr>
            <a:spLocks noGrp="1" noChangeArrowheads="1"/>
          </p:cNvSpPr>
          <p:nvPr>
            <p:ph type="ctrTitle"/>
          </p:nvPr>
        </p:nvSpPr>
        <p:spPr>
          <a:xfrm>
            <a:off x="0" y="2514600"/>
            <a:ext cx="12192000" cy="762000"/>
          </a:xfrm>
        </p:spPr>
        <p:txBody>
          <a:bodyPr/>
          <a:lstStyle/>
          <a:p>
            <a:pPr algn="ctr">
              <a:lnSpc>
                <a:spcPct val="125000"/>
              </a:lnSpc>
              <a:defRPr/>
            </a:pPr>
            <a:r>
              <a:rPr lang="zh-CN" altLang="en-US" sz="3600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rPr>
              <a:t>玩转</a:t>
            </a:r>
            <a:r>
              <a:rPr lang="en-US" altLang="zh-CN" sz="3600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rPr>
              <a:t>IEEE</a:t>
            </a:r>
            <a:r>
              <a:rPr lang="zh-CN" altLang="en-US" sz="3600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rPr>
              <a:t>数据库，让你的科研操作溜起来</a:t>
            </a:r>
            <a:r>
              <a:rPr lang="en-US" altLang="zh-CN" sz="3600" dirty="0">
                <a:solidFill>
                  <a:schemeClr val="accent1"/>
                </a:solidFill>
                <a:latin typeface="+mj-lt"/>
                <a:ea typeface="微软雅黑" panose="020B0503020204020204" pitchFamily="34" charset="-122"/>
              </a:rPr>
              <a:t>~</a:t>
            </a:r>
            <a:endParaRPr lang="zh-CN" altLang="en-US" sz="4400" dirty="0">
              <a:solidFill>
                <a:schemeClr val="accent1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1508" name="Rectangle 5"/>
          <p:cNvSpPr txBox="1">
            <a:spLocks noChangeArrowheads="1"/>
          </p:cNvSpPr>
          <p:nvPr/>
        </p:nvSpPr>
        <p:spPr bwMode="auto">
          <a:xfrm>
            <a:off x="1676400" y="3810000"/>
            <a:ext cx="3228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60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欢迎关注“</a:t>
            </a:r>
            <a:r>
              <a:rPr lang="en-US" altLang="zh-CN" sz="160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 Xplore </a:t>
            </a:r>
            <a:r>
              <a:rPr lang="zh-CN" altLang="en-US" sz="160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微服务”</a:t>
            </a:r>
            <a:endParaRPr lang="en-US" altLang="zh-CN" sz="1600" b="1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zh-CN" sz="2200" b="1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zh-CN" sz="2200" b="1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zh-CN" sz="2200" b="1">
              <a:solidFill>
                <a:schemeClr val="bg2"/>
              </a:solidFill>
            </a:endParaRP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21336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Rectangle 5"/>
          <p:cNvSpPr txBox="1">
            <a:spLocks noChangeArrowheads="1"/>
          </p:cNvSpPr>
          <p:nvPr/>
        </p:nvSpPr>
        <p:spPr bwMode="auto">
          <a:xfrm>
            <a:off x="8915400" y="4593431"/>
            <a:ext cx="2438400" cy="110013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softEdge rad="25400"/>
          </a:effectLst>
        </p:spPr>
        <p:txBody>
          <a:bodyPr/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iGroup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China</a:t>
            </a:r>
          </a:p>
          <a:p>
            <a:pPr algn="ctr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数据库培训师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马向伟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zh-CN" sz="2200" b="1" dirty="0">
              <a:solidFill>
                <a:schemeClr val="bg2"/>
              </a:solidFill>
            </a:endParaRPr>
          </a:p>
        </p:txBody>
      </p:sp>
      <p:pic>
        <p:nvPicPr>
          <p:cNvPr id="21513" name="图片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400" y="0"/>
            <a:ext cx="3276600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42978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389063"/>
            <a:ext cx="5319713" cy="5116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5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281113" y="1457325"/>
            <a:ext cx="434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050" y="1457325"/>
            <a:ext cx="324802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椭圆 5"/>
          <p:cNvSpPr>
            <a:spLocks noChangeArrowheads="1"/>
          </p:cNvSpPr>
          <p:nvPr/>
        </p:nvSpPr>
        <p:spPr bwMode="auto">
          <a:xfrm>
            <a:off x="5710238" y="76200"/>
            <a:ext cx="4343400" cy="2000250"/>
          </a:xfrm>
          <a:prstGeom prst="ellips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cxnSp>
        <p:nvCxnSpPr>
          <p:cNvPr id="38918" name="直接箭头连接符 7"/>
          <p:cNvCxnSpPr>
            <a:cxnSpLocks noChangeShapeType="1"/>
          </p:cNvCxnSpPr>
          <p:nvPr/>
        </p:nvCxnSpPr>
        <p:spPr bwMode="auto">
          <a:xfrm flipH="1" flipV="1">
            <a:off x="9172575" y="1876425"/>
            <a:ext cx="276225" cy="596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19" name="文本框 10"/>
          <p:cNvSpPr txBox="1">
            <a:spLocks noChangeArrowheads="1"/>
          </p:cNvSpPr>
          <p:nvPr/>
        </p:nvSpPr>
        <p:spPr bwMode="auto">
          <a:xfrm>
            <a:off x="5922963" y="579438"/>
            <a:ext cx="41306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别拿着盾牌当令箭了，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保卫地球我们需要高科技。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这篇文章的技术点我们可以研究下</a:t>
            </a:r>
          </a:p>
        </p:txBody>
      </p:sp>
      <p:sp>
        <p:nvSpPr>
          <p:cNvPr id="38920" name="椭圆 12"/>
          <p:cNvSpPr>
            <a:spLocks noChangeArrowheads="1"/>
          </p:cNvSpPr>
          <p:nvPr/>
        </p:nvSpPr>
        <p:spPr bwMode="auto">
          <a:xfrm rot="867899">
            <a:off x="309563" y="277813"/>
            <a:ext cx="2928937" cy="1608137"/>
          </a:xfrm>
          <a:prstGeom prst="ellips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cxnSp>
        <p:nvCxnSpPr>
          <p:cNvPr id="38921" name="直接箭头连接符 13"/>
          <p:cNvCxnSpPr>
            <a:cxnSpLocks noChangeShapeType="1"/>
          </p:cNvCxnSpPr>
          <p:nvPr/>
        </p:nvCxnSpPr>
        <p:spPr bwMode="auto">
          <a:xfrm flipH="1" flipV="1">
            <a:off x="1966913" y="1909763"/>
            <a:ext cx="430212" cy="6953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22" name="文本框 15"/>
          <p:cNvSpPr txBox="1">
            <a:spLocks noChangeArrowheads="1"/>
          </p:cNvSpPr>
          <p:nvPr/>
        </p:nvSpPr>
        <p:spPr bwMode="auto">
          <a:xfrm rot="1318335">
            <a:off x="595313" y="717550"/>
            <a:ext cx="2743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哎哟，老铁，可以啊，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5G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和物联网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紧跟科技热点啊！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850" y="549275"/>
            <a:ext cx="10020300" cy="4694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961313" y="5334000"/>
            <a:ext cx="2706687" cy="1003300"/>
          </a:xfrm>
        </p:spPr>
        <p:txBody>
          <a:bodyPr/>
          <a:lstStyle/>
          <a:p>
            <a:pPr>
              <a:defRPr/>
            </a:pPr>
            <a:r>
              <a:rPr lang="en-US" altLang="zh-CN" sz="3600" dirty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IP</a:t>
            </a:r>
            <a:r>
              <a:rPr lang="zh-CN" altLang="en-US" sz="3600" dirty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控制</a:t>
            </a:r>
          </a:p>
        </p:txBody>
      </p:sp>
      <p:sp>
        <p:nvSpPr>
          <p:cNvPr id="39940" name="文本占位符 4"/>
          <p:cNvSpPr>
            <a:spLocks noGrp="1" noChangeArrowheads="1"/>
          </p:cNvSpPr>
          <p:nvPr>
            <p:ph type="body" idx="1"/>
          </p:nvPr>
        </p:nvSpPr>
        <p:spPr>
          <a:xfrm>
            <a:off x="1524000" y="5486400"/>
            <a:ext cx="7772400" cy="436563"/>
          </a:xfrm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zh-CN" sz="2800" b="1" i="1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URL: </a:t>
            </a:r>
            <a:r>
              <a:rPr lang="en-US" altLang="zh-CN" sz="2800" b="1" i="1" u="sng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https://ieeexplore.ieee.org </a:t>
            </a:r>
            <a:endParaRPr lang="zh-CN" altLang="en-US" sz="2800" b="1" i="1" u="sng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257800" y="782638"/>
            <a:ext cx="1371600" cy="304800"/>
          </a:xfrm>
          <a:prstGeom prst="rect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622300"/>
            <a:ext cx="6824663" cy="5248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050925"/>
            <a:ext cx="7954963" cy="5502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2850" y="2133600"/>
            <a:ext cx="9939338" cy="3524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650" y="622300"/>
            <a:ext cx="10347325" cy="5894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椭圆 28"/>
          <p:cNvSpPr>
            <a:spLocks noChangeArrowheads="1"/>
          </p:cNvSpPr>
          <p:nvPr/>
        </p:nvSpPr>
        <p:spPr bwMode="auto">
          <a:xfrm>
            <a:off x="5791200" y="2133600"/>
            <a:ext cx="381000" cy="374650"/>
          </a:xfrm>
          <a:prstGeom prst="ellips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6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181600" y="2544763"/>
            <a:ext cx="190500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6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不允许</a:t>
            </a:r>
            <a:r>
              <a:rPr lang="zh-CN" altLang="zh-CN" sz="16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电脑程式或某些非法下载软件</a:t>
            </a:r>
            <a:endParaRPr lang="zh-CN" altLang="en-US" sz="160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763" y="479425"/>
            <a:ext cx="10150475" cy="589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1700" y="1066800"/>
            <a:ext cx="7848600" cy="43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箭头: 右 6"/>
          <p:cNvSpPr>
            <a:spLocks noChangeArrowheads="1"/>
          </p:cNvSpPr>
          <p:nvPr/>
        </p:nvSpPr>
        <p:spPr bwMode="auto">
          <a:xfrm flipH="1">
            <a:off x="6477000" y="1219200"/>
            <a:ext cx="609600" cy="123825"/>
          </a:xfrm>
          <a:prstGeom prst="rightArrow">
            <a:avLst>
              <a:gd name="adj1" fmla="val 50000"/>
              <a:gd name="adj2" fmla="val 50006"/>
            </a:avLst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1988" y="485775"/>
            <a:ext cx="9239250" cy="4702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5400" y="1752600"/>
            <a:ext cx="10152063" cy="441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185738"/>
            <a:ext cx="10747375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0438" y="1219200"/>
            <a:ext cx="1512887" cy="5103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矩形: 圆角 2"/>
          <p:cNvSpPr>
            <a:spLocks noChangeArrowheads="1"/>
          </p:cNvSpPr>
          <p:nvPr/>
        </p:nvSpPr>
        <p:spPr bwMode="auto">
          <a:xfrm>
            <a:off x="1096963" y="4800600"/>
            <a:ext cx="798512" cy="152400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41588" y="2963863"/>
            <a:ext cx="5795962" cy="260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矩形: 圆角 10"/>
          <p:cNvSpPr>
            <a:spLocks noChangeArrowheads="1"/>
          </p:cNvSpPr>
          <p:nvPr/>
        </p:nvSpPr>
        <p:spPr bwMode="auto">
          <a:xfrm>
            <a:off x="1106488" y="5105400"/>
            <a:ext cx="798512" cy="152400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71763" y="2587625"/>
            <a:ext cx="5581650" cy="3055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箭头: 下 13"/>
          <p:cNvSpPr>
            <a:spLocks noChangeArrowheads="1"/>
          </p:cNvSpPr>
          <p:nvPr/>
        </p:nvSpPr>
        <p:spPr bwMode="auto">
          <a:xfrm rot="-2203651">
            <a:off x="8423275" y="2362200"/>
            <a:ext cx="263525" cy="457200"/>
          </a:xfrm>
          <a:prstGeom prst="downArrow">
            <a:avLst>
              <a:gd name="adj1" fmla="val 50000"/>
              <a:gd name="adj2" fmla="val 49880"/>
            </a:avLst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61388" y="1670050"/>
            <a:ext cx="266065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  <p:bldP spid="11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090613"/>
            <a:ext cx="9134475" cy="2224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矩形: 圆角 8"/>
          <p:cNvSpPr>
            <a:spLocks noChangeArrowheads="1"/>
          </p:cNvSpPr>
          <p:nvPr/>
        </p:nvSpPr>
        <p:spPr bwMode="auto">
          <a:xfrm>
            <a:off x="3048000" y="2819400"/>
            <a:ext cx="828675" cy="276225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1350963"/>
            <a:ext cx="6705600" cy="293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571500"/>
            <a:ext cx="5410200" cy="5616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669925"/>
            <a:ext cx="9302750" cy="256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0775" y="838200"/>
            <a:ext cx="9231313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3"/>
          <p:cNvSpPr>
            <a:spLocks noChangeArrowheads="1"/>
          </p:cNvSpPr>
          <p:nvPr/>
        </p:nvSpPr>
        <p:spPr bwMode="auto">
          <a:xfrm>
            <a:off x="0" y="2362200"/>
            <a:ext cx="1219200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2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8000" b="1">
                <a:latin typeface="微软雅黑" panose="020B0503020204020204" pitchFamily="34" charset="-122"/>
                <a:ea typeface="微软雅黑" panose="020B0503020204020204" pitchFamily="34" charset="-122"/>
              </a:rPr>
              <a:t>顺藤摸瓜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（由潜在资源检索更多内容）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标题 1"/>
          <p:cNvSpPr>
            <a:spLocks noGrp="1" noChangeArrowheads="1"/>
          </p:cNvSpPr>
          <p:nvPr>
            <p:ph type="title"/>
          </p:nvPr>
        </p:nvSpPr>
        <p:spPr>
          <a:xfrm>
            <a:off x="1016000" y="533400"/>
            <a:ext cx="7594600" cy="685800"/>
          </a:xfrm>
          <a:ln/>
        </p:spPr>
        <p:txBody>
          <a:bodyPr/>
          <a:lstStyle/>
          <a:p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检索方式</a:t>
            </a:r>
            <a: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——Global Search</a:t>
            </a:r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（一框式检索）</a:t>
            </a:r>
            <a:r>
              <a:rPr 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524000"/>
            <a:ext cx="9553575" cy="370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标题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检索方式</a:t>
            </a:r>
            <a: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——Advanced Search</a:t>
            </a:r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ja-JP"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</a:t>
            </a:r>
            <a:r>
              <a:rPr lang="zh-CN"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</a:t>
            </a:r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33600"/>
            <a:ext cx="11277600" cy="143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矩形: 圆角 4"/>
          <p:cNvSpPr>
            <a:spLocks noChangeArrowheads="1"/>
          </p:cNvSpPr>
          <p:nvPr/>
        </p:nvSpPr>
        <p:spPr bwMode="auto">
          <a:xfrm>
            <a:off x="8458200" y="3200400"/>
            <a:ext cx="1295400" cy="228600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600" y="1524000"/>
            <a:ext cx="7489825" cy="3235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1213" y="3200400"/>
            <a:ext cx="1878012" cy="3025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标题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检索方式</a:t>
            </a:r>
            <a: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——Command Search</a:t>
            </a:r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命令检索</a:t>
            </a:r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25" y="1371600"/>
            <a:ext cx="10928350" cy="4306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箭头: 下 11"/>
          <p:cNvSpPr>
            <a:spLocks noChangeArrowheads="1"/>
          </p:cNvSpPr>
          <p:nvPr/>
        </p:nvSpPr>
        <p:spPr bwMode="auto">
          <a:xfrm rot="-8297622">
            <a:off x="9885363" y="2659063"/>
            <a:ext cx="263525" cy="457200"/>
          </a:xfrm>
          <a:prstGeom prst="downArrow">
            <a:avLst>
              <a:gd name="adj1" fmla="val 50000"/>
              <a:gd name="adj2" fmla="val 49880"/>
            </a:avLst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4175" y="2362200"/>
            <a:ext cx="2314575" cy="1838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矩形: 圆角 12"/>
          <p:cNvSpPr>
            <a:spLocks noChangeArrowheads="1"/>
          </p:cNvSpPr>
          <p:nvPr/>
        </p:nvSpPr>
        <p:spPr bwMode="auto">
          <a:xfrm>
            <a:off x="9467850" y="2743200"/>
            <a:ext cx="1504950" cy="334963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8800" y="1209675"/>
            <a:ext cx="8321675" cy="531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41525" y="2779713"/>
            <a:ext cx="2073275" cy="3297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81475" y="2779713"/>
            <a:ext cx="2033588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1"/>
          <p:cNvSpPr>
            <a:spLocks noGrp="1" noChangeArrowheads="1"/>
          </p:cNvSpPr>
          <p:nvPr>
            <p:ph type="title"/>
          </p:nvPr>
        </p:nvSpPr>
        <p:spPr>
          <a:xfrm>
            <a:off x="990600" y="141288"/>
            <a:ext cx="7696200" cy="496887"/>
          </a:xfrm>
          <a:ln/>
        </p:spPr>
        <p:txBody>
          <a:bodyPr/>
          <a:lstStyle/>
          <a:p>
            <a:r>
              <a:rPr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Efficient Search</a:t>
            </a:r>
            <a:r>
              <a:rPr 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高效检索</a:t>
            </a:r>
            <a:r>
              <a:rPr 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325" y="2085975"/>
            <a:ext cx="10220325" cy="129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225" y="1143000"/>
            <a:ext cx="10210800" cy="5084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0" y="1143000"/>
            <a:ext cx="10220325" cy="1519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矩形: 圆角 17"/>
          <p:cNvSpPr>
            <a:spLocks noChangeArrowheads="1"/>
          </p:cNvSpPr>
          <p:nvPr/>
        </p:nvSpPr>
        <p:spPr bwMode="auto">
          <a:xfrm>
            <a:off x="1066800" y="1211263"/>
            <a:ext cx="1752600" cy="312737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8225" y="854075"/>
            <a:ext cx="10563225" cy="5662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矩形: 圆角 19"/>
          <p:cNvSpPr>
            <a:spLocks noChangeArrowheads="1"/>
          </p:cNvSpPr>
          <p:nvPr/>
        </p:nvSpPr>
        <p:spPr bwMode="auto">
          <a:xfrm>
            <a:off x="1219200" y="1439863"/>
            <a:ext cx="1828800" cy="300037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sp>
        <p:nvSpPr>
          <p:cNvPr id="21" name="箭头: 下 20"/>
          <p:cNvSpPr>
            <a:spLocks noChangeArrowheads="1"/>
          </p:cNvSpPr>
          <p:nvPr/>
        </p:nvSpPr>
        <p:spPr bwMode="auto">
          <a:xfrm>
            <a:off x="1870075" y="1851025"/>
            <a:ext cx="263525" cy="457200"/>
          </a:xfrm>
          <a:prstGeom prst="downArrow">
            <a:avLst>
              <a:gd name="adj1" fmla="val 50000"/>
              <a:gd name="adj2" fmla="val 49880"/>
            </a:avLst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3000" y="1346200"/>
            <a:ext cx="2600325" cy="4956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6188" y="1114425"/>
            <a:ext cx="2520950" cy="529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0325" y="1063625"/>
            <a:ext cx="2522538" cy="5316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700" y="838200"/>
            <a:ext cx="10563225" cy="5662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8225" y="2057400"/>
            <a:ext cx="8658225" cy="3265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矩形: 圆角 27"/>
          <p:cNvSpPr>
            <a:spLocks noChangeArrowheads="1"/>
          </p:cNvSpPr>
          <p:nvPr/>
        </p:nvSpPr>
        <p:spPr bwMode="auto">
          <a:xfrm>
            <a:off x="7654925" y="3033713"/>
            <a:ext cx="1489075" cy="1619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43663" y="4212225"/>
            <a:ext cx="13716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1800" dirty="0">
                <a:latin typeface="宋体" panose="02010600030101010101" pitchFamily="2" charset="-122"/>
                <a:ea typeface="宋体" panose="02010600030101010101" pitchFamily="2" charset="-122"/>
              </a:rPr>
              <a:t>高被引文献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" descr="Pictu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06463"/>
            <a:ext cx="1547813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文本"/>
          <p:cNvSpPr txBox="1">
            <a:spLocks/>
          </p:cNvSpPr>
          <p:nvPr/>
        </p:nvSpPr>
        <p:spPr bwMode="auto">
          <a:xfrm>
            <a:off x="5487884" y="762000"/>
            <a:ext cx="1522516" cy="55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altLang="en-US" sz="4000" b="1" baseline="0">
                <a:solidFill>
                  <a:srgbClr val="C00000"/>
                </a:solidFill>
                <a:latin typeface="Arial" pitchFamily="34" charset="0"/>
                <a:ea typeface="宋体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algn="ctr">
              <a:lnSpc>
                <a:spcPts val="7525"/>
              </a:lnSpc>
              <a:defRPr/>
            </a:pPr>
            <a:r>
              <a:rPr lang="zh-CN" sz="3200" b="0" kern="0" dirty="0">
                <a:ln w="19910">
                  <a:solidFill>
                    <a:srgbClr val="FFFFFF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SimHei" charset="-122"/>
                <a:ea typeface="SimHei" charset="-122"/>
                <a:cs typeface="SimHei" charset="-122"/>
              </a:rPr>
              <a:t>01 /</a:t>
            </a:r>
            <a:endParaRPr kumimoji="1" lang="zh-CN" sz="3200" kern="0" dirty="0">
              <a:solidFill>
                <a:srgbClr val="000000"/>
              </a:solidFill>
            </a:endParaRPr>
          </a:p>
        </p:txBody>
      </p:sp>
      <p:pic>
        <p:nvPicPr>
          <p:cNvPr id="23556" name="Picture" descr="Pictur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663" y="2049463"/>
            <a:ext cx="1547812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文本"/>
          <p:cNvSpPr txBox="1">
            <a:spLocks/>
          </p:cNvSpPr>
          <p:nvPr/>
        </p:nvSpPr>
        <p:spPr bwMode="auto">
          <a:xfrm>
            <a:off x="5410200" y="1905000"/>
            <a:ext cx="1620000" cy="62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altLang="en-US" sz="4000" b="1" baseline="0">
                <a:solidFill>
                  <a:srgbClr val="C00000"/>
                </a:solidFill>
                <a:latin typeface="Arial" pitchFamily="34" charset="0"/>
                <a:ea typeface="宋体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algn="ctr">
              <a:lnSpc>
                <a:spcPts val="7525"/>
              </a:lnSpc>
              <a:defRPr/>
            </a:pPr>
            <a:r>
              <a:rPr lang="zh-CN" sz="3200" b="0" kern="0" dirty="0">
                <a:ln w="19910">
                  <a:solidFill>
                    <a:srgbClr val="FFFFFF">
                      <a:alpha val="100000"/>
                    </a:srgbClr>
                  </a:solidFill>
                </a:ln>
                <a:solidFill>
                  <a:srgbClr val="FFFFFF">
                    <a:alpha val="100000"/>
                  </a:srgbClr>
                </a:solidFill>
                <a:latin typeface="SimHei" charset="-122"/>
                <a:ea typeface="SimHei" charset="-122"/>
                <a:cs typeface="SimHei" charset="-122"/>
              </a:rPr>
              <a:t>02 /</a:t>
            </a:r>
            <a:endParaRPr kumimoji="1" lang="zh-CN" sz="3200" kern="0" dirty="0">
              <a:solidFill>
                <a:srgbClr val="000000"/>
              </a:solidFill>
            </a:endParaRPr>
          </a:p>
        </p:txBody>
      </p:sp>
      <p:grpSp>
        <p:nvGrpSpPr>
          <p:cNvPr id="23558" name="组合 95"/>
          <p:cNvGrpSpPr>
            <a:grpSpLocks/>
          </p:cNvGrpSpPr>
          <p:nvPr/>
        </p:nvGrpSpPr>
        <p:grpSpPr bwMode="auto">
          <a:xfrm>
            <a:off x="5427663" y="3124200"/>
            <a:ext cx="1547812" cy="952500"/>
            <a:chOff x="14325600" y="6400800"/>
            <a:chExt cx="1810204" cy="952414"/>
          </a:xfrm>
        </p:grpSpPr>
        <p:pic>
          <p:nvPicPr>
            <p:cNvPr id="23574" name="Picture" descr="Pictur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35804" y="6477539"/>
              <a:ext cx="1800000" cy="875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文本"/>
            <p:cNvSpPr txBox="1">
              <a:spLocks/>
            </p:cNvSpPr>
            <p:nvPr/>
          </p:nvSpPr>
          <p:spPr bwMode="auto">
            <a:xfrm>
              <a:off x="14325600" y="6400800"/>
              <a:ext cx="1770367" cy="626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lang="en-US" altLang="en-US" sz="4000" b="1" baseline="0">
                  <a:solidFill>
                    <a:srgbClr val="C00000"/>
                  </a:solidFill>
                  <a:latin typeface="Arial" pitchFamily="34" charset="0"/>
                  <a:ea typeface="宋体" pitchFamily="2" charset="-122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algn="ctr">
                <a:lnSpc>
                  <a:spcPts val="7525"/>
                </a:lnSpc>
                <a:defRPr/>
              </a:pPr>
              <a:r>
                <a:rPr lang="zh-CN" sz="3200" b="0" kern="0" dirty="0">
                  <a:ln w="19910">
                    <a:solidFill>
                      <a:srgbClr val="FFFFFF">
                        <a:alpha val="100000"/>
                      </a:srgbClr>
                    </a:solidFill>
                  </a:ln>
                  <a:solidFill>
                    <a:srgbClr val="FFFFFF">
                      <a:alpha val="100000"/>
                    </a:srgbClr>
                  </a:solidFill>
                  <a:latin typeface="SimHei" charset="-122"/>
                  <a:ea typeface="SimHei" charset="-122"/>
                  <a:cs typeface="SimHei" charset="-122"/>
                </a:rPr>
                <a:t>03 /</a:t>
              </a:r>
              <a:endParaRPr kumimoji="1" lang="zh-CN" sz="3200" kern="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23559" name="Picture" descr="Pictur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6680">
            <a:off x="531813" y="3068638"/>
            <a:ext cx="424815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" descr="Picture"/>
          <p:cNvPicPr preferRelativeResize="0"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38" y="3735388"/>
            <a:ext cx="1503362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文本"/>
          <p:cNvSpPr txBox="1">
            <a:spLocks/>
          </p:cNvSpPr>
          <p:nvPr/>
        </p:nvSpPr>
        <p:spPr bwMode="auto">
          <a:xfrm>
            <a:off x="1677988" y="3657600"/>
            <a:ext cx="15224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altLang="en-US" sz="4000" b="1" baseline="0">
                <a:solidFill>
                  <a:srgbClr val="C00000"/>
                </a:solidFill>
                <a:latin typeface="Arial" pitchFamily="34" charset="0"/>
                <a:ea typeface="宋体" pitchFamily="2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latin typeface="Arial" charset="0"/>
                <a:ea typeface="宋体" pitchFamily="2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algn="ctr">
              <a:lnSpc>
                <a:spcPts val="6000"/>
              </a:lnSpc>
              <a:defRPr/>
            </a:pPr>
            <a:r>
              <a:rPr lang="zh-CN" sz="2600" b="0" kern="0" dirty="0">
                <a:solidFill>
                  <a:srgbClr val="FFFFFF">
                    <a:alpha val="100000"/>
                  </a:srgbClr>
                </a:solidFill>
                <a:latin typeface="SimHei" charset="-122"/>
                <a:ea typeface="SimHei" charset="-122"/>
                <a:cs typeface="SimHei" charset="-122"/>
              </a:rPr>
              <a:t>STAR</a:t>
            </a:r>
            <a:r>
              <a:rPr altLang="zh-CN" sz="2600" b="0" kern="0" dirty="0">
                <a:solidFill>
                  <a:srgbClr val="FFFFFF">
                    <a:alpha val="100000"/>
                  </a:srgbClr>
                </a:solidFill>
                <a:latin typeface="SimHei" charset="-122"/>
                <a:ea typeface="SimHei" charset="-122"/>
                <a:cs typeface="SimHei" charset="-122"/>
              </a:rPr>
              <a:t>T</a:t>
            </a:r>
            <a:r>
              <a:rPr lang="zh-CN" sz="2600" b="0" kern="0" dirty="0">
                <a:solidFill>
                  <a:srgbClr val="FFFFFF">
                    <a:alpha val="100000"/>
                  </a:srgbClr>
                </a:solidFill>
                <a:latin typeface="SimHei" charset="-122"/>
                <a:ea typeface="SimHei" charset="-122"/>
                <a:cs typeface="SimHei" charset="-122"/>
              </a:rPr>
              <a:t>&gt;&gt;&gt;</a:t>
            </a:r>
            <a:endParaRPr kumimoji="1" lang="zh-CN" sz="2600" kern="0" dirty="0">
              <a:solidFill>
                <a:srgbClr val="000000"/>
              </a:solidFill>
            </a:endParaRPr>
          </a:p>
        </p:txBody>
      </p:sp>
      <p:grpSp>
        <p:nvGrpSpPr>
          <p:cNvPr id="23562" name="组合 98"/>
          <p:cNvGrpSpPr>
            <a:grpSpLocks/>
          </p:cNvGrpSpPr>
          <p:nvPr/>
        </p:nvGrpSpPr>
        <p:grpSpPr bwMode="auto">
          <a:xfrm>
            <a:off x="5410200" y="5448300"/>
            <a:ext cx="1539875" cy="952500"/>
            <a:chOff x="14335804" y="6400800"/>
            <a:chExt cx="1800002" cy="952414"/>
          </a:xfrm>
        </p:grpSpPr>
        <p:pic>
          <p:nvPicPr>
            <p:cNvPr id="23572" name="Picture" descr="Pictur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35804" y="6477539"/>
              <a:ext cx="1800000" cy="875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1" name="文本"/>
            <p:cNvSpPr txBox="1">
              <a:spLocks/>
            </p:cNvSpPr>
            <p:nvPr/>
          </p:nvSpPr>
          <p:spPr bwMode="auto">
            <a:xfrm>
              <a:off x="14365439" y="6400800"/>
              <a:ext cx="1770367" cy="596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lang="en-US" altLang="en-US" sz="4000" b="1" baseline="0">
                  <a:solidFill>
                    <a:srgbClr val="C00000"/>
                  </a:solidFill>
                  <a:latin typeface="Arial" pitchFamily="34" charset="0"/>
                  <a:ea typeface="宋体" pitchFamily="2" charset="-122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algn="ctr">
                <a:lnSpc>
                  <a:spcPts val="7525"/>
                </a:lnSpc>
                <a:defRPr/>
              </a:pPr>
              <a:r>
                <a:rPr lang="zh-CN" sz="3200" b="0" kern="0" dirty="0">
                  <a:ln w="19910">
                    <a:solidFill>
                      <a:srgbClr val="FFFFFF">
                        <a:alpha val="100000"/>
                      </a:srgbClr>
                    </a:solidFill>
                  </a:ln>
                  <a:solidFill>
                    <a:srgbClr val="FFFFFF">
                      <a:alpha val="100000"/>
                    </a:srgbClr>
                  </a:solidFill>
                  <a:latin typeface="SimHei" charset="-122"/>
                  <a:ea typeface="SimHei" charset="-122"/>
                  <a:cs typeface="SimHei" charset="-122"/>
                </a:rPr>
                <a:t>0</a:t>
              </a:r>
              <a:r>
                <a:rPr altLang="zh-CN" sz="3200" b="0" kern="0" dirty="0">
                  <a:ln w="19910">
                    <a:solidFill>
                      <a:srgbClr val="FFFFFF">
                        <a:alpha val="100000"/>
                      </a:srgbClr>
                    </a:solidFill>
                  </a:ln>
                  <a:solidFill>
                    <a:srgbClr val="FFFFFF">
                      <a:alpha val="100000"/>
                    </a:srgbClr>
                  </a:solidFill>
                  <a:latin typeface="SimHei" charset="-122"/>
                  <a:ea typeface="SimHei" charset="-122"/>
                  <a:cs typeface="SimHei" charset="-122"/>
                </a:rPr>
                <a:t>5</a:t>
              </a:r>
              <a:r>
                <a:rPr lang="zh-CN" sz="3200" b="0" kern="0" dirty="0">
                  <a:ln w="19910">
                    <a:solidFill>
                      <a:srgbClr val="FFFFFF">
                        <a:alpha val="100000"/>
                      </a:srgbClr>
                    </a:solidFill>
                  </a:ln>
                  <a:solidFill>
                    <a:srgbClr val="FFFFFF">
                      <a:alpha val="100000"/>
                    </a:srgbClr>
                  </a:solidFill>
                  <a:latin typeface="SimHei" charset="-122"/>
                  <a:ea typeface="SimHei" charset="-122"/>
                  <a:cs typeface="SimHei" charset="-122"/>
                </a:rPr>
                <a:t> /</a:t>
              </a:r>
              <a:endParaRPr kumimoji="1" lang="zh-CN" sz="3200" kern="0" dirty="0">
                <a:solidFill>
                  <a:srgbClr val="000000"/>
                </a:solidFill>
              </a:endParaRPr>
            </a:p>
          </p:txBody>
        </p:sp>
      </p:grpSp>
      <p:sp>
        <p:nvSpPr>
          <p:cNvPr id="23563" name="文本框 101"/>
          <p:cNvSpPr txBox="1">
            <a:spLocks noChangeArrowheads="1"/>
          </p:cNvSpPr>
          <p:nvPr/>
        </p:nvSpPr>
        <p:spPr bwMode="auto">
          <a:xfrm>
            <a:off x="98425" y="1981200"/>
            <a:ext cx="47021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7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7200"/>
              <a:t> </a:t>
            </a:r>
            <a:r>
              <a:rPr lang="en-US" altLang="zh-CN" sz="7200" b="1"/>
              <a:t>Contents</a:t>
            </a:r>
            <a:endParaRPr lang="zh-CN" altLang="en-US" sz="7200" b="1"/>
          </a:p>
        </p:txBody>
      </p:sp>
      <p:sp>
        <p:nvSpPr>
          <p:cNvPr id="23564" name="文本框 102"/>
          <p:cNvSpPr txBox="1">
            <a:spLocks noChangeArrowheads="1"/>
          </p:cNvSpPr>
          <p:nvPr/>
        </p:nvSpPr>
        <p:spPr bwMode="auto">
          <a:xfrm>
            <a:off x="7567613" y="1087438"/>
            <a:ext cx="24145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7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初识 </a:t>
            </a: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65" name="文本框 103"/>
          <p:cNvSpPr txBox="1">
            <a:spLocks noChangeArrowheads="1"/>
          </p:cNvSpPr>
          <p:nvPr/>
        </p:nvSpPr>
        <p:spPr bwMode="auto">
          <a:xfrm>
            <a:off x="7567613" y="1981200"/>
            <a:ext cx="4032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7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抽丝剥茧</a:t>
            </a:r>
            <a:endParaRPr lang="en-US" altLang="zh-CN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（深度挖掘单篇文章的潜在资源）</a:t>
            </a:r>
          </a:p>
        </p:txBody>
      </p:sp>
      <p:sp>
        <p:nvSpPr>
          <p:cNvPr id="23566" name="文本框 104"/>
          <p:cNvSpPr txBox="1">
            <a:spLocks noChangeArrowheads="1"/>
          </p:cNvSpPr>
          <p:nvPr/>
        </p:nvSpPr>
        <p:spPr bwMode="auto">
          <a:xfrm>
            <a:off x="7620000" y="3175000"/>
            <a:ext cx="35194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7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顺藤摸瓜</a:t>
            </a:r>
            <a:endParaRPr lang="en-US" altLang="zh-CN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（由潜在资源检索更多内容）</a:t>
            </a:r>
          </a:p>
        </p:txBody>
      </p:sp>
      <p:sp>
        <p:nvSpPr>
          <p:cNvPr id="23567" name="矩形 105"/>
          <p:cNvSpPr>
            <a:spLocks noChangeArrowheads="1"/>
          </p:cNvSpPr>
          <p:nvPr/>
        </p:nvSpPr>
        <p:spPr bwMode="auto">
          <a:xfrm>
            <a:off x="7634288" y="5616575"/>
            <a:ext cx="4405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7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相关资源推介</a:t>
            </a:r>
          </a:p>
        </p:txBody>
      </p:sp>
      <p:grpSp>
        <p:nvGrpSpPr>
          <p:cNvPr id="23568" name="组合 98"/>
          <p:cNvGrpSpPr>
            <a:grpSpLocks/>
          </p:cNvGrpSpPr>
          <p:nvPr/>
        </p:nvGrpSpPr>
        <p:grpSpPr bwMode="auto">
          <a:xfrm>
            <a:off x="5410200" y="4305300"/>
            <a:ext cx="1547813" cy="952500"/>
            <a:chOff x="14325600" y="6400800"/>
            <a:chExt cx="1810204" cy="952414"/>
          </a:xfrm>
        </p:grpSpPr>
        <p:pic>
          <p:nvPicPr>
            <p:cNvPr id="23570" name="Picture" descr="Pictur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35804" y="6477539"/>
              <a:ext cx="1800000" cy="875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文本"/>
            <p:cNvSpPr txBox="1">
              <a:spLocks/>
            </p:cNvSpPr>
            <p:nvPr/>
          </p:nvSpPr>
          <p:spPr bwMode="auto">
            <a:xfrm>
              <a:off x="14325600" y="6400800"/>
              <a:ext cx="1770367" cy="596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lang="en-US" altLang="en-US" sz="4000" b="1" baseline="0">
                  <a:solidFill>
                    <a:srgbClr val="C00000"/>
                  </a:solidFill>
                  <a:latin typeface="Arial" pitchFamily="34" charset="0"/>
                  <a:ea typeface="宋体" pitchFamily="2" charset="-122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rgbClr val="C00000"/>
                  </a:solidFill>
                  <a:latin typeface="Arial" charset="0"/>
                  <a:ea typeface="宋体" pitchFamily="2" charset="-122"/>
                </a:defRPr>
              </a:lvl5pPr>
              <a:lvl6pPr marL="4572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6pPr>
              <a:lvl7pPr marL="9144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7pPr>
              <a:lvl8pPr marL="13716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8pPr>
              <a:lvl9pPr marL="18288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3600" b="1">
                  <a:solidFill>
                    <a:schemeClr val="tx2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algn="ctr">
                <a:lnSpc>
                  <a:spcPts val="7525"/>
                </a:lnSpc>
                <a:defRPr/>
              </a:pPr>
              <a:r>
                <a:rPr lang="zh-CN" sz="3200" b="0" kern="0" dirty="0">
                  <a:ln w="19910">
                    <a:solidFill>
                      <a:srgbClr val="FFFFFF">
                        <a:alpha val="100000"/>
                      </a:srgbClr>
                    </a:solidFill>
                  </a:ln>
                  <a:solidFill>
                    <a:srgbClr val="FFFFFF">
                      <a:alpha val="100000"/>
                    </a:srgbClr>
                  </a:solidFill>
                  <a:latin typeface="SimHei" charset="-122"/>
                  <a:ea typeface="SimHei" charset="-122"/>
                  <a:cs typeface="SimHei" charset="-122"/>
                </a:rPr>
                <a:t>0</a:t>
              </a:r>
              <a:r>
                <a:rPr altLang="zh-CN" sz="3200" b="0" kern="0" dirty="0">
                  <a:ln w="19910">
                    <a:solidFill>
                      <a:srgbClr val="FFFFFF">
                        <a:alpha val="100000"/>
                      </a:srgbClr>
                    </a:solidFill>
                  </a:ln>
                  <a:solidFill>
                    <a:srgbClr val="FFFFFF">
                      <a:alpha val="100000"/>
                    </a:srgbClr>
                  </a:solidFill>
                  <a:latin typeface="SimHei" charset="-122"/>
                  <a:ea typeface="SimHei" charset="-122"/>
                  <a:cs typeface="SimHei" charset="-122"/>
                </a:rPr>
                <a:t>4</a:t>
              </a:r>
              <a:r>
                <a:rPr lang="zh-CN" sz="3200" b="0" kern="0" dirty="0">
                  <a:ln w="19910">
                    <a:solidFill>
                      <a:srgbClr val="FFFFFF">
                        <a:alpha val="100000"/>
                      </a:srgbClr>
                    </a:solidFill>
                  </a:ln>
                  <a:solidFill>
                    <a:srgbClr val="FFFFFF">
                      <a:alpha val="100000"/>
                    </a:srgbClr>
                  </a:solidFill>
                  <a:latin typeface="SimHei" charset="-122"/>
                  <a:ea typeface="SimHei" charset="-122"/>
                  <a:cs typeface="SimHei" charset="-122"/>
                </a:rPr>
                <a:t> /</a:t>
              </a:r>
              <a:endParaRPr kumimoji="1" lang="zh-CN" sz="3200" kern="0" dirty="0">
                <a:solidFill>
                  <a:srgbClr val="000000"/>
                </a:solidFill>
              </a:endParaRPr>
            </a:p>
          </p:txBody>
        </p:sp>
      </p:grpSp>
      <p:sp>
        <p:nvSpPr>
          <p:cNvPr id="23569" name="文本框 104"/>
          <p:cNvSpPr txBox="1">
            <a:spLocks noChangeArrowheads="1"/>
          </p:cNvSpPr>
          <p:nvPr/>
        </p:nvSpPr>
        <p:spPr bwMode="auto">
          <a:xfrm>
            <a:off x="7696200" y="4394200"/>
            <a:ext cx="27606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7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有的放矢</a:t>
            </a:r>
            <a:endParaRPr lang="en-US" altLang="zh-CN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期刊会议投稿）</a:t>
            </a:r>
          </a:p>
        </p:txBody>
      </p:sp>
    </p:spTree>
  </p:cSld>
  <p:clrMapOvr>
    <a:masterClrMapping/>
  </p:clrMapOvr>
  <p:transition spd="med" advTm="37753"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标题 1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772400" cy="609600"/>
          </a:xfrm>
          <a:ln/>
        </p:spPr>
        <p:txBody>
          <a:bodyPr/>
          <a:lstStyle/>
          <a:p>
            <a: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Supplemental Items</a:t>
            </a:r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（辅助资料）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1219200"/>
            <a:ext cx="2286000" cy="5138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矩形: 圆角 19"/>
          <p:cNvSpPr>
            <a:spLocks noChangeArrowheads="1"/>
          </p:cNvSpPr>
          <p:nvPr/>
        </p:nvSpPr>
        <p:spPr bwMode="auto">
          <a:xfrm>
            <a:off x="1295400" y="3001963"/>
            <a:ext cx="2057400" cy="14176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1295400"/>
            <a:ext cx="7953375" cy="1876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矩形: 圆角 20"/>
          <p:cNvSpPr>
            <a:spLocks noChangeArrowheads="1"/>
          </p:cNvSpPr>
          <p:nvPr/>
        </p:nvSpPr>
        <p:spPr bwMode="auto">
          <a:xfrm>
            <a:off x="7620000" y="2743200"/>
            <a:ext cx="914400" cy="3048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1397000"/>
            <a:ext cx="6648450" cy="302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1400" y="1397000"/>
            <a:ext cx="7886700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矩形: 圆角 23"/>
          <p:cNvSpPr>
            <a:spLocks noChangeArrowheads="1"/>
          </p:cNvSpPr>
          <p:nvPr/>
        </p:nvSpPr>
        <p:spPr bwMode="auto">
          <a:xfrm>
            <a:off x="7543800" y="3048000"/>
            <a:ext cx="914400" cy="3048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7200" y="1447800"/>
            <a:ext cx="6157913" cy="4795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矩形: 圆角 25"/>
          <p:cNvSpPr>
            <a:spLocks noChangeArrowheads="1"/>
          </p:cNvSpPr>
          <p:nvPr/>
        </p:nvSpPr>
        <p:spPr bwMode="auto">
          <a:xfrm>
            <a:off x="7334250" y="2316163"/>
            <a:ext cx="742950" cy="24606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05225" y="1497013"/>
            <a:ext cx="7620000" cy="3163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5213" y="1552575"/>
            <a:ext cx="8029575" cy="1895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矩形: 圆角 29"/>
          <p:cNvSpPr>
            <a:spLocks noChangeArrowheads="1"/>
          </p:cNvSpPr>
          <p:nvPr/>
        </p:nvSpPr>
        <p:spPr bwMode="auto">
          <a:xfrm>
            <a:off x="7620000" y="3001963"/>
            <a:ext cx="1095375" cy="32385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81425" y="1552575"/>
            <a:ext cx="775335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矩形: 圆角 31"/>
          <p:cNvSpPr>
            <a:spLocks noChangeArrowheads="1"/>
          </p:cNvSpPr>
          <p:nvPr/>
        </p:nvSpPr>
        <p:spPr bwMode="auto">
          <a:xfrm>
            <a:off x="7448550" y="2651125"/>
            <a:ext cx="1162050" cy="3016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sp>
        <p:nvSpPr>
          <p:cNvPr id="33" name="矩形: 圆角 32"/>
          <p:cNvSpPr>
            <a:spLocks noChangeArrowheads="1"/>
          </p:cNvSpPr>
          <p:nvPr/>
        </p:nvSpPr>
        <p:spPr bwMode="auto">
          <a:xfrm>
            <a:off x="5181600" y="3519488"/>
            <a:ext cx="3124200" cy="277812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08088" y="1046163"/>
            <a:ext cx="10326687" cy="5329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76" name="图片 5017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7113" y="1090613"/>
            <a:ext cx="10688637" cy="4965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0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0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4" grpId="0" animBg="1"/>
      <p:bldP spid="26" grpId="0" animBg="1"/>
      <p:bldP spid="30" grpId="0" animBg="1"/>
      <p:bldP spid="32" grpId="0" animBg="1"/>
      <p:bldP spid="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1"/>
          <p:cNvSpPr>
            <a:spLocks noGrp="1" noChangeArrowheads="1"/>
          </p:cNvSpPr>
          <p:nvPr>
            <p:ph type="title"/>
          </p:nvPr>
        </p:nvSpPr>
        <p:spPr>
          <a:xfrm>
            <a:off x="1524000" y="517525"/>
            <a:ext cx="8915400" cy="625475"/>
          </a:xfrm>
          <a:ln/>
        </p:spPr>
        <p:txBody>
          <a:bodyPr/>
          <a:lstStyle/>
          <a:p>
            <a:r>
              <a:rPr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Create Account</a:t>
            </a:r>
            <a:r>
              <a:rPr 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（创建账号）：定制个性化信息推送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371600"/>
            <a:ext cx="9753600" cy="436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箭头: 下 2"/>
          <p:cNvSpPr>
            <a:spLocks noChangeArrowheads="1"/>
          </p:cNvSpPr>
          <p:nvPr/>
        </p:nvSpPr>
        <p:spPr bwMode="auto">
          <a:xfrm rot="10800000">
            <a:off x="9144000" y="1676400"/>
            <a:ext cx="381000" cy="609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7950" y="1219200"/>
            <a:ext cx="6656388" cy="5411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标题 1"/>
          <p:cNvSpPr>
            <a:spLocks noGrp="1" noChangeArrowheads="1"/>
          </p:cNvSpPr>
          <p:nvPr>
            <p:ph type="title"/>
          </p:nvPr>
        </p:nvSpPr>
        <p:spPr>
          <a:xfrm>
            <a:off x="1524000" y="517525"/>
            <a:ext cx="8915400" cy="625475"/>
          </a:xfrm>
          <a:ln/>
        </p:spPr>
        <p:txBody>
          <a:bodyPr/>
          <a:lstStyle/>
          <a:p>
            <a:r>
              <a:rPr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 Search Alerts</a:t>
            </a:r>
            <a:r>
              <a:rPr 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检索提醒</a:t>
            </a:r>
            <a:r>
              <a:rPr 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）：定制热点技术信息推送</a:t>
            </a:r>
            <a:r>
              <a:rPr lang="zh-CN"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sz="240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295400"/>
            <a:ext cx="10247313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矩形: 圆角 6"/>
          <p:cNvSpPr>
            <a:spLocks noChangeArrowheads="1"/>
          </p:cNvSpPr>
          <p:nvPr/>
        </p:nvSpPr>
        <p:spPr bwMode="auto">
          <a:xfrm>
            <a:off x="8991600" y="2971800"/>
            <a:ext cx="1371600" cy="6858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1"/>
          <p:cNvSpPr>
            <a:spLocks noGrp="1" noChangeArrowheads="1"/>
          </p:cNvSpPr>
          <p:nvPr>
            <p:ph type="title"/>
          </p:nvPr>
        </p:nvSpPr>
        <p:spPr>
          <a:xfrm>
            <a:off x="1666875" y="457200"/>
            <a:ext cx="7772400" cy="577850"/>
          </a:xfrm>
          <a:ln/>
        </p:spPr>
        <p:txBody>
          <a:bodyPr/>
          <a:lstStyle/>
          <a:p>
            <a:r>
              <a:rPr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 Search Alerts</a:t>
            </a:r>
            <a:r>
              <a:rPr 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检索提醒</a:t>
            </a:r>
            <a:r>
              <a:rPr 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）：掌握机构研究动态</a:t>
            </a:r>
            <a: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sz="280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054100"/>
            <a:ext cx="8224838" cy="5191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1219200"/>
            <a:ext cx="10642600" cy="3389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矩形: 圆角 11"/>
          <p:cNvSpPr>
            <a:spLocks noChangeArrowheads="1"/>
          </p:cNvSpPr>
          <p:nvPr/>
        </p:nvSpPr>
        <p:spPr bwMode="auto">
          <a:xfrm>
            <a:off x="9144000" y="2971800"/>
            <a:ext cx="1371600" cy="6858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1"/>
          <p:cNvSpPr>
            <a:spLocks noGrp="1" noChangeArrowheads="1"/>
          </p:cNvSpPr>
          <p:nvPr>
            <p:ph type="title"/>
          </p:nvPr>
        </p:nvSpPr>
        <p:spPr>
          <a:xfrm>
            <a:off x="1666875" y="457200"/>
            <a:ext cx="8848725" cy="577850"/>
          </a:xfrm>
          <a:ln/>
        </p:spPr>
        <p:txBody>
          <a:bodyPr/>
          <a:lstStyle/>
          <a:p>
            <a:r>
              <a:rPr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 Search Alerts</a:t>
            </a:r>
            <a:r>
              <a:rPr 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检索提醒</a:t>
            </a:r>
            <a:r>
              <a:rPr 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）：掌握权威研究人员最新进展</a:t>
            </a:r>
            <a: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sz="280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219200"/>
            <a:ext cx="10642600" cy="3389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1143000"/>
            <a:ext cx="2655888" cy="525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矩形: 圆角 8"/>
          <p:cNvSpPr>
            <a:spLocks noChangeArrowheads="1"/>
          </p:cNvSpPr>
          <p:nvPr/>
        </p:nvSpPr>
        <p:spPr bwMode="auto">
          <a:xfrm>
            <a:off x="1066800" y="2227263"/>
            <a:ext cx="1371600" cy="2873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038" y="1219200"/>
            <a:ext cx="11261725" cy="1527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箭头: 下 9"/>
          <p:cNvSpPr>
            <a:spLocks noChangeArrowheads="1"/>
          </p:cNvSpPr>
          <p:nvPr/>
        </p:nvSpPr>
        <p:spPr bwMode="auto">
          <a:xfrm rot="10800000">
            <a:off x="1489075" y="2455863"/>
            <a:ext cx="263525" cy="457200"/>
          </a:xfrm>
          <a:prstGeom prst="downArrow">
            <a:avLst>
              <a:gd name="adj1" fmla="val 50000"/>
              <a:gd name="adj2" fmla="val 49880"/>
            </a:avLst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" y="1152525"/>
            <a:ext cx="1139190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矩形: 圆角 12"/>
          <p:cNvSpPr>
            <a:spLocks noChangeArrowheads="1"/>
          </p:cNvSpPr>
          <p:nvPr/>
        </p:nvSpPr>
        <p:spPr bwMode="auto">
          <a:xfrm>
            <a:off x="9372600" y="3124200"/>
            <a:ext cx="1295400" cy="6858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标题 1"/>
          <p:cNvSpPr>
            <a:spLocks noGrp="1" noChangeArrowheads="1"/>
          </p:cNvSpPr>
          <p:nvPr>
            <p:ph type="title"/>
          </p:nvPr>
        </p:nvSpPr>
        <p:spPr>
          <a:xfrm>
            <a:off x="2133600" y="652463"/>
            <a:ext cx="8153400" cy="881062"/>
          </a:xfrm>
          <a:ln/>
        </p:spPr>
        <p:txBody>
          <a:bodyPr/>
          <a:lstStyle/>
          <a:p>
            <a:r>
              <a:rPr altLang="zh-CN" sz="3200" i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MyXplore</a:t>
            </a:r>
            <a:r>
              <a:rPr alt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App—</a:t>
            </a:r>
            <a:r>
              <a:rPr 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随时随地掌握前沿资讯</a:t>
            </a:r>
          </a:p>
        </p:txBody>
      </p:sp>
      <p:sp>
        <p:nvSpPr>
          <p:cNvPr id="56323" name="内容占位符 2"/>
          <p:cNvSpPr>
            <a:spLocks noGrp="1" noChangeArrowheads="1"/>
          </p:cNvSpPr>
          <p:nvPr>
            <p:ph idx="1"/>
          </p:nvPr>
        </p:nvSpPr>
        <p:spPr>
          <a:xfrm>
            <a:off x="2209800" y="1566863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iTunes App Store</a:t>
            </a:r>
          </a:p>
          <a:p>
            <a:pPr>
              <a:defRPr/>
            </a:pPr>
            <a:r>
              <a:rPr lang="en-US" altLang="zh-CN" dirty="0"/>
              <a:t>Google Play</a:t>
            </a:r>
          </a:p>
          <a:p>
            <a:pPr>
              <a:defRPr/>
            </a:pPr>
            <a:r>
              <a:rPr lang="en-US" altLang="zh-CN" dirty="0"/>
              <a:t>Android</a:t>
            </a:r>
          </a:p>
          <a:p>
            <a:pPr marL="720000">
              <a:buFont typeface="Wingdings" panose="05000000000000000000" pitchFamily="2" charset="2"/>
              <a:buChar char="Ø"/>
              <a:defRPr/>
            </a:pPr>
            <a:r>
              <a:rPr lang="zh-CN" altLang="en-US" sz="2400" dirty="0"/>
              <a:t>腾讯应用宝</a:t>
            </a:r>
            <a:endParaRPr lang="en-US" altLang="zh-CN" sz="2400" dirty="0"/>
          </a:p>
          <a:p>
            <a:pPr marL="720000">
              <a:buFont typeface="Wingdings" panose="05000000000000000000" pitchFamily="2" charset="2"/>
              <a:buChar char="Ø"/>
              <a:defRPr/>
            </a:pPr>
            <a:r>
              <a:rPr lang="en-US" altLang="zh-CN" sz="2400" dirty="0"/>
              <a:t>360</a:t>
            </a:r>
            <a:r>
              <a:rPr lang="zh-CN" altLang="en-US" sz="2400" dirty="0"/>
              <a:t>手机助手</a:t>
            </a:r>
            <a:endParaRPr lang="en-US" altLang="zh-CN" sz="2400" dirty="0"/>
          </a:p>
          <a:p>
            <a:pPr marL="720000">
              <a:buFont typeface="Wingdings" panose="05000000000000000000" pitchFamily="2" charset="2"/>
              <a:buChar char="Ø"/>
              <a:defRPr/>
            </a:pPr>
            <a:r>
              <a:rPr lang="zh-CN" altLang="en-US" sz="2400" dirty="0"/>
              <a:t>百度手机助手</a:t>
            </a:r>
            <a:endParaRPr lang="en-US" altLang="zh-CN" sz="2400" dirty="0"/>
          </a:p>
          <a:p>
            <a:pPr marL="720000">
              <a:buFont typeface="Wingdings" panose="05000000000000000000" pitchFamily="2" charset="2"/>
              <a:buChar char="Ø"/>
              <a:defRPr/>
            </a:pPr>
            <a:r>
              <a:rPr lang="zh-CN" altLang="en-US" sz="2400" dirty="0"/>
              <a:t>小米应用商店</a:t>
            </a:r>
            <a:endParaRPr lang="en-US" altLang="zh-CN" sz="2400" dirty="0"/>
          </a:p>
          <a:p>
            <a:pPr marL="720000">
              <a:buFont typeface="Wingdings" panose="05000000000000000000" pitchFamily="2" charset="2"/>
              <a:buChar char="Ø"/>
              <a:defRPr/>
            </a:pPr>
            <a:r>
              <a:rPr lang="en-US" altLang="zh-CN" sz="2400" dirty="0" err="1"/>
              <a:t>oppo</a:t>
            </a:r>
            <a:r>
              <a:rPr lang="en-US" altLang="zh-CN" sz="2400" dirty="0"/>
              <a:t>/vivo</a:t>
            </a:r>
            <a:r>
              <a:rPr lang="zh-CN" altLang="en-US" sz="2400" dirty="0"/>
              <a:t>应用商店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en-US" altLang="zh-CN" dirty="0"/>
          </a:p>
        </p:txBody>
      </p:sp>
      <p:pic>
        <p:nvPicPr>
          <p:cNvPr id="5734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633538"/>
            <a:ext cx="211455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文本框 104"/>
          <p:cNvSpPr>
            <a:spLocks noGrp="1" noChangeArrowheads="1"/>
          </p:cNvSpPr>
          <p:nvPr>
            <p:ph idx="1"/>
          </p:nvPr>
        </p:nvSpPr>
        <p:spPr>
          <a:xfrm>
            <a:off x="-4763" y="2514600"/>
            <a:ext cx="12192001" cy="1878013"/>
          </a:xfrm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8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有的放矢</a:t>
            </a:r>
            <a:endParaRPr lang="en-US" altLang="zh-CN" sz="80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36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zh-CN" altLang="en-US" sz="36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期刊会议投稿）</a:t>
            </a:r>
          </a:p>
        </p:txBody>
      </p:sp>
    </p:spTree>
  </p:cSld>
  <p:clrMapOvr>
    <a:masterClrMapping/>
  </p:clrMapOvr>
  <p:transition spd="med" advTm="37753">
    <p:cover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 noChangeArrowheads="1"/>
          </p:cNvSpPr>
          <p:nvPr>
            <p:ph type="title"/>
          </p:nvPr>
        </p:nvSpPr>
        <p:spPr>
          <a:xfrm>
            <a:off x="1905000" y="498475"/>
            <a:ext cx="8229600" cy="979488"/>
          </a:xfrm>
          <a:ln/>
        </p:spPr>
        <p:txBody>
          <a:bodyPr/>
          <a:lstStyle/>
          <a:p>
            <a:r>
              <a:rPr sz="36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IEEE</a:t>
            </a:r>
            <a:r>
              <a:rPr lang="zh-CN" sz="36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 期刊杂志</a:t>
            </a:r>
            <a:r>
              <a:rPr sz="36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 </a:t>
            </a:r>
            <a:r>
              <a:rPr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/>
            </a:r>
            <a:br>
              <a:rPr sz="3200" smtClean="0"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</a:br>
            <a:endParaRPr sz="3200" smtClean="0"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61443" name="Rounded Rectangle 16"/>
          <p:cNvSpPr>
            <a:spLocks noChangeArrowheads="1"/>
          </p:cNvSpPr>
          <p:nvPr/>
        </p:nvSpPr>
        <p:spPr bwMode="auto">
          <a:xfrm>
            <a:off x="2663825" y="1905000"/>
            <a:ext cx="3762375" cy="23987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>
            <a:outerShdw dist="38100" dir="2700000" algn="tl" rotWithShape="0">
              <a:srgbClr val="808080">
                <a:alpha val="42998"/>
              </a:srgbClr>
            </a:outerShdw>
          </a:effectLst>
          <a:extLst>
            <a:ext uri="{91240B29-F687-4F45-9708-019B960494DF}">
              <a14:hiddenLine xmlns:a14="http://schemas.microsoft.com/office/drawing/2010/main" w="635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zh-CN" sz="2400"/>
          </a:p>
        </p:txBody>
      </p:sp>
      <p:sp>
        <p:nvSpPr>
          <p:cNvPr id="61444" name="Rectangle 17"/>
          <p:cNvSpPr>
            <a:spLocks noChangeArrowheads="1"/>
          </p:cNvSpPr>
          <p:nvPr/>
        </p:nvSpPr>
        <p:spPr bwMode="auto">
          <a:xfrm>
            <a:off x="2590800" y="2212975"/>
            <a:ext cx="374967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10000">
                <a:solidFill>
                  <a:schemeClr val="bg1"/>
                </a:solidFill>
              </a:rPr>
              <a:t>190+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200">
                <a:solidFill>
                  <a:schemeClr val="bg1"/>
                </a:solidFill>
              </a:rPr>
              <a:t>Journals, Transactions, Magazines</a:t>
            </a:r>
          </a:p>
        </p:txBody>
      </p:sp>
      <p:pic>
        <p:nvPicPr>
          <p:cNvPr id="9" name="Picture 8" descr="http://ieeexplore.ieee.org/ielx5/42/5968123/59681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4663" y="4556125"/>
            <a:ext cx="730250" cy="914400"/>
          </a:xfrm>
          <a:prstGeom prst="rect">
            <a:avLst/>
          </a:prstGeom>
          <a:noFill/>
          <a:ln w="9525">
            <a:solidFill>
              <a:schemeClr val="tx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" name="Picture 16" descr="http://s1.gigaimg.com/avaxhome/47/45/001a4547_medium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2488" y="4638675"/>
            <a:ext cx="838200" cy="1060450"/>
          </a:xfrm>
          <a:prstGeom prst="rect">
            <a:avLst/>
          </a:prstGeom>
          <a:noFill/>
          <a:ln w="9525">
            <a:solidFill>
              <a:schemeClr val="tx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144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75" y="4673600"/>
            <a:ext cx="1100138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Signal Processing Magazine, IEE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30750" y="4830763"/>
            <a:ext cx="1087438" cy="1484312"/>
          </a:xfrm>
          <a:prstGeom prst="rect">
            <a:avLst/>
          </a:prstGeom>
          <a:noFill/>
          <a:ln w="6350">
            <a:solidFill>
              <a:schemeClr val="tx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61449" name="文本框 1"/>
          <p:cNvSpPr txBox="1">
            <a:spLocks noChangeArrowheads="1"/>
          </p:cNvSpPr>
          <p:nvPr/>
        </p:nvSpPr>
        <p:spPr bwMode="auto">
          <a:xfrm>
            <a:off x="7239000" y="3017838"/>
            <a:ext cx="25257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约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被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SCI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收录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基本均被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EI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收录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nip Single Corner Rectangle 13"/>
          <p:cNvSpPr/>
          <p:nvPr/>
        </p:nvSpPr>
        <p:spPr>
          <a:xfrm>
            <a:off x="2030413" y="1520825"/>
            <a:ext cx="2501900" cy="500063"/>
          </a:xfrm>
          <a:prstGeom prst="snip1Rect">
            <a:avLst>
              <a:gd name="adj" fmla="val 40164"/>
            </a:avLst>
          </a:prstGeom>
          <a:solidFill>
            <a:srgbClr val="0066A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19300" y="2144713"/>
            <a:ext cx="8191500" cy="307657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2209800" y="2116138"/>
            <a:ext cx="9659938" cy="3328987"/>
          </a:xfrm>
        </p:spPr>
        <p:txBody>
          <a:bodyPr lIns="0" tIns="0" rIns="0" bIns="0">
            <a:normAutofit/>
          </a:bodyPr>
          <a:lstStyle/>
          <a:p>
            <a:pPr marL="0" indent="0" eaLnBrk="1" hangingPunct="1">
              <a:lnSpc>
                <a:spcPts val="34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2</a:t>
            </a:r>
            <a:r>
              <a:rPr lang="en-US" altLang="zh-CN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0</a:t>
            </a: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 of the top 2</a:t>
            </a:r>
            <a:r>
              <a:rPr lang="en-US" altLang="zh-CN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0</a:t>
            </a: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 </a:t>
            </a:r>
            <a:r>
              <a:rPr lang="en-US" altLang="en-US" sz="1700" dirty="0">
                <a:solidFill>
                  <a:schemeClr val="tx1">
                    <a:lumMod val="75000"/>
                  </a:schemeClr>
                </a:solidFill>
                <a:ea typeface="ＭＳ Ｐゴシック"/>
                <a:cs typeface="ＭＳ Ｐゴシック"/>
              </a:rPr>
              <a:t>journals in Electrical and Electronic Engineering </a:t>
            </a:r>
          </a:p>
          <a:p>
            <a:pPr marL="0" indent="0" eaLnBrk="1" hangingPunct="1">
              <a:lnSpc>
                <a:spcPts val="34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1</a:t>
            </a:r>
            <a:r>
              <a:rPr lang="en-US" altLang="zh-CN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8</a:t>
            </a: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 of the top 20 </a:t>
            </a:r>
            <a:r>
              <a:rPr lang="en-US" altLang="en-US" sz="1700" dirty="0">
                <a:solidFill>
                  <a:schemeClr val="tx1">
                    <a:lumMod val="75000"/>
                  </a:schemeClr>
                </a:solidFill>
                <a:ea typeface="ＭＳ Ｐゴシック"/>
                <a:cs typeface="ＭＳ Ｐゴシック"/>
              </a:rPr>
              <a:t>journals in Telecommunications </a:t>
            </a:r>
          </a:p>
          <a:p>
            <a:pPr marL="0" indent="0">
              <a:lnSpc>
                <a:spcPts val="34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5 of the top 5 </a:t>
            </a:r>
            <a:r>
              <a:rPr lang="en-US" altLang="en-US" sz="1700" dirty="0">
                <a:solidFill>
                  <a:schemeClr val="tx1">
                    <a:lumMod val="75000"/>
                  </a:schemeClr>
                </a:solidFill>
                <a:ea typeface="ＭＳ Ｐゴシック"/>
                <a:cs typeface="ＭＳ Ｐゴシック"/>
              </a:rPr>
              <a:t>journals in Computer Science, Information Systems</a:t>
            </a:r>
          </a:p>
          <a:p>
            <a:pPr marL="0" indent="0">
              <a:lnSpc>
                <a:spcPts val="34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4 of the top 5 </a:t>
            </a:r>
            <a:r>
              <a:rPr lang="en-US" altLang="en-US" sz="1700" dirty="0">
                <a:solidFill>
                  <a:schemeClr val="tx1">
                    <a:lumMod val="75000"/>
                  </a:schemeClr>
                </a:solidFill>
                <a:ea typeface="ＭＳ Ｐゴシック"/>
                <a:cs typeface="ＭＳ Ｐゴシック"/>
              </a:rPr>
              <a:t>journals in Computer Science, Hardware &amp; Architecture</a:t>
            </a:r>
          </a:p>
          <a:p>
            <a:pPr marL="0" indent="0">
              <a:lnSpc>
                <a:spcPts val="34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4 of the top 5 </a:t>
            </a:r>
            <a:r>
              <a:rPr lang="en-US" altLang="en-US" sz="1700" dirty="0">
                <a:solidFill>
                  <a:schemeClr val="tx1">
                    <a:lumMod val="75000"/>
                  </a:schemeClr>
                </a:solidFill>
                <a:ea typeface="ＭＳ Ｐゴシック"/>
                <a:cs typeface="ＭＳ Ｐゴシック"/>
              </a:rPr>
              <a:t>journals in Computer Science, Theory &amp; Methods</a:t>
            </a:r>
          </a:p>
          <a:p>
            <a:pPr marL="0" indent="0">
              <a:lnSpc>
                <a:spcPts val="3400"/>
              </a:lnSpc>
              <a:spcBef>
                <a:spcPct val="0"/>
              </a:spcBef>
              <a:buClr>
                <a:srgbClr val="808080"/>
              </a:buClr>
              <a:buFont typeface="Wingdings" panose="05000000000000000000" pitchFamily="2" charset="2"/>
              <a:buNone/>
              <a:defRPr/>
            </a:pPr>
            <a:r>
              <a:rPr lang="en-US" altLang="zh-CN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3</a:t>
            </a: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 of the top 5 </a:t>
            </a:r>
            <a:r>
              <a:rPr lang="en-US" altLang="en-US" sz="1700" dirty="0">
                <a:solidFill>
                  <a:srgbClr val="000000">
                    <a:lumMod val="75000"/>
                  </a:srgbClr>
                </a:solidFill>
                <a:ea typeface="ＭＳ Ｐゴシック"/>
                <a:cs typeface="ＭＳ Ｐゴシック"/>
              </a:rPr>
              <a:t>journals in Computer Science, Artificial Intelligence</a:t>
            </a:r>
            <a:endParaRPr lang="en-US" altLang="en-US" sz="1700" dirty="0">
              <a:solidFill>
                <a:schemeClr val="tx1">
                  <a:lumMod val="75000"/>
                </a:schemeClr>
              </a:solidFill>
              <a:ea typeface="ＭＳ Ｐゴシック"/>
              <a:cs typeface="ＭＳ Ｐゴシック"/>
            </a:endParaRPr>
          </a:p>
          <a:p>
            <a:pPr marL="0" indent="0">
              <a:lnSpc>
                <a:spcPts val="34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en-US" sz="1700" b="1" dirty="0">
                <a:solidFill>
                  <a:srgbClr val="0066A1"/>
                </a:solidFill>
                <a:ea typeface="ＭＳ Ｐゴシック"/>
                <a:cs typeface="ＭＳ Ｐゴシック"/>
              </a:rPr>
              <a:t>4 of the top 5 </a:t>
            </a:r>
            <a:r>
              <a:rPr lang="en-US" altLang="en-US" sz="1700" dirty="0">
                <a:solidFill>
                  <a:schemeClr val="tx1">
                    <a:lumMod val="75000"/>
                  </a:schemeClr>
                </a:solidFill>
                <a:ea typeface="ＭＳ Ｐゴシック"/>
                <a:cs typeface="ＭＳ Ｐゴシック"/>
              </a:rPr>
              <a:t>Automation &amp; Control Systems</a:t>
            </a: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black">
          <a:xfrm>
            <a:off x="1981200" y="469900"/>
            <a:ext cx="8382000" cy="946150"/>
          </a:xfrm>
          <a:prstGeom prst="rect">
            <a:avLst/>
          </a:prstGeom>
          <a:noFill/>
          <a:ln>
            <a:noFill/>
          </a:ln>
        </p:spPr>
        <p:txBody>
          <a:bodyPr wrap="none"/>
          <a:lstStyle>
            <a:lvl1pPr marL="838200" indent="-8382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None/>
              <a:defRPr/>
            </a:pPr>
            <a:r>
              <a:rPr lang="en-US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 quality makes an impact</a:t>
            </a:r>
          </a:p>
          <a:p>
            <a:pPr eaLnBrk="1" hangingPunct="1">
              <a:lnSpc>
                <a:spcPts val="2600"/>
              </a:lnSpc>
              <a:spcBef>
                <a:spcPct val="0"/>
              </a:spcBef>
              <a:buClr>
                <a:srgbClr val="808080"/>
              </a:buClr>
              <a:buSzTx/>
              <a:buFont typeface="Wingdings" panose="05000000000000000000" pitchFamily="2" charset="2"/>
              <a:buNone/>
              <a:defRPr/>
            </a:pPr>
            <a:r>
              <a:rPr lang="en-US" alt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Clarivate Analytics Journal Citation Reports</a:t>
            </a:r>
            <a:r>
              <a:rPr lang="en-US" altLang="en-US" sz="1800" baseline="30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®</a:t>
            </a:r>
            <a:r>
              <a:rPr lang="en-US" alt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by Impact Factor</a:t>
            </a:r>
            <a:endParaRPr lang="en-US" alt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None/>
              <a:defRPr/>
            </a:pPr>
            <a:endParaRPr lang="en-US" altLang="en-US" sz="3200" dirty="0">
              <a:solidFill>
                <a:srgbClr val="0066A1"/>
              </a:solidFill>
              <a:latin typeface="Verdana" panose="020B0604030504040204" pitchFamily="34" charset="0"/>
            </a:endParaRPr>
          </a:p>
        </p:txBody>
      </p:sp>
      <p:sp>
        <p:nvSpPr>
          <p:cNvPr id="63494" name="Rectangle 3"/>
          <p:cNvSpPr>
            <a:spLocks noChangeArrowheads="1"/>
          </p:cNvSpPr>
          <p:nvPr/>
        </p:nvSpPr>
        <p:spPr bwMode="auto">
          <a:xfrm>
            <a:off x="2227263" y="1519238"/>
            <a:ext cx="2079625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ts val="3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700" b="1">
                <a:solidFill>
                  <a:srgbClr val="FFFFF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IEEE publishes:</a:t>
            </a:r>
          </a:p>
        </p:txBody>
      </p:sp>
      <p:sp>
        <p:nvSpPr>
          <p:cNvPr id="63495" name="Text Box 4"/>
          <p:cNvSpPr txBox="1">
            <a:spLocks noChangeArrowheads="1"/>
          </p:cNvSpPr>
          <p:nvPr/>
        </p:nvSpPr>
        <p:spPr bwMode="white">
          <a:xfrm>
            <a:off x="2030413" y="5773738"/>
            <a:ext cx="726598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>
                <a:srgbClr val="808080"/>
              </a:buClr>
              <a:buSzTx/>
              <a:buFontTx/>
              <a:buNone/>
            </a:pPr>
            <a:r>
              <a:rPr lang="en-US" altLang="en-US" sz="1200">
                <a:solidFill>
                  <a:srgbClr val="737373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Based on the 201</a:t>
            </a:r>
            <a:r>
              <a:rPr lang="en-US" altLang="zh-CN" sz="1200">
                <a:solidFill>
                  <a:srgbClr val="737373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8</a:t>
            </a:r>
            <a:r>
              <a:rPr lang="en-US" altLang="en-US" sz="1200">
                <a:solidFill>
                  <a:srgbClr val="737373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 study released June 201</a:t>
            </a:r>
            <a:r>
              <a:rPr lang="en-US" altLang="zh-CN" sz="1200">
                <a:solidFill>
                  <a:srgbClr val="737373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9</a:t>
            </a:r>
            <a:endParaRPr lang="en-US" altLang="en-US" sz="1200">
              <a:solidFill>
                <a:srgbClr val="737373"/>
              </a:solidFill>
              <a:latin typeface="Verdana" panose="020B0604030504040204" pitchFamily="34" charset="0"/>
              <a:ea typeface="宋体" panose="02010600030101010101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>
                <a:srgbClr val="808080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200">
                <a:solidFill>
                  <a:srgbClr val="737373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More info: www.ieee.org/publications/subscriptions/journal-citations.html</a:t>
            </a:r>
            <a:endParaRPr lang="en-US" altLang="en-US" sz="1400">
              <a:solidFill>
                <a:srgbClr val="404040"/>
              </a:solidFill>
              <a:ea typeface="宋体" panose="02010600030101010101" pitchFamily="2" charset="-122"/>
            </a:endParaRPr>
          </a:p>
        </p:txBody>
      </p:sp>
      <p:sp>
        <p:nvSpPr>
          <p:cNvPr id="63496" name="Rectangle 12"/>
          <p:cNvSpPr>
            <a:spLocks noChangeArrowheads="1"/>
          </p:cNvSpPr>
          <p:nvPr/>
        </p:nvSpPr>
        <p:spPr bwMode="auto">
          <a:xfrm>
            <a:off x="2009775" y="5356225"/>
            <a:ext cx="5597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>
                <a:srgbClr val="808080"/>
              </a:buClr>
              <a:buSzTx/>
              <a:buFont typeface="Wingdings" panose="05000000000000000000" pitchFamily="2" charset="2"/>
              <a:buNone/>
            </a:pPr>
            <a:r>
              <a:rPr lang="en-US" altLang="en-US" sz="1000">
                <a:solidFill>
                  <a:srgbClr val="737373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Clarivate Analytics Journal Citation Reports presents quantifiable statistical data that provides a systematic, objective way to evaluate the world’s leading journals.</a:t>
            </a:r>
          </a:p>
        </p:txBody>
      </p:sp>
      <p:sp>
        <p:nvSpPr>
          <p:cNvPr id="6349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2035175" y="6278563"/>
            <a:ext cx="6858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F1A66ACD-D89B-491F-9EB2-E4CCE97E2B0A}" type="slidenum">
              <a:rPr lang="en-US" altLang="zh-CN" sz="1000" smtClean="0">
                <a:solidFill>
                  <a:schemeClr val="bg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zh-CN" sz="10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标题 1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7772400" cy="609600"/>
          </a:xfrm>
          <a:ln/>
        </p:spPr>
        <p:txBody>
          <a:bodyPr/>
          <a:lstStyle/>
          <a:p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电气电子领域 </a:t>
            </a:r>
            <a:r>
              <a:rPr lang="zh-CN"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高被引期刊</a:t>
            </a:r>
            <a:r>
              <a:rPr altLang="zh-CN" sz="3200" smtClean="0"/>
              <a:t/>
            </a:r>
            <a:br>
              <a:rPr altLang="zh-CN" sz="3200" smtClean="0"/>
            </a:br>
            <a:endParaRPr lang="zh-CN" sz="3200" smtClean="0"/>
          </a:p>
        </p:txBody>
      </p:sp>
      <p:sp>
        <p:nvSpPr>
          <p:cNvPr id="65539" name="内容占位符 2"/>
          <p:cNvSpPr>
            <a:spLocks noGrp="1" noChangeArrowheads="1"/>
          </p:cNvSpPr>
          <p:nvPr>
            <p:ph idx="1"/>
          </p:nvPr>
        </p:nvSpPr>
        <p:spPr>
          <a:xfrm>
            <a:off x="1905000" y="838200"/>
            <a:ext cx="8458200" cy="5634038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Pattern Analysis and Machine Intelligence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2. 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Industrial Electronics Magazine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3. 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Neural Networks and Learning Systems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4. 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Wireless Communications Magazine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5. 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Proceedings of the IEEE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6. 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Smart Grid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7. 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Communications Magazine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8. 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 Internet of Things Journal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9. 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 Journal on Selected Areas in Communications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10. 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Fuzzy Systems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11. 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Medical Imaging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12. 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 Transactions on Sustainable Energy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13. 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Signal Processing Magazine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14. 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Network</a:t>
            </a: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 (</a:t>
            </a:r>
            <a:r>
              <a:rPr lang="zh-CN" altLang="en-US" sz="1600" smtClean="0">
                <a:solidFill>
                  <a:srgbClr val="000000"/>
                </a:solidFill>
                <a:latin typeface="Formata-Light"/>
              </a:rPr>
              <a:t>并列</a:t>
            </a: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)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14. 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Industrial Electronics </a:t>
            </a: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(</a:t>
            </a:r>
            <a:r>
              <a:rPr lang="zh-CN" altLang="en-US" sz="1600" smtClean="0">
                <a:solidFill>
                  <a:srgbClr val="000000"/>
                </a:solidFill>
                <a:latin typeface="Formata-Light"/>
              </a:rPr>
              <a:t>并列</a:t>
            </a: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)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16. 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Power Electronics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17. 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Power Systems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18. 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Image Processing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19. 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Journal of Selected Topics in Signal Processing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20. 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Wireless Communications</a:t>
            </a:r>
            <a:endParaRPr lang="zh-CN" altLang="en-US" sz="160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5"/>
          <p:cNvSpPr txBox="1">
            <a:spLocks noChangeArrowheads="1"/>
          </p:cNvSpPr>
          <p:nvPr/>
        </p:nvSpPr>
        <p:spPr bwMode="auto">
          <a:xfrm>
            <a:off x="0" y="2743200"/>
            <a:ext cx="12192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2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8000" b="1">
                <a:latin typeface="微软雅黑" panose="020B0503020204020204" pitchFamily="34" charset="-122"/>
                <a:ea typeface="微软雅黑" panose="020B0503020204020204" pitchFamily="34" charset="-122"/>
              </a:rPr>
              <a:t>初识</a:t>
            </a:r>
            <a:r>
              <a:rPr lang="zh-CN" altLang="en-US" sz="8000" b="1"/>
              <a:t> </a:t>
            </a:r>
            <a:r>
              <a:rPr lang="en-US" altLang="zh-CN" sz="8000" b="1"/>
              <a:t>IEEE</a:t>
            </a:r>
            <a:endParaRPr lang="zh-CN" altLang="en-US" sz="8000" b="1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标题 1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7772400" cy="609600"/>
          </a:xfrm>
          <a:ln/>
        </p:spPr>
        <p:txBody>
          <a:bodyPr/>
          <a:lstStyle/>
          <a:p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通信领域 </a:t>
            </a:r>
            <a:r>
              <a:rPr lang="zh-CN"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高被引期刊</a:t>
            </a:r>
            <a:r>
              <a:rPr altLang="zh-CN" sz="3200" smtClean="0"/>
              <a:t/>
            </a:r>
            <a:br>
              <a:rPr altLang="zh-CN" sz="3200" smtClean="0"/>
            </a:br>
            <a:endParaRPr lang="zh-CN" sz="3200" smtClean="0"/>
          </a:p>
        </p:txBody>
      </p:sp>
      <p:sp>
        <p:nvSpPr>
          <p:cNvPr id="67587" name="内容占位符 2"/>
          <p:cNvSpPr>
            <a:spLocks noGrp="1" noChangeArrowheads="1"/>
          </p:cNvSpPr>
          <p:nvPr>
            <p:ph idx="1"/>
          </p:nvPr>
        </p:nvSpPr>
        <p:spPr>
          <a:xfrm>
            <a:off x="1905000" y="1025525"/>
            <a:ext cx="8458200" cy="5446713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Communications Surveys and Tutorials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2. 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Wireless Communications Magazine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3. 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Communications Magazine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4. 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Internet of Things Journal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5. 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Journal on Selected Areas in Communications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6. 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Network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7. 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Wireless Communications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8. 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 Vehicular Technology Magazine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9. 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Communications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10. 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Multimedia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11. 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Vehicular Technology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12. 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Emerging Topics in Computing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13. 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Mobile Computing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14. 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Systems Journal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15. 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Transactions on Antennas and Propagation</a:t>
            </a:r>
            <a:br>
              <a:rPr lang="en-US" altLang="zh-CN" sz="1600" b="1" smtClean="0">
                <a:solidFill>
                  <a:srgbClr val="000000"/>
                </a:solidFill>
                <a:latin typeface="Formata-Light"/>
              </a:rPr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16.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 IEEE Transactions on Broadcasting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17. 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Journal of Lightwave Technology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18. Internet Research</a:t>
            </a:r>
            <a:r>
              <a:rPr lang="en-US" altLang="zh-CN" sz="1600" smtClean="0"/>
              <a:t/>
            </a:r>
            <a:br>
              <a:rPr lang="en-US" altLang="zh-CN" sz="1600" smtClean="0"/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19. </a:t>
            </a:r>
            <a:r>
              <a:rPr lang="en-US" altLang="zh-CN" sz="1600" b="1" smtClean="0">
                <a:solidFill>
                  <a:srgbClr val="000000"/>
                </a:solidFill>
                <a:latin typeface="Formata-Light"/>
              </a:rPr>
              <a:t>IEEE Access</a:t>
            </a:r>
            <a:br>
              <a:rPr lang="en-US" altLang="zh-CN" sz="1600" b="1" smtClean="0">
                <a:solidFill>
                  <a:srgbClr val="000000"/>
                </a:solidFill>
                <a:latin typeface="Formata-Light"/>
              </a:rPr>
            </a:b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20. Bell Labs Technical Journal (</a:t>
            </a:r>
            <a:r>
              <a:rPr lang="zh-CN" altLang="en-US" sz="1600" smtClean="0">
                <a:solidFill>
                  <a:srgbClr val="000000"/>
                </a:solidFill>
                <a:latin typeface="Formata-Light"/>
              </a:rPr>
              <a:t>已被</a:t>
            </a: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IEEE </a:t>
            </a:r>
            <a:r>
              <a:rPr lang="en-US" altLang="zh-CN" sz="1600" i="1" smtClean="0">
                <a:solidFill>
                  <a:srgbClr val="000000"/>
                </a:solidFill>
                <a:latin typeface="Formata-Light"/>
              </a:rPr>
              <a:t>Xplore</a:t>
            </a: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® Digital Library</a:t>
            </a:r>
            <a:r>
              <a:rPr lang="zh-CN" altLang="en-US" sz="1600" smtClean="0">
                <a:solidFill>
                  <a:srgbClr val="000000"/>
                </a:solidFill>
                <a:latin typeface="Formata-Light"/>
              </a:rPr>
              <a:t>收录</a:t>
            </a:r>
            <a:r>
              <a:rPr lang="en-US" altLang="zh-CN" sz="1600" smtClean="0">
                <a:solidFill>
                  <a:srgbClr val="000000"/>
                </a:solidFill>
                <a:latin typeface="Formata-Light"/>
              </a:rPr>
              <a:t>)</a:t>
            </a:r>
            <a:endParaRPr lang="zh-CN" altLang="en-US" sz="1600" smtClean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内容占位符 2"/>
          <p:cNvSpPr>
            <a:spLocks noGrp="1" noChangeArrowheads="1"/>
          </p:cNvSpPr>
          <p:nvPr>
            <p:ph idx="1"/>
          </p:nvPr>
        </p:nvSpPr>
        <p:spPr>
          <a:xfrm>
            <a:off x="1905000" y="533400"/>
            <a:ext cx="8458200" cy="5938838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计算机</a:t>
            </a:r>
            <a:r>
              <a:rPr lang="zh-CN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领域 高被引期刊</a:t>
            </a:r>
            <a:endParaRPr lang="en-US" altLang="zh-CN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Computer Science—Hardware &amp; Architecture </a:t>
            </a:r>
            <a:br>
              <a:rPr lang="en-US" altLang="zh-CN" sz="18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#1 IEEE Transactions on Neural Networks and Learning Systems</a:t>
            </a:r>
            <a:r>
              <a:rPr lang="en-US" altLang="zh-CN" sz="1800" dirty="0"/>
              <a:t/>
            </a:r>
            <a:br>
              <a:rPr lang="en-US" altLang="zh-CN" sz="1800" dirty="0"/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#2 IEEE Wireless Communications Magazine</a:t>
            </a:r>
            <a:br>
              <a:rPr lang="en-US" altLang="zh-CN" sz="18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#3 IEEE Network</a:t>
            </a:r>
            <a:br>
              <a:rPr lang="en-US" altLang="zh-CN" sz="18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#4 IEEE Transactions on Dependable and Secure Computing 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Computer Science—Information Systems</a:t>
            </a:r>
          </a:p>
          <a:p>
            <a:pPr marL="360000" indent="0"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#1 IEEE Communications Surveys and Tutorials</a:t>
            </a:r>
            <a:r>
              <a:rPr lang="en-US" altLang="zh-CN" sz="1800" dirty="0">
                <a:solidFill>
                  <a:srgbClr val="000000"/>
                </a:solidFill>
                <a:latin typeface="Formata-Light"/>
              </a:rPr>
              <a:t/>
            </a:r>
            <a:br>
              <a:rPr lang="en-US" altLang="zh-CN" sz="1800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#2 IEEE Wireless Communications Magazine</a:t>
            </a:r>
            <a:r>
              <a:rPr lang="en-US" altLang="zh-CN" sz="1800" dirty="0">
                <a:solidFill>
                  <a:srgbClr val="000000"/>
                </a:solidFill>
                <a:latin typeface="Formata-Light"/>
              </a:rPr>
              <a:t/>
            </a:r>
            <a:br>
              <a:rPr lang="en-US" altLang="zh-CN" sz="1800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#3 IEEE Internet of Things Journal</a:t>
            </a:r>
            <a:br>
              <a:rPr lang="en-US" altLang="zh-CN" sz="18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#4 IEEE Network </a:t>
            </a:r>
            <a:r>
              <a:rPr lang="en-US" altLang="zh-CN" sz="1800" dirty="0">
                <a:solidFill>
                  <a:srgbClr val="000000"/>
                </a:solidFill>
                <a:latin typeface="Formata-Light"/>
              </a:rPr>
              <a:t/>
            </a:r>
            <a:br>
              <a:rPr lang="en-US" altLang="zh-CN" sz="1800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#5 IEEE Transactions on Dependable and Secure Computing</a:t>
            </a:r>
            <a:endParaRPr lang="en-US" altLang="zh-CN" sz="1800" dirty="0">
              <a:solidFill>
                <a:srgbClr val="000000"/>
              </a:solidFill>
              <a:latin typeface="Formata-Light"/>
            </a:endParaRPr>
          </a:p>
          <a:p>
            <a:pPr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Computer Science—Artificial Intelligence</a:t>
            </a:r>
          </a:p>
          <a:p>
            <a:pPr marL="360000" indent="0">
              <a:buClrTx/>
              <a:buFont typeface="Wingdings" panose="05000000000000000000" pitchFamily="2" charset="2"/>
              <a:buNone/>
              <a:defRPr/>
            </a:pP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#1 IEEE Transactions on Pattern Analysis and Machine Intelligence</a:t>
            </a:r>
            <a:br>
              <a:rPr lang="en-US" altLang="zh-CN" sz="18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#2 IEEE Transactions on Neural Networks and Learning Systems</a:t>
            </a:r>
            <a:br>
              <a:rPr lang="en-US" altLang="zh-CN" sz="18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800" b="1" dirty="0">
                <a:solidFill>
                  <a:srgbClr val="000000"/>
                </a:solidFill>
                <a:latin typeface="Formata-Light"/>
              </a:rPr>
              <a:t>#4 IEEE Transactions on Cybernetics</a:t>
            </a:r>
            <a:endParaRPr lang="en-US" altLang="zh-CN" sz="1800" dirty="0">
              <a:solidFill>
                <a:srgbClr val="000000"/>
              </a:solidFill>
              <a:latin typeface="Formata-Light"/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内容占位符 2"/>
          <p:cNvSpPr>
            <a:spLocks noGrp="1" noChangeArrowheads="1"/>
          </p:cNvSpPr>
          <p:nvPr>
            <p:ph idx="1"/>
          </p:nvPr>
        </p:nvSpPr>
        <p:spPr>
          <a:xfrm>
            <a:off x="1905000" y="533400"/>
            <a:ext cx="8458200" cy="5938838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自动化控制</a:t>
            </a:r>
            <a:r>
              <a:rPr lang="zh-CN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 高被引期刊</a:t>
            </a:r>
            <a:endParaRPr lang="en-US" altLang="zh-CN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Automation and Control Systems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#1 IEEE Transactions on Cybernetics</a:t>
            </a:r>
            <a:br>
              <a:rPr lang="en-US" altLang="zh-CN" sz="16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#2 IEEE Transactions on Industrial Electronics </a:t>
            </a:r>
            <a:br>
              <a:rPr lang="en-US" altLang="zh-CN" sz="16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#3 IEEE Transactions on Industrial Informatics </a:t>
            </a:r>
            <a:br>
              <a:rPr lang="en-US" altLang="zh-CN" sz="16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#4 IEEE Transactions on Systems, Man, and Cybernetics: Systems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交通</a:t>
            </a:r>
            <a:r>
              <a:rPr lang="zh-CN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 高被引期刊</a:t>
            </a:r>
            <a:endParaRPr lang="en-US" altLang="zh-CN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Transportation Science &amp; Technology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#2 IEEE Vehicular Technology Magazine</a:t>
            </a:r>
            <a:r>
              <a:rPr lang="en-US" altLang="zh-CN" sz="1600" dirty="0">
                <a:solidFill>
                  <a:srgbClr val="000000"/>
                </a:solidFill>
                <a:latin typeface="Formata-Light"/>
              </a:rPr>
              <a:t/>
            </a:r>
            <a:br>
              <a:rPr lang="en-US" altLang="zh-CN" sz="1600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#4 IEEE Transactions on Intelligent Transportation Systems </a:t>
            </a:r>
            <a:br>
              <a:rPr lang="en-US" altLang="zh-CN" sz="16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#5 IEEE Transactions on Vehicular Technology</a:t>
            </a:r>
            <a:endParaRPr lang="en-US" altLang="zh-CN" sz="1600" dirty="0">
              <a:solidFill>
                <a:srgbClr val="000000"/>
              </a:solidFill>
              <a:latin typeface="Formata-Light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图像</a:t>
            </a:r>
            <a:r>
              <a:rPr lang="zh-CN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 高被引期刊</a:t>
            </a:r>
            <a:endParaRPr lang="en-US" altLang="zh-CN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Imaging Science &amp; Photographic Technology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#1 IEEE Geoscience and Remote Sensing Magazine</a:t>
            </a:r>
            <a:r>
              <a:rPr lang="en-US" altLang="zh-CN" sz="1600" dirty="0">
                <a:solidFill>
                  <a:srgbClr val="000000"/>
                </a:solidFill>
                <a:latin typeface="Formata-Light"/>
              </a:rPr>
              <a:t/>
            </a:r>
            <a:br>
              <a:rPr lang="en-US" altLang="zh-CN" sz="1600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#3 IEEE Transactions on Medical Imaging </a:t>
            </a:r>
            <a:br>
              <a:rPr lang="en-US" altLang="zh-CN" sz="1600" b="1" dirty="0">
                <a:solidFill>
                  <a:srgbClr val="000000"/>
                </a:solidFill>
                <a:latin typeface="Formata-Light"/>
              </a:rPr>
            </a:br>
            <a:r>
              <a:rPr lang="en-US" altLang="zh-CN" sz="1600" b="1" dirty="0">
                <a:solidFill>
                  <a:srgbClr val="000000"/>
                </a:solidFill>
                <a:latin typeface="Formata-Light"/>
              </a:rPr>
              <a:t>#5 IEEE Transactions on Geoscience and Remote Sensing</a:t>
            </a:r>
            <a:endParaRPr lang="en-US" altLang="zh-CN" sz="1600" dirty="0">
              <a:solidFill>
                <a:srgbClr val="000000"/>
              </a:solidFill>
              <a:latin typeface="Formata-Light"/>
            </a:endParaRPr>
          </a:p>
          <a:p>
            <a:pPr>
              <a:defRPr/>
            </a:pPr>
            <a:endParaRPr lang="en-US" altLang="zh-CN" sz="1600" dirty="0">
              <a:solidFill>
                <a:srgbClr val="000000"/>
              </a:solidFill>
              <a:latin typeface="Formata-Light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1600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Content Placeholder 13"/>
          <p:cNvSpPr txBox="1">
            <a:spLocks/>
          </p:cNvSpPr>
          <p:nvPr/>
        </p:nvSpPr>
        <p:spPr bwMode="auto">
          <a:xfrm>
            <a:off x="1879600" y="938213"/>
            <a:ext cx="8501063" cy="580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alibri" panose="020F0502020204030204" pitchFamily="34" charset="0"/>
                <a:cs typeface="Calibri" panose="020F0502020204030204" pitchFamily="34" charset="0"/>
              </a:rPr>
              <a:t>In 2019, IEEE will introduce seven new journals: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zh-CN" sz="16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Networking Letters</a:t>
            </a:r>
            <a:r>
              <a:rPr lang="en-US" altLang="zh-CN" sz="1600" b="1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altLang="zh-CN" sz="1600" b="1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  <a:t>IEEE Networking Letters publishes original research results derived from theoretical or experimental exploration of the area of communication/computer networking.</a:t>
            </a:r>
            <a:b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16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Journal on Miniaturization for Air and Space Systems</a:t>
            </a:r>
            <a:endParaRPr lang="en-US" altLang="zh-CN" sz="1600" b="1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  <a:t>IEEE Journal on Miniaturization for Air and Space Systems addresses miniaturized sensor, instrumentation, control, and power systems for small air and space platforms and applications.</a:t>
            </a:r>
            <a:b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16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Transactions on Medical Robotics and Bionics</a:t>
            </a:r>
            <a:endParaRPr lang="en-US" altLang="zh-CN" sz="1600" b="1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  <a:t>IEEE Transactions on Medical Robotics and Bionics publishes papers reporting research in the fields of robotics and of bionics applied to medicine.</a:t>
            </a:r>
            <a:r>
              <a:rPr lang="en-US" altLang="zh-CN" sz="16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altLang="zh-CN" sz="160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16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Internet of Things Magazine</a:t>
            </a:r>
            <a:endParaRPr lang="en-US" altLang="zh-CN" sz="1600" b="1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  <a:t>The Internet of Things Magazine publishes peer-reviewed articles on end-to-end IoT solutions.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Transactions on Biometrics, Behavior and Identity Science</a:t>
            </a:r>
            <a:endParaRPr lang="en-US" altLang="zh-CN" sz="1600" b="1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  <a:t>The IEEE Transactions on Biometrics, Behavior, and Identity Science publishes original articles on all aspects of biometrics.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Journal of Selected Topics on Antennas and Propagation</a:t>
            </a:r>
            <a:endParaRPr lang="en-US" altLang="zh-CN" sz="1600" b="1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  <a:t>IEEE Journal of Selected Topics on Antennas and Propagation publishes papers on original contributions within the general topics of electromagnetics, antennas, and wave propagation.</a:t>
            </a:r>
            <a:b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CN" sz="1600" b="1" i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Journal on Electromagnetic Compatibility Practice and Applications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00">
                <a:latin typeface="Calibri" panose="020F0502020204030204" pitchFamily="34" charset="0"/>
                <a:cs typeface="Calibri" panose="020F0502020204030204" pitchFamily="34" charset="0"/>
              </a:rPr>
              <a:t>IEEE Journal on Electromagnetic Compatibility Practice and Applications is a forum for rapid publication of articles describing practice, lessons learned and applications of the disciplines electromagnetic compatibility and signal and power integrity.</a:t>
            </a:r>
          </a:p>
          <a:p>
            <a:pPr>
              <a:lnSpc>
                <a:spcPct val="100000"/>
              </a:lnSpc>
              <a:spcBef>
                <a:spcPts val="200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en-US" sz="1400">
                <a:latin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altLang="en-US" sz="1400">
                <a:latin typeface="Verdana" panose="020B0604030504040204" pitchFamily="34" charset="0"/>
                <a:cs typeface="Arial" panose="020B0604020202020204" pitchFamily="34" charset="0"/>
              </a:rPr>
            </a:br>
            <a:endParaRPr lang="en-US" altLang="en-US" sz="1400">
              <a:latin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3731" name="Title 1"/>
          <p:cNvSpPr>
            <a:spLocks noGrp="1" noChangeArrowheads="1"/>
          </p:cNvSpPr>
          <p:nvPr>
            <p:ph type="title"/>
          </p:nvPr>
        </p:nvSpPr>
        <p:spPr>
          <a:xfrm>
            <a:off x="1811338" y="388938"/>
            <a:ext cx="7886700" cy="554037"/>
          </a:xfrm>
          <a:ln/>
        </p:spPr>
        <p:txBody>
          <a:bodyPr/>
          <a:lstStyle/>
          <a:p>
            <a:r>
              <a:rPr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新刊</a:t>
            </a:r>
            <a:endParaRPr sz="280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标题 1"/>
          <p:cNvSpPr>
            <a:spLocks noGrp="1" noChangeArrowheads="1"/>
          </p:cNvSpPr>
          <p:nvPr>
            <p:ph type="title"/>
          </p:nvPr>
        </p:nvSpPr>
        <p:spPr>
          <a:xfrm>
            <a:off x="1920875" y="560388"/>
            <a:ext cx="7772400" cy="711200"/>
          </a:xfrm>
          <a:ln/>
        </p:spPr>
        <p:txBody>
          <a:bodyPr/>
          <a:lstStyle/>
          <a:p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学术期刊</a:t>
            </a:r>
          </a:p>
        </p:txBody>
      </p:sp>
      <p:sp>
        <p:nvSpPr>
          <p:cNvPr id="80899" name="内容占位符 2"/>
          <p:cNvSpPr>
            <a:spLocks noGrp="1" noChangeArrowheads="1"/>
          </p:cNvSpPr>
          <p:nvPr>
            <p:ph idx="1"/>
          </p:nvPr>
        </p:nvSpPr>
        <p:spPr>
          <a:xfrm>
            <a:off x="1652588" y="1503363"/>
            <a:ext cx="4595812" cy="4211637"/>
          </a:xfrm>
        </p:spPr>
        <p:txBody>
          <a:bodyPr/>
          <a:lstStyle/>
          <a:p>
            <a:pPr algn="just">
              <a:lnSpc>
                <a:spcPct val="100000"/>
              </a:lnSpc>
              <a:defRPr/>
            </a:pPr>
            <a:r>
              <a:rPr lang="en-US" altLang="zh-CN" sz="1800" b="1" dirty="0">
                <a:solidFill>
                  <a:schemeClr val="accent5">
                    <a:lumMod val="75000"/>
                  </a:schemeClr>
                </a:solidFill>
              </a:rPr>
              <a:t>Journals</a:t>
            </a:r>
            <a:r>
              <a:rPr lang="en-US" altLang="zh-CN" sz="1800" dirty="0"/>
              <a:t>, </a:t>
            </a:r>
            <a:r>
              <a:rPr lang="en-US" altLang="zh-CN" sz="1800" b="1" dirty="0">
                <a:solidFill>
                  <a:schemeClr val="accent5">
                    <a:lumMod val="75000"/>
                  </a:schemeClr>
                </a:solidFill>
              </a:rPr>
              <a:t>Transactions</a:t>
            </a:r>
            <a:r>
              <a:rPr lang="en-US" altLang="zh-CN" sz="1800" dirty="0"/>
              <a:t>, and </a:t>
            </a:r>
            <a:r>
              <a:rPr lang="en-US" altLang="zh-CN" sz="1800" b="1" dirty="0">
                <a:solidFill>
                  <a:schemeClr val="accent5">
                    <a:lumMod val="75000"/>
                  </a:schemeClr>
                </a:solidFill>
              </a:rPr>
              <a:t>Letters</a:t>
            </a:r>
            <a:r>
              <a:rPr lang="en-US" altLang="zh-CN" sz="1800" dirty="0"/>
              <a:t> are the primary means for publishing technical papers concerning original work in IEEE fields of interest. 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en-US" altLang="zh-CN" sz="1600" dirty="0"/>
              <a:t>The primary purpose of Journals, Transactions, and Letters is to disclose and provide a permanent archival record of original technical work that advances the state of the art or provides novel insights. </a:t>
            </a:r>
          </a:p>
          <a:p>
            <a:pPr lvl="1" algn="just">
              <a:spcBef>
                <a:spcPts val="600"/>
              </a:spcBef>
              <a:defRPr/>
            </a:pPr>
            <a:r>
              <a:rPr lang="en-US" altLang="zh-CN" sz="1600" dirty="0"/>
              <a:t>Letters are for the publication of brief papers, usually three to four pages in length. </a:t>
            </a:r>
          </a:p>
          <a:p>
            <a:pPr>
              <a:defRPr/>
            </a:pPr>
            <a:endParaRPr lang="en-US" altLang="zh-CN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6713" y="1531938"/>
            <a:ext cx="2105025" cy="277018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4113" y="2133600"/>
            <a:ext cx="1954212" cy="27257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0250" y="2705100"/>
            <a:ext cx="1903413" cy="285591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标题 1"/>
          <p:cNvSpPr>
            <a:spLocks noGrp="1" noChangeArrowheads="1"/>
          </p:cNvSpPr>
          <p:nvPr>
            <p:ph type="title"/>
          </p:nvPr>
        </p:nvSpPr>
        <p:spPr>
          <a:xfrm>
            <a:off x="1981200" y="541338"/>
            <a:ext cx="7772400" cy="650875"/>
          </a:xfrm>
          <a:ln/>
        </p:spPr>
        <p:txBody>
          <a:bodyPr/>
          <a:lstStyle/>
          <a:p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技术杂志</a:t>
            </a:r>
          </a:p>
        </p:txBody>
      </p:sp>
      <p:sp>
        <p:nvSpPr>
          <p:cNvPr id="8192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81200" y="1676400"/>
            <a:ext cx="4191000" cy="4114800"/>
          </a:xfrm>
        </p:spPr>
        <p:txBody>
          <a:bodyPr/>
          <a:lstStyle/>
          <a:p>
            <a:pPr algn="just">
              <a:defRPr/>
            </a:pPr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</a:rPr>
              <a:t>Magazines</a:t>
            </a:r>
            <a:r>
              <a:rPr lang="en-US" altLang="zh-CN" sz="2000" dirty="0"/>
              <a:t> are characterized by regular and continuing issues with significant technical content in addition to general news and regular columns</a:t>
            </a:r>
          </a:p>
          <a:p>
            <a:pPr lvl="1">
              <a:defRPr/>
            </a:pPr>
            <a:r>
              <a:rPr lang="en-US" altLang="zh-CN" sz="1800" dirty="0"/>
              <a:t>IEEE Communications Magazine</a:t>
            </a:r>
          </a:p>
          <a:p>
            <a:pPr lvl="1">
              <a:defRPr/>
            </a:pPr>
            <a:r>
              <a:rPr lang="en-US" altLang="zh-CN" sz="1800" dirty="0"/>
              <a:t>IEEE Microwave Magazine</a:t>
            </a:r>
            <a:endParaRPr lang="zh-CN" altLang="zh-CN" sz="1800" dirty="0"/>
          </a:p>
          <a:p>
            <a:pPr lvl="1" eaLnBrk="1" fontAlgn="ctr" hangingPunct="1">
              <a:defRPr/>
            </a:pPr>
            <a:r>
              <a:rPr lang="it-IT" altLang="zh-CN" sz="1800" dirty="0"/>
              <a:t>IEEE  Signal Processing Magazine </a:t>
            </a:r>
            <a:endParaRPr lang="zh-CN" altLang="zh-CN" sz="1800" dirty="0"/>
          </a:p>
          <a:p>
            <a:pPr lvl="1" eaLnBrk="1" fontAlgn="ctr" hangingPunct="1">
              <a:defRPr/>
            </a:pPr>
            <a:r>
              <a:rPr lang="fr-FR" altLang="zh-CN" sz="1800" dirty="0"/>
              <a:t>IEEE Instrumentation &amp; Measurement Magazine </a:t>
            </a:r>
          </a:p>
          <a:p>
            <a:pPr lvl="1" eaLnBrk="1" fontAlgn="ctr" hangingPunct="1">
              <a:defRPr/>
            </a:pPr>
            <a:r>
              <a:rPr lang="fr-FR" altLang="zh-CN" sz="1800" dirty="0"/>
              <a:t>......</a:t>
            </a:r>
            <a:endParaRPr lang="zh-CN" altLang="zh-CN" sz="1800" dirty="0"/>
          </a:p>
          <a:p>
            <a:pPr>
              <a:defRPr/>
            </a:pPr>
            <a:endParaRPr lang="en-US" altLang="zh-CN" sz="2000" dirty="0"/>
          </a:p>
          <a:p>
            <a:pPr>
              <a:defRPr/>
            </a:pPr>
            <a:endParaRPr lang="en-US" altLang="zh-CN" sz="2000" dirty="0"/>
          </a:p>
          <a:p>
            <a:pPr>
              <a:defRPr/>
            </a:pPr>
            <a:endParaRPr lang="zh-CN" altLang="en-US" sz="2000" dirty="0"/>
          </a:p>
          <a:p>
            <a:pPr>
              <a:defRPr/>
            </a:pPr>
            <a:endParaRPr lang="zh-CN" altLang="en-US" sz="20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0150" y="2273300"/>
            <a:ext cx="2085975" cy="2863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590800"/>
            <a:ext cx="2057400" cy="2824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12125" y="3008313"/>
            <a:ext cx="1998663" cy="274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sz="28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寻找合适的期刊杂志、会议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219200"/>
            <a:ext cx="1973263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863" y="1300163"/>
            <a:ext cx="10023475" cy="4943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225" y="1228725"/>
            <a:ext cx="9558338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14600" y="3498850"/>
            <a:ext cx="7162800" cy="4603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en-US" altLang="zh-CN" b="1">
                <a:solidFill>
                  <a:schemeClr val="bg1"/>
                </a:solidFill>
                <a:hlinkClick r:id="rId5"/>
              </a:rPr>
              <a:t>http://publication-recommender.ieee.org/home</a:t>
            </a:r>
            <a:endParaRPr lang="zh-CN" alt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标题 1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8305800" cy="609600"/>
          </a:xfrm>
        </p:spPr>
        <p:txBody>
          <a:bodyPr/>
          <a:lstStyle/>
          <a:p>
            <a:pPr>
              <a:defRPr/>
            </a:pPr>
            <a:r>
              <a:rPr lang="zh-CN" sz="28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期刊杂志检索</a:t>
            </a:r>
            <a:r>
              <a:rPr altLang="zh-CN" sz="28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8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了解更多信息</a:t>
            </a:r>
          </a:p>
        </p:txBody>
      </p:sp>
      <p:cxnSp>
        <p:nvCxnSpPr>
          <p:cNvPr id="78851" name="直接箭头连接符 4"/>
          <p:cNvCxnSpPr>
            <a:cxnSpLocks noChangeShapeType="1"/>
          </p:cNvCxnSpPr>
          <p:nvPr/>
        </p:nvCxnSpPr>
        <p:spPr bwMode="auto">
          <a:xfrm>
            <a:off x="9296400" y="4191000"/>
            <a:ext cx="0" cy="53340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663" y="1295400"/>
            <a:ext cx="4105275" cy="4781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直接箭头连接符 6"/>
          <p:cNvCxnSpPr>
            <a:cxnSpLocks/>
          </p:cNvCxnSpPr>
          <p:nvPr/>
        </p:nvCxnSpPr>
        <p:spPr bwMode="auto">
          <a:xfrm rot="5400000" flipH="1">
            <a:off x="3343275" y="3133725"/>
            <a:ext cx="401638" cy="382588"/>
          </a:xfrm>
          <a:prstGeom prst="straightConnector1">
            <a:avLst/>
          </a:prstGeom>
          <a:noFill/>
          <a:ln w="57150" algn="ctr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738" y="1524000"/>
            <a:ext cx="7362825" cy="477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直接箭头连接符 8"/>
          <p:cNvCxnSpPr>
            <a:cxnSpLocks/>
          </p:cNvCxnSpPr>
          <p:nvPr/>
        </p:nvCxnSpPr>
        <p:spPr bwMode="auto">
          <a:xfrm flipH="1">
            <a:off x="7677150" y="4037013"/>
            <a:ext cx="401638" cy="382587"/>
          </a:xfrm>
          <a:prstGeom prst="straightConnector1">
            <a:avLst/>
          </a:prstGeom>
          <a:noFill/>
          <a:ln w="57150" algn="ctr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7350" y="762000"/>
            <a:ext cx="4878388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2763" y="793750"/>
            <a:ext cx="8305800" cy="578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" name="矩形: 圆角 29"/>
          <p:cNvSpPr>
            <a:spLocks noChangeArrowheads="1"/>
          </p:cNvSpPr>
          <p:nvPr/>
        </p:nvSpPr>
        <p:spPr bwMode="auto">
          <a:xfrm>
            <a:off x="4884738" y="2765425"/>
            <a:ext cx="1211262" cy="35877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6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2513" y="2725738"/>
            <a:ext cx="6399212" cy="2371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矩形: 圆角 30"/>
          <p:cNvSpPr>
            <a:spLocks noChangeArrowheads="1"/>
          </p:cNvSpPr>
          <p:nvPr/>
        </p:nvSpPr>
        <p:spPr bwMode="auto">
          <a:xfrm>
            <a:off x="4927600" y="3175000"/>
            <a:ext cx="1397000" cy="2540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6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sp>
        <p:nvSpPr>
          <p:cNvPr id="32" name="矩形: 圆角 31"/>
          <p:cNvSpPr>
            <a:spLocks noChangeArrowheads="1"/>
          </p:cNvSpPr>
          <p:nvPr/>
        </p:nvSpPr>
        <p:spPr bwMode="auto">
          <a:xfrm>
            <a:off x="5148263" y="3648075"/>
            <a:ext cx="2090737" cy="28257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6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9763" y="790575"/>
            <a:ext cx="9448800" cy="5233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11338" y="781050"/>
            <a:ext cx="9567862" cy="5538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" name="矩形: 圆角 34"/>
          <p:cNvSpPr>
            <a:spLocks noChangeArrowheads="1"/>
          </p:cNvSpPr>
          <p:nvPr/>
        </p:nvSpPr>
        <p:spPr bwMode="auto">
          <a:xfrm>
            <a:off x="4167188" y="4313238"/>
            <a:ext cx="1943100" cy="2381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6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38463" y="781050"/>
            <a:ext cx="5886450" cy="561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30350" y="1468438"/>
            <a:ext cx="8382000" cy="3743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52563" y="1982788"/>
            <a:ext cx="8420100" cy="3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7263" y="1543050"/>
            <a:ext cx="10401300" cy="2638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" name="矩形: 圆角 40"/>
          <p:cNvSpPr>
            <a:spLocks noChangeArrowheads="1"/>
          </p:cNvSpPr>
          <p:nvPr/>
        </p:nvSpPr>
        <p:spPr bwMode="auto">
          <a:xfrm>
            <a:off x="2932113" y="2733675"/>
            <a:ext cx="2182812" cy="5715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6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95500" y="833438"/>
            <a:ext cx="7566025" cy="564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5" grpId="0" animBg="1"/>
      <p:bldP spid="4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矩形 4"/>
          <p:cNvSpPr>
            <a:spLocks noChangeArrowheads="1"/>
          </p:cNvSpPr>
          <p:nvPr/>
        </p:nvSpPr>
        <p:spPr bwMode="auto">
          <a:xfrm>
            <a:off x="2362200" y="5873750"/>
            <a:ext cx="6705600" cy="37465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itchFamily="2" charset="2"/>
              <a:buNone/>
              <a:defRPr/>
            </a:pPr>
            <a:r>
              <a:rPr lang="en-US" altLang="zh-CN" sz="2000" dirty="0">
                <a:solidFill>
                  <a:srgbClr val="000000"/>
                </a:solidFill>
                <a:hlinkClick r:id="rId3"/>
              </a:rPr>
              <a:t>https://ieeeauthorcenter.ieee.org/</a:t>
            </a:r>
            <a:r>
              <a:rPr lang="zh-CN" altLang="en-US" sz="2000" dirty="0">
                <a:solidFill>
                  <a:srgbClr val="000000"/>
                </a:solidFill>
              </a:rPr>
              <a:t> 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79875" name="标题 1"/>
          <p:cNvSpPr>
            <a:spLocks noGrp="1" noChangeArrowheads="1"/>
          </p:cNvSpPr>
          <p:nvPr>
            <p:ph type="title"/>
          </p:nvPr>
        </p:nvSpPr>
        <p:spPr>
          <a:xfrm>
            <a:off x="838200" y="393700"/>
            <a:ext cx="7772400" cy="679450"/>
          </a:xfrm>
          <a:ln/>
        </p:spPr>
        <p:txBody>
          <a:bodyPr/>
          <a:lstStyle/>
          <a:p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文章写作：作者中心与作者工具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0" y="1314450"/>
            <a:ext cx="9525000" cy="431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5525" y="393700"/>
            <a:ext cx="4695825" cy="5360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矩形 4"/>
          <p:cNvSpPr>
            <a:spLocks noChangeArrowheads="1"/>
          </p:cNvSpPr>
          <p:nvPr/>
        </p:nvSpPr>
        <p:spPr bwMode="auto">
          <a:xfrm>
            <a:off x="2343150" y="6080125"/>
            <a:ext cx="6705600" cy="37465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itchFamily="2" charset="2"/>
              <a:buNone/>
              <a:defRPr/>
            </a:pPr>
            <a:r>
              <a:rPr lang="en-US" altLang="zh-CN" sz="2000" dirty="0">
                <a:hlinkClick r:id="rId3"/>
              </a:rPr>
              <a:t>https://ieee-collabratec.ieee.org/app/community/18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81923" name="标题 1"/>
          <p:cNvSpPr>
            <a:spLocks noGrp="1" noChangeArrowheads="1"/>
          </p:cNvSpPr>
          <p:nvPr>
            <p:ph type="title"/>
          </p:nvPr>
        </p:nvSpPr>
        <p:spPr>
          <a:xfrm>
            <a:off x="838200" y="393700"/>
            <a:ext cx="7772400" cy="679450"/>
          </a:xfrm>
          <a:ln/>
        </p:spPr>
        <p:txBody>
          <a:bodyPr/>
          <a:lstStyle/>
          <a:p>
            <a: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 Collabratec AuthorLab</a:t>
            </a:r>
            <a:endParaRPr lang="zh-CN" sz="280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50" y="1035050"/>
            <a:ext cx="10528300" cy="4324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200" y="2349500"/>
            <a:ext cx="8229600" cy="319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Shape 1255"/>
          <p:cNvGrpSpPr>
            <a:grpSpLocks/>
          </p:cNvGrpSpPr>
          <p:nvPr/>
        </p:nvGrpSpPr>
        <p:grpSpPr bwMode="auto">
          <a:xfrm>
            <a:off x="2478088" y="1090613"/>
            <a:ext cx="6570662" cy="4732337"/>
            <a:chOff x="0" y="0"/>
            <a:chExt cx="2147483647" cy="2147483647"/>
          </a:xfrm>
        </p:grpSpPr>
        <p:grpSp>
          <p:nvGrpSpPr>
            <p:cNvPr id="81927" name="Shape 1256"/>
            <p:cNvGrpSpPr>
              <a:grpSpLocks/>
            </p:cNvGrpSpPr>
            <p:nvPr/>
          </p:nvGrpSpPr>
          <p:grpSpPr bwMode="auto">
            <a:xfrm>
              <a:off x="0" y="0"/>
              <a:ext cx="2147483647" cy="2147483647"/>
              <a:chOff x="0" y="0"/>
              <a:chExt cx="2147483647" cy="2147483647"/>
            </a:xfrm>
          </p:grpSpPr>
          <p:grpSp>
            <p:nvGrpSpPr>
              <p:cNvPr id="81929" name="Shape 1257"/>
              <p:cNvGrpSpPr>
                <a:grpSpLocks/>
              </p:cNvGrpSpPr>
              <p:nvPr/>
            </p:nvGrpSpPr>
            <p:grpSpPr bwMode="auto">
              <a:xfrm>
                <a:off x="0" y="0"/>
                <a:ext cx="2147483647" cy="2147483647"/>
                <a:chOff x="0" y="0"/>
                <a:chExt cx="2147483647" cy="2147483647"/>
              </a:xfrm>
            </p:grpSpPr>
            <p:grpSp>
              <p:nvGrpSpPr>
                <p:cNvPr id="81931" name="Shape 125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147483647" cy="2147483647"/>
                  <a:chOff x="0" y="0"/>
                  <a:chExt cx="2147483647" cy="2147483647"/>
                </a:xfrm>
              </p:grpSpPr>
              <p:pic>
                <p:nvPicPr>
                  <p:cNvPr id="15" name="Shape 1259"/>
                  <p:cNvPicPr preferRelativeResize="0">
                    <a:picLocks noChangeAspect="1" noChangeArrowheads="1"/>
                  </p:cNvPicPr>
                  <p:nvPr/>
                </p:nvPicPr>
                <p:blipFill>
                  <a:blip r:embed="rId6"/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2147483647" cy="214748364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4999"/>
                      </a:srgbClr>
                    </a:outerShdw>
                  </a:effectLst>
                </p:spPr>
              </p:pic>
              <p:pic>
                <p:nvPicPr>
                  <p:cNvPr id="81934" name="Shape 1260"/>
                  <p:cNvPicPr preferRelativeResize="0"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026722" y="946031859"/>
                    <a:ext cx="423946775" cy="55819403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81932" name="Shape 1261"/>
                <p:cNvPicPr preferRelativeResize="0"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07154422" y="957196196"/>
                  <a:ext cx="121021327" cy="179471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81930" name="Shape 1262"/>
              <p:cNvPicPr preferRelativeResize="0"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834994" y="1319452969"/>
                <a:ext cx="123835776" cy="183385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1928" name="Shape 1263"/>
            <p:cNvPicPr preferRelativeResize="0"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51695" y="1147682766"/>
              <a:ext cx="121021327" cy="161015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79563"/>
            <a:ext cx="28575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2362200" y="2805113"/>
            <a:ext cx="77724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4400" b="1">
                <a:solidFill>
                  <a:schemeClr val="accent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4400" b="1">
                <a:ea typeface="宋体" panose="02010600030101010101" pitchFamily="2" charset="-122"/>
                <a:cs typeface="Times New Roman" panose="02020603050405020304" pitchFamily="18" charset="0"/>
              </a:rPr>
              <a:t>nstitute of </a:t>
            </a:r>
            <a:r>
              <a:rPr lang="en-US" altLang="zh-CN" sz="4400" b="1">
                <a:solidFill>
                  <a:schemeClr val="accent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4400" b="1">
                <a:ea typeface="宋体" panose="02010600030101010101" pitchFamily="2" charset="-122"/>
                <a:cs typeface="Times New Roman" panose="02020603050405020304" pitchFamily="18" charset="0"/>
              </a:rPr>
              <a:t>lectrical and </a:t>
            </a:r>
            <a:r>
              <a:rPr lang="en-US" altLang="zh-CN" sz="4400" b="1">
                <a:solidFill>
                  <a:schemeClr val="accent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4400" b="1">
                <a:ea typeface="宋体" panose="02010600030101010101" pitchFamily="2" charset="-122"/>
                <a:cs typeface="Times New Roman" panose="02020603050405020304" pitchFamily="18" charset="0"/>
              </a:rPr>
              <a:t>lectronics </a:t>
            </a:r>
            <a:r>
              <a:rPr lang="en-US" altLang="zh-CN" sz="4400" b="1">
                <a:solidFill>
                  <a:schemeClr val="accent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4400" b="1">
                <a:ea typeface="宋体" panose="02010600030101010101" pitchFamily="2" charset="-122"/>
                <a:cs typeface="Times New Roman" panose="02020603050405020304" pitchFamily="18" charset="0"/>
              </a:rPr>
              <a:t>ngineers</a:t>
            </a:r>
            <a:endParaRPr lang="zh-CN" altLang="en-US" sz="4400" b="1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156075" y="4576763"/>
            <a:ext cx="3878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5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电气电子工程师学会</a:t>
            </a:r>
            <a:endParaRPr lang="zh-CN" altLang="en-US" sz="3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791200" y="5486400"/>
            <a:ext cx="41148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IEEE, pronounced "Eye-triple-E"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Tm="31153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22350" y="269875"/>
            <a:ext cx="10363200" cy="644525"/>
          </a:xfrm>
        </p:spPr>
        <p:txBody>
          <a:bodyPr/>
          <a:lstStyle/>
          <a:p>
            <a:pPr>
              <a:defRPr/>
            </a:pPr>
            <a:r>
              <a:rPr lang="zh-CN" sz="28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期刊杂志投稿</a:t>
            </a:r>
            <a:endParaRPr lang="zh-CN" sz="28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1219200"/>
            <a:ext cx="7391400" cy="51736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箭头: 上 4"/>
          <p:cNvSpPr/>
          <p:nvPr/>
        </p:nvSpPr>
        <p:spPr bwMode="auto">
          <a:xfrm>
            <a:off x="7010400" y="1600200"/>
            <a:ext cx="304800" cy="533400"/>
          </a:xfrm>
          <a:prstGeom prst="upArrow">
            <a:avLst/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 algn="ctr">
              <a:defRPr/>
            </a:pPr>
            <a:endParaRPr lang="zh-CN" altLang="en-US" dirty="0">
              <a:ln w="0">
                <a:solidFill>
                  <a:schemeClr val="accent1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1023938"/>
            <a:ext cx="8140700" cy="5564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4713" y="989013"/>
            <a:ext cx="7913687" cy="52149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813" y="962025"/>
            <a:ext cx="8550275" cy="47529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 noChangeArrowheads="1"/>
          </p:cNvSpPr>
          <p:nvPr>
            <p:ph type="title"/>
          </p:nvPr>
        </p:nvSpPr>
        <p:spPr>
          <a:xfrm>
            <a:off x="1870075" y="438150"/>
            <a:ext cx="7772400" cy="658813"/>
          </a:xfrm>
        </p:spPr>
        <p:txBody>
          <a:bodyPr/>
          <a:lstStyle/>
          <a:p>
            <a:r>
              <a:rPr lang="zh-CN" altLang="en-US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评审流程 </a:t>
            </a:r>
            <a:r>
              <a:rPr lang="en-US" altLang="zh-CN" sz="24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Review Process</a:t>
            </a:r>
          </a:p>
        </p:txBody>
      </p:sp>
      <p:sp>
        <p:nvSpPr>
          <p:cNvPr id="7" name="Rectangle 6"/>
          <p:cNvSpPr/>
          <p:nvPr/>
        </p:nvSpPr>
        <p:spPr>
          <a:xfrm>
            <a:off x="2308225" y="1266825"/>
            <a:ext cx="2090738" cy="6588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latin typeface="Calibri"/>
                <a:ea typeface="+mn-ea"/>
              </a:rPr>
              <a:t>Submission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647950" y="2066925"/>
            <a:ext cx="2090738" cy="6588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latin typeface="Calibri"/>
                <a:ea typeface="+mn-ea"/>
              </a:rPr>
              <a:t>Journal Staff</a:t>
            </a:r>
          </a:p>
        </p:txBody>
      </p:sp>
      <p:sp>
        <p:nvSpPr>
          <p:cNvPr id="9" name="Rectangle 8"/>
          <p:cNvSpPr/>
          <p:nvPr/>
        </p:nvSpPr>
        <p:spPr>
          <a:xfrm>
            <a:off x="2987675" y="2868613"/>
            <a:ext cx="2090738" cy="6588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latin typeface="Calibri"/>
                <a:ea typeface="+mn-ea"/>
              </a:rPr>
              <a:t>EIC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327400" y="3668713"/>
            <a:ext cx="2089150" cy="658812"/>
          </a:xfrm>
          <a:prstGeom prst="rect">
            <a:avLst/>
          </a:prstGeom>
          <a:solidFill>
            <a:schemeClr val="accent5">
              <a:lumMod val="9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en-US" altLang="zh-CN" sz="2000" b="1">
                <a:latin typeface="Calibri" pitchFamily="34" charset="0"/>
                <a:ea typeface="宋体" pitchFamily="2" charset="-122"/>
              </a:rPr>
              <a:t>AE</a:t>
            </a:r>
            <a:endParaRPr lang="en-US" altLang="zh-CN" sz="2000" b="1">
              <a:latin typeface="Calibri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665538" y="4470400"/>
            <a:ext cx="2090737" cy="658813"/>
          </a:xfrm>
          <a:prstGeom prst="rect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en-US" altLang="zh-CN" sz="2000" b="1">
                <a:latin typeface="Calibri" pitchFamily="34" charset="0"/>
                <a:ea typeface="宋体" pitchFamily="2" charset="-122"/>
              </a:rPr>
              <a:t>Reviewers</a:t>
            </a:r>
            <a:endParaRPr lang="en-US" altLang="zh-CN" sz="2000" b="1">
              <a:latin typeface="Calibri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005263" y="5270500"/>
            <a:ext cx="2090737" cy="66040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en-US" altLang="zh-CN" sz="2000" b="1">
                <a:latin typeface="Calibri" pitchFamily="34" charset="0"/>
                <a:ea typeface="宋体" pitchFamily="2" charset="-122"/>
              </a:rPr>
              <a:t>EIC Makes Decision</a:t>
            </a:r>
            <a:endParaRPr lang="en-US" altLang="zh-CN" sz="2000" b="1">
              <a:latin typeface="Calibri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049463" y="1595438"/>
            <a:ext cx="0" cy="4222750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8" name="Rectangle 47"/>
          <p:cNvSpPr/>
          <p:nvPr/>
        </p:nvSpPr>
        <p:spPr>
          <a:xfrm>
            <a:off x="5892800" y="1797050"/>
            <a:ext cx="2089150" cy="658813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latin typeface="Calibri"/>
                <a:ea typeface="+mn-ea"/>
              </a:rPr>
              <a:t>Rejection: topic</a:t>
            </a:r>
          </a:p>
        </p:txBody>
      </p:sp>
      <p:sp>
        <p:nvSpPr>
          <p:cNvPr id="49" name="Rectangle 48"/>
          <p:cNvSpPr/>
          <p:nvPr/>
        </p:nvSpPr>
        <p:spPr>
          <a:xfrm>
            <a:off x="5892800" y="2649538"/>
            <a:ext cx="2089150" cy="658812"/>
          </a:xfrm>
          <a:prstGeom prst="rect">
            <a:avLst/>
          </a:prstGeom>
          <a:solidFill>
            <a:schemeClr val="accent3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latin typeface="Calibri"/>
                <a:ea typeface="+mn-ea"/>
              </a:rPr>
              <a:t>Rejection: format</a:t>
            </a:r>
          </a:p>
        </p:txBody>
      </p:sp>
      <p:cxnSp>
        <p:nvCxnSpPr>
          <p:cNvPr id="51" name="Elbow Connector 50"/>
          <p:cNvCxnSpPr>
            <a:stCxn id="9" idx="3"/>
            <a:endCxn id="48" idx="1"/>
          </p:cNvCxnSpPr>
          <p:nvPr/>
        </p:nvCxnSpPr>
        <p:spPr>
          <a:xfrm flipV="1">
            <a:off x="5078413" y="2127250"/>
            <a:ext cx="814387" cy="1069975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4" name="Elbow Connector 53"/>
          <p:cNvCxnSpPr>
            <a:stCxn id="9" idx="3"/>
            <a:endCxn id="49" idx="1"/>
          </p:cNvCxnSpPr>
          <p:nvPr/>
        </p:nvCxnSpPr>
        <p:spPr>
          <a:xfrm flipV="1">
            <a:off x="5078413" y="2979738"/>
            <a:ext cx="814387" cy="217487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7" name="Elbow Connector 56"/>
          <p:cNvCxnSpPr>
            <a:stCxn id="49" idx="3"/>
            <a:endCxn id="7" idx="3"/>
          </p:cNvCxnSpPr>
          <p:nvPr/>
        </p:nvCxnSpPr>
        <p:spPr>
          <a:xfrm flipH="1" flipV="1">
            <a:off x="4398963" y="1595438"/>
            <a:ext cx="3582987" cy="1384300"/>
          </a:xfrm>
          <a:prstGeom prst="bentConnector3">
            <a:avLst>
              <a:gd name="adj1" fmla="val -6379"/>
            </a:avLst>
          </a:prstGeom>
          <a:ln w="2540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981950" y="3502025"/>
            <a:ext cx="2090738" cy="6588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latin typeface="Calibri"/>
                <a:ea typeface="+mn-ea"/>
              </a:rPr>
              <a:t>Accept</a:t>
            </a:r>
          </a:p>
        </p:txBody>
      </p:sp>
      <p:cxnSp>
        <p:nvCxnSpPr>
          <p:cNvPr id="62" name="Elbow Connector 61"/>
          <p:cNvCxnSpPr>
            <a:stCxn id="35" idx="3"/>
            <a:endCxn id="60" idx="1"/>
          </p:cNvCxnSpPr>
          <p:nvPr/>
        </p:nvCxnSpPr>
        <p:spPr>
          <a:xfrm flipV="1">
            <a:off x="6096000" y="3832225"/>
            <a:ext cx="1885950" cy="1768475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7" name="Rectangle 66"/>
          <p:cNvSpPr/>
          <p:nvPr/>
        </p:nvSpPr>
        <p:spPr>
          <a:xfrm>
            <a:off x="7981950" y="4386263"/>
            <a:ext cx="2090738" cy="6588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latin typeface="Calibri"/>
                <a:ea typeface="+mn-ea"/>
              </a:rPr>
              <a:t>Revise</a:t>
            </a:r>
          </a:p>
        </p:txBody>
      </p:sp>
      <p:sp>
        <p:nvSpPr>
          <p:cNvPr id="68" name="Rectangle 67"/>
          <p:cNvSpPr/>
          <p:nvPr/>
        </p:nvSpPr>
        <p:spPr>
          <a:xfrm>
            <a:off x="7981950" y="5270500"/>
            <a:ext cx="2090738" cy="660400"/>
          </a:xfrm>
          <a:prstGeom prst="rect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 dirty="0">
                <a:latin typeface="Calibri"/>
                <a:ea typeface="+mn-ea"/>
              </a:rPr>
              <a:t>Reject</a:t>
            </a:r>
          </a:p>
        </p:txBody>
      </p:sp>
      <p:cxnSp>
        <p:nvCxnSpPr>
          <p:cNvPr id="69" name="Elbow Connector 68"/>
          <p:cNvCxnSpPr>
            <a:stCxn id="35" idx="3"/>
            <a:endCxn id="67" idx="1"/>
          </p:cNvCxnSpPr>
          <p:nvPr/>
        </p:nvCxnSpPr>
        <p:spPr>
          <a:xfrm flipV="1">
            <a:off x="6096000" y="4716463"/>
            <a:ext cx="1885950" cy="884237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2" name="Elbow Connector 71"/>
          <p:cNvCxnSpPr>
            <a:stCxn id="35" idx="3"/>
            <a:endCxn id="68" idx="1"/>
          </p:cNvCxnSpPr>
          <p:nvPr/>
        </p:nvCxnSpPr>
        <p:spPr>
          <a:xfrm>
            <a:off x="6096000" y="5600700"/>
            <a:ext cx="1885950" cy="12700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5" name="Elbow Connector 74"/>
          <p:cNvCxnSpPr>
            <a:stCxn id="67" idx="3"/>
            <a:endCxn id="7" idx="3"/>
          </p:cNvCxnSpPr>
          <p:nvPr/>
        </p:nvCxnSpPr>
        <p:spPr>
          <a:xfrm flipH="1" flipV="1">
            <a:off x="4398963" y="1595438"/>
            <a:ext cx="5673725" cy="3121025"/>
          </a:xfrm>
          <a:prstGeom prst="bentConnector3">
            <a:avLst>
              <a:gd name="adj1" fmla="val -4029"/>
            </a:avLst>
          </a:prstGeom>
          <a:ln w="2540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 noChangeArrowheads="1"/>
          </p:cNvSpPr>
          <p:nvPr>
            <p:ph type="title"/>
          </p:nvPr>
        </p:nvSpPr>
        <p:spPr>
          <a:xfrm>
            <a:off x="2209800" y="609600"/>
            <a:ext cx="7772400" cy="852488"/>
          </a:xfrm>
        </p:spPr>
        <p:txBody>
          <a:bodyPr/>
          <a:lstStyle/>
          <a:p>
            <a:r>
              <a:rPr lang="zh-CN" altLang="en-US" sz="36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论文检测（查重）</a:t>
            </a:r>
            <a:endParaRPr lang="en-US" altLang="zh-CN" sz="360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043" name="文本框 5"/>
          <p:cNvSpPr txBox="1">
            <a:spLocks noChangeArrowheads="1"/>
          </p:cNvSpPr>
          <p:nvPr/>
        </p:nvSpPr>
        <p:spPr bwMode="auto">
          <a:xfrm>
            <a:off x="2303463" y="1524000"/>
            <a:ext cx="69929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包括 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IEEE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在内的</a:t>
            </a:r>
            <a:r>
              <a:rPr lang="zh-CN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国际主要出版机构和大部分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 SCI </a:t>
            </a:r>
            <a:r>
              <a:rPr lang="zh-CN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期刊都使用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iThenticate/CrossCheck</a:t>
            </a:r>
            <a:r>
              <a:rPr lang="zh-CN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审查稿件。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044" name="矩形 23"/>
          <p:cNvSpPr>
            <a:spLocks noChangeArrowheads="1"/>
          </p:cNvSpPr>
          <p:nvPr/>
        </p:nvSpPr>
        <p:spPr bwMode="auto">
          <a:xfrm>
            <a:off x="2035175" y="2867025"/>
            <a:ext cx="1927225" cy="213677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lnSpc>
                <a:spcPct val="125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大部分</a:t>
            </a:r>
            <a:r>
              <a:rPr lang="en-US" altLang="zh-CN" sz="1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SCI</a:t>
            </a: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1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SCI-E</a:t>
            </a: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期刊使用该系统审查稿件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7045" name="图片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8" y="3552825"/>
            <a:ext cx="53816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6" name="矩形 16"/>
          <p:cNvSpPr>
            <a:spLocks noChangeArrowheads="1"/>
          </p:cNvSpPr>
          <p:nvPr/>
        </p:nvSpPr>
        <p:spPr bwMode="auto">
          <a:xfrm>
            <a:off x="4648200" y="2873375"/>
            <a:ext cx="2490788" cy="2136775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2">
              <a:lnSpc>
                <a:spcPct val="125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86%</a:t>
            </a: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的期刊编辑依靠</a:t>
            </a:r>
            <a:r>
              <a:rPr lang="en-US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iThenticate</a:t>
            </a: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检测</a:t>
            </a: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rPr>
              <a:t>结果</a:t>
            </a: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做出评判</a:t>
            </a:r>
            <a:r>
              <a:rPr lang="en-US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7047" name="图片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588" y="3324225"/>
            <a:ext cx="86201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8" name="矩形 18"/>
          <p:cNvSpPr>
            <a:spLocks noChangeArrowheads="1"/>
          </p:cNvSpPr>
          <p:nvPr/>
        </p:nvSpPr>
        <p:spPr bwMode="auto">
          <a:xfrm>
            <a:off x="7872413" y="2887663"/>
            <a:ext cx="2490787" cy="2141537"/>
          </a:xfrm>
          <a:prstGeom prst="rect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>
              <a:lnSpc>
                <a:spcPct val="125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高重复率可能被：</a:t>
            </a:r>
            <a:endParaRPr lang="en-US" altLang="zh-CN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>
              <a:lnSpc>
                <a:spcPct val="125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rPr>
              <a:t>！拒稿</a:t>
            </a:r>
            <a:endParaRPr lang="en-US" altLang="zh-CN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2">
              <a:lnSpc>
                <a:spcPct val="125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zh-CN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认定抄袭</a:t>
            </a:r>
          </a:p>
          <a:p>
            <a:pPr lvl="2">
              <a:lnSpc>
                <a:spcPct val="1250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zh-CN" sz="1800" b="1"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更严重后果</a:t>
            </a:r>
            <a:r>
              <a:rPr lang="en-US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7049" name="图片 2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3552825"/>
            <a:ext cx="609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箭头: 右 15"/>
          <p:cNvSpPr/>
          <p:nvPr/>
        </p:nvSpPr>
        <p:spPr bwMode="auto">
          <a:xfrm>
            <a:off x="4067175" y="3667125"/>
            <a:ext cx="457200" cy="457200"/>
          </a:xfrm>
          <a:prstGeom prst="rightArrow">
            <a:avLst/>
          </a:prstGeom>
          <a:noFill/>
          <a:ln w="38100" algn="ctr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 algn="ctr">
              <a:defRPr/>
            </a:pPr>
            <a:endParaRPr lang="zh-CN" altLang="en-US">
              <a:latin typeface="Verdana" pitchFamily="34" charset="0"/>
            </a:endParaRPr>
          </a:p>
        </p:txBody>
      </p:sp>
      <p:sp>
        <p:nvSpPr>
          <p:cNvPr id="33" name="箭头: 右 24"/>
          <p:cNvSpPr/>
          <p:nvPr/>
        </p:nvSpPr>
        <p:spPr bwMode="auto">
          <a:xfrm>
            <a:off x="7240588" y="3667125"/>
            <a:ext cx="457200" cy="457200"/>
          </a:xfrm>
          <a:prstGeom prst="rightArrow">
            <a:avLst/>
          </a:prstGeom>
          <a:noFill/>
          <a:ln w="38100" algn="ctr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 algn="ctr">
              <a:defRPr/>
            </a:pPr>
            <a:endParaRPr lang="zh-CN" altLang="en-US">
              <a:latin typeface="Verdana" pitchFamily="34" charset="0"/>
            </a:endParaRPr>
          </a:p>
        </p:txBody>
      </p:sp>
      <p:pic>
        <p:nvPicPr>
          <p:cNvPr id="87052" name="图片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42913"/>
            <a:ext cx="243840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文本框 5"/>
          <p:cNvSpPr txBox="1">
            <a:spLocks noChangeArrowheads="1"/>
          </p:cNvSpPr>
          <p:nvPr/>
        </p:nvSpPr>
        <p:spPr bwMode="auto">
          <a:xfrm>
            <a:off x="6781800" y="2157413"/>
            <a:ext cx="4305300" cy="290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投稿前自查，能帮助科研人员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ü"/>
            </a:pPr>
            <a:endParaRPr lang="en-US" altLang="zh-CN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避免误区、提升论文质量</a:t>
            </a: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提升投稿效率，避免误会</a:t>
            </a: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有效指导学生</a:t>
            </a: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保护个人及合著者的声誉</a:t>
            </a:r>
            <a:endParaRPr lang="en-US" altLang="zh-CN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zh-CN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ü"/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9091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377825"/>
            <a:ext cx="243840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2" name="文本框 7"/>
          <p:cNvSpPr txBox="1">
            <a:spLocks noChangeArrowheads="1"/>
          </p:cNvSpPr>
          <p:nvPr/>
        </p:nvSpPr>
        <p:spPr bwMode="auto">
          <a:xfrm>
            <a:off x="2057400" y="887413"/>
            <a:ext cx="4348163" cy="494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除开故意的情况，高重复率经常来自容易被忽略的</a:t>
            </a:r>
            <a:r>
              <a:rPr lang="zh-CN" altLang="zh-CN"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误区</a:t>
            </a: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，比如：</a:t>
            </a:r>
            <a:endParaRPr lang="en-US" altLang="zh-CN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zh-CN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重复使用自己（或团队）已经发表论文中的内容，未做明示，即自我（或团队）抄袭。</a:t>
            </a: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不当引用，包括转引、漏引。或标注了引用，但是使用的是原文而不是自己的归纳总结。</a:t>
            </a: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母语非英语的作者，借鉴模仿英语句式结构，原句照搬。</a:t>
            </a: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综述论文、论文的材料和方法部分，容易出现高重复率。</a:t>
            </a:r>
          </a:p>
          <a:p>
            <a:pPr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。。。。。。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 noChangeArrowheads="1"/>
          </p:cNvSpPr>
          <p:nvPr>
            <p:ph type="title"/>
          </p:nvPr>
        </p:nvSpPr>
        <p:spPr>
          <a:xfrm>
            <a:off x="2286000" y="533400"/>
            <a:ext cx="7772400" cy="685800"/>
          </a:xfrm>
          <a:ln/>
        </p:spPr>
        <p:txBody>
          <a:bodyPr/>
          <a:lstStyle/>
          <a:p>
            <a:r>
              <a:rPr sz="36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zh-CN" sz="36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r>
              <a:rPr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sz="320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sz="32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13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2057400" y="6172200"/>
            <a:ext cx="6858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55B0F81D-7085-47A3-AD97-A94F71159B68}" type="slidenum">
              <a:rPr lang="en-US" altLang="zh-CN" sz="1000" smtClean="0">
                <a:solidFill>
                  <a:schemeClr val="bg1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zh-CN" sz="1000" smtClean="0">
              <a:solidFill>
                <a:schemeClr val="bg1"/>
              </a:solidFill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1981200" y="2295525"/>
            <a:ext cx="37496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itchFamily="2" charset="2"/>
              <a:buNone/>
              <a:defRPr/>
            </a:pPr>
            <a:r>
              <a:rPr lang="en-US" altLang="zh-CN" sz="6600" dirty="0">
                <a:solidFill>
                  <a:schemeClr val="bg1"/>
                </a:solidFill>
                <a:latin typeface="Verdana" pitchFamily="34" charset="0"/>
                <a:ea typeface="ＭＳ Ｐゴシック" pitchFamily="34" charset="-128"/>
              </a:rPr>
              <a:t>190+</a:t>
            </a:r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itchFamily="2" charset="2"/>
              <a:buNone/>
              <a:defRPr/>
            </a:pPr>
            <a:r>
              <a:rPr lang="en-US" sz="2200" dirty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Journals, Transactions, Magazines</a:t>
            </a:r>
          </a:p>
        </p:txBody>
      </p:sp>
      <p:sp>
        <p:nvSpPr>
          <p:cNvPr id="91141" name="Rounded Rectangle 16"/>
          <p:cNvSpPr>
            <a:spLocks noChangeArrowheads="1"/>
          </p:cNvSpPr>
          <p:nvPr/>
        </p:nvSpPr>
        <p:spPr bwMode="auto">
          <a:xfrm>
            <a:off x="2314575" y="1841500"/>
            <a:ext cx="3925888" cy="239871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dist="38100" dir="2700000" algn="tl" rotWithShape="0">
              <a:srgbClr val="808080">
                <a:alpha val="42998"/>
              </a:srgbClr>
            </a:outerShdw>
          </a:effectLst>
          <a:extLst>
            <a:ext uri="{91240B29-F687-4F45-9708-019B960494DF}">
              <a14:hiddenLine xmlns:a14="http://schemas.microsoft.com/office/drawing/2010/main" w="635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zh-CN" sz="2400"/>
          </a:p>
        </p:txBody>
      </p:sp>
      <p:sp>
        <p:nvSpPr>
          <p:cNvPr id="91142" name="Rectangle 17"/>
          <p:cNvSpPr>
            <a:spLocks noChangeArrowheads="1"/>
          </p:cNvSpPr>
          <p:nvPr/>
        </p:nvSpPr>
        <p:spPr bwMode="auto">
          <a:xfrm>
            <a:off x="2190750" y="2147888"/>
            <a:ext cx="4049713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6600">
                <a:solidFill>
                  <a:schemeClr val="bg1"/>
                </a:solidFill>
                <a:latin typeface="Verdana" panose="020B0604030504040204" pitchFamily="34" charset="0"/>
              </a:rPr>
              <a:t>1,700+</a:t>
            </a:r>
            <a:r>
              <a:rPr lang="en-US" altLang="zh-CN" sz="10000">
                <a:solidFill>
                  <a:schemeClr val="bg1"/>
                </a:solidFill>
                <a:latin typeface="Verdana" panose="020B060403050404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200">
                <a:solidFill>
                  <a:schemeClr val="bg1"/>
                </a:solidFill>
                <a:latin typeface="Verdana" panose="020B0604030504040204" pitchFamily="34" charset="0"/>
              </a:rPr>
              <a:t>Conferences</a:t>
            </a:r>
          </a:p>
        </p:txBody>
      </p:sp>
      <p:sp>
        <p:nvSpPr>
          <p:cNvPr id="91143" name="文本框 13"/>
          <p:cNvSpPr txBox="1">
            <a:spLocks noChangeArrowheads="1"/>
          </p:cNvSpPr>
          <p:nvPr/>
        </p:nvSpPr>
        <p:spPr bwMode="auto">
          <a:xfrm>
            <a:off x="7239000" y="3017838"/>
            <a:ext cx="2290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基本均被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EI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收录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标题 2"/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7772400" cy="762000"/>
          </a:xfrm>
        </p:spPr>
        <p:txBody>
          <a:bodyPr/>
          <a:lstStyle/>
          <a:p>
            <a:r>
              <a:rPr lang="zh-CN" altLang="en-US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会议论文和期刊论文的区别</a:t>
            </a:r>
            <a:endParaRPr lang="zh-CN" altLang="zh-CN" sz="280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187" name="内容占位符 4"/>
          <p:cNvSpPr>
            <a:spLocks noGrp="1" noChangeArrowheads="1"/>
          </p:cNvSpPr>
          <p:nvPr>
            <p:ph sz="half" idx="1"/>
          </p:nvPr>
        </p:nvSpPr>
        <p:spPr>
          <a:xfrm>
            <a:off x="1981200" y="1752600"/>
            <a:ext cx="3810000" cy="4114800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会议主要目的是通过演讲现场交流信息和交换想法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会议常常反映最新最前沿的研究，很多研究尚未到达正式期刊发表的程度。所以会议主要是快速传播科研信息，以从观众中获取宝贵的意见和反馈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会议常常会尽可能能覆盖较多的参与者，所以很多会议论文接受率较高</a:t>
            </a:r>
          </a:p>
        </p:txBody>
      </p:sp>
      <p:sp>
        <p:nvSpPr>
          <p:cNvPr id="93188" name="内容占位符 5"/>
          <p:cNvSpPr>
            <a:spLocks noGrp="1" noChangeArrowheads="1"/>
          </p:cNvSpPr>
          <p:nvPr>
            <p:ph sz="half" idx="2"/>
          </p:nvPr>
        </p:nvSpPr>
        <p:spPr>
          <a:xfrm>
            <a:off x="6172200" y="1676400"/>
            <a:ext cx="4191000" cy="4114800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没有演讲此类口头交流信息的形式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期刊发表体现更严格的评审以及更高质量的成果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大部分期刊论文至少有</a:t>
            </a:r>
            <a:r>
              <a:rPr lang="en-US" altLang="zh-CN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名以上评审人审稿，并有副主编定稿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期刊论文必须很好地反映该领域研究状态，因为评审人会仔细审核其引用文献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zh-CN" altLang="en-US" sz="20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期刊论文接受率通常远低于会议论文</a:t>
            </a: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标题 1"/>
          <p:cNvSpPr>
            <a:spLocks noGrp="1" noChangeArrowheads="1"/>
          </p:cNvSpPr>
          <p:nvPr>
            <p:ph type="title"/>
          </p:nvPr>
        </p:nvSpPr>
        <p:spPr>
          <a:xfrm>
            <a:off x="1676400" y="485775"/>
            <a:ext cx="7772400" cy="685800"/>
          </a:xfrm>
          <a:ln/>
        </p:spPr>
        <p:txBody>
          <a:bodyPr/>
          <a:lstStyle/>
          <a:p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检索即将召开的会议</a:t>
            </a:r>
            <a:r>
              <a:rPr alt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了解更多会议信息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875" y="1371600"/>
            <a:ext cx="3962400" cy="3038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箭头: 右 4"/>
          <p:cNvSpPr>
            <a:spLocks noChangeArrowheads="1"/>
          </p:cNvSpPr>
          <p:nvPr/>
        </p:nvSpPr>
        <p:spPr bwMode="auto">
          <a:xfrm rot="-7915524">
            <a:off x="3635375" y="3238500"/>
            <a:ext cx="7620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650" y="1385888"/>
            <a:ext cx="7959725" cy="4441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4363" y="1436688"/>
            <a:ext cx="9358312" cy="4605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箭头: 右 8"/>
          <p:cNvSpPr>
            <a:spLocks noChangeArrowheads="1"/>
          </p:cNvSpPr>
          <p:nvPr/>
        </p:nvSpPr>
        <p:spPr bwMode="auto">
          <a:xfrm rot="8485006">
            <a:off x="3508375" y="4049713"/>
            <a:ext cx="762000" cy="273050"/>
          </a:xfrm>
          <a:prstGeom prst="rightArrow">
            <a:avLst>
              <a:gd name="adj1" fmla="val 50000"/>
              <a:gd name="adj2" fmla="val 49858"/>
            </a:avLst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84363" y="1336675"/>
            <a:ext cx="8345487" cy="4879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箭头: 右 14"/>
          <p:cNvSpPr>
            <a:spLocks noChangeArrowheads="1"/>
          </p:cNvSpPr>
          <p:nvPr/>
        </p:nvSpPr>
        <p:spPr bwMode="auto">
          <a:xfrm rot="8485006">
            <a:off x="3632200" y="3055938"/>
            <a:ext cx="460375" cy="257175"/>
          </a:xfrm>
          <a:prstGeom prst="rightArrow">
            <a:avLst>
              <a:gd name="adj1" fmla="val 50000"/>
              <a:gd name="adj2" fmla="val 50049"/>
            </a:avLst>
          </a:prstGeom>
          <a:solidFill>
            <a:schemeClr val="accent1"/>
          </a:solidFill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71575" y="1503363"/>
            <a:ext cx="10229850" cy="443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3000" y="1485900"/>
            <a:ext cx="9574213" cy="455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矩形: 圆角 17"/>
          <p:cNvSpPr>
            <a:spLocks noChangeArrowheads="1"/>
          </p:cNvSpPr>
          <p:nvPr/>
        </p:nvSpPr>
        <p:spPr bwMode="auto">
          <a:xfrm>
            <a:off x="1314450" y="5495925"/>
            <a:ext cx="3409950" cy="33178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sp>
        <p:nvSpPr>
          <p:cNvPr id="19" name="矩形: 圆角 18"/>
          <p:cNvSpPr>
            <a:spLocks noChangeArrowheads="1"/>
          </p:cNvSpPr>
          <p:nvPr/>
        </p:nvSpPr>
        <p:spPr bwMode="auto">
          <a:xfrm>
            <a:off x="3506788" y="4741863"/>
            <a:ext cx="1882775" cy="33337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1575" y="1308100"/>
            <a:ext cx="10469563" cy="4989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90625" y="1400175"/>
            <a:ext cx="9921875" cy="4875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矩形: 圆角 22"/>
          <p:cNvSpPr>
            <a:spLocks noChangeArrowheads="1"/>
          </p:cNvSpPr>
          <p:nvPr/>
        </p:nvSpPr>
        <p:spPr bwMode="auto">
          <a:xfrm>
            <a:off x="6705600" y="2786063"/>
            <a:ext cx="838200" cy="18573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sp>
        <p:nvSpPr>
          <p:cNvPr id="24" name="矩形: 圆角 23"/>
          <p:cNvSpPr>
            <a:spLocks noChangeArrowheads="1"/>
          </p:cNvSpPr>
          <p:nvPr/>
        </p:nvSpPr>
        <p:spPr bwMode="auto">
          <a:xfrm>
            <a:off x="3506788" y="2778125"/>
            <a:ext cx="2557462" cy="187325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43000" y="1327150"/>
            <a:ext cx="10363200" cy="4933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43000" y="1400175"/>
            <a:ext cx="10134600" cy="456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5" grpId="0" animBg="1"/>
      <p:bldP spid="18" grpId="0" animBg="1"/>
      <p:bldP spid="19" grpId="0" animBg="1"/>
      <p:bldP spid="23" grpId="0" animBg="1"/>
      <p:bldP spid="2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文本框 104"/>
          <p:cNvSpPr>
            <a:spLocks noGrp="1" noChangeArrowheads="1"/>
          </p:cNvSpPr>
          <p:nvPr>
            <p:ph idx="1"/>
          </p:nvPr>
        </p:nvSpPr>
        <p:spPr>
          <a:xfrm>
            <a:off x="-4763" y="2514600"/>
            <a:ext cx="12192001" cy="1323975"/>
          </a:xfrm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8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IEEE </a:t>
            </a:r>
            <a:r>
              <a:rPr lang="zh-CN" altLang="en-US" sz="8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相关资源推介</a:t>
            </a:r>
            <a:endParaRPr lang="zh-CN" altLang="en-US" sz="3600" b="1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Tm="37753">
    <p:cover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标题 1"/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7772400" cy="685800"/>
          </a:xfrm>
          <a:ln/>
        </p:spPr>
        <p:txBody>
          <a:bodyPr/>
          <a:lstStyle/>
          <a:p>
            <a:r>
              <a:rPr 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欢迎参与</a:t>
            </a:r>
            <a:r>
              <a:rPr alt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学术交流！</a:t>
            </a:r>
          </a:p>
        </p:txBody>
      </p:sp>
      <p:sp>
        <p:nvSpPr>
          <p:cNvPr id="104451" name="内容占位符 2"/>
          <p:cNvSpPr>
            <a:spLocks noGrp="1" noChangeArrowheads="1"/>
          </p:cNvSpPr>
          <p:nvPr>
            <p:ph idx="1"/>
          </p:nvPr>
        </p:nvSpPr>
        <p:spPr>
          <a:xfrm>
            <a:off x="1981200" y="2133600"/>
            <a:ext cx="8686800" cy="2971800"/>
          </a:xfrm>
        </p:spPr>
        <p:txBody>
          <a:bodyPr/>
          <a:lstStyle/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u"/>
              <a:defRPr/>
            </a:pPr>
            <a:r>
              <a:rPr lang="en-US" altLang="zh-CN" sz="2000" dirty="0"/>
              <a:t>Involvement in IEEE Societies, Sections and Chapters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u"/>
              <a:defRPr/>
            </a:pPr>
            <a:r>
              <a:rPr lang="en-US" altLang="zh-CN" sz="2000" dirty="0"/>
              <a:t>Over 3,000 Student Branches in over 100 countries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u"/>
              <a:defRPr/>
            </a:pPr>
            <a:r>
              <a:rPr lang="en-US" altLang="zh-CN" sz="2000" dirty="0"/>
              <a:t>Participation in IEEE Young Professional and Women in Engineering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u"/>
              <a:defRPr/>
            </a:pPr>
            <a:r>
              <a:rPr lang="en-US" altLang="zh-CN" sz="2000" dirty="0"/>
              <a:t>1700+ conferences per year</a:t>
            </a:r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u"/>
              <a:defRPr/>
            </a:pPr>
            <a:r>
              <a:rPr lang="en-US" altLang="zh-CN" sz="2000" dirty="0"/>
              <a:t>IEEE Social media, such as Weibo, WeChat, etc.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2000" dirty="0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6650" y="1149350"/>
            <a:ext cx="5181600" cy="4327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0355" name="Text Box 3"/>
          <p:cNvSpPr txBox="1">
            <a:spLocks noChangeArrowheads="1"/>
          </p:cNvSpPr>
          <p:nvPr/>
        </p:nvSpPr>
        <p:spPr bwMode="auto">
          <a:xfrm>
            <a:off x="2406650" y="461963"/>
            <a:ext cx="691515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32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 </a:t>
            </a:r>
            <a:r>
              <a:rPr lang="zh-CN" altLang="en-US" sz="32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个人会员</a:t>
            </a:r>
            <a:endParaRPr lang="en-US" altLang="zh-CN" sz="32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021" name="矩形 8"/>
          <p:cNvSpPr>
            <a:spLocks noChangeArrowheads="1"/>
          </p:cNvSpPr>
          <p:nvPr/>
        </p:nvSpPr>
        <p:spPr bwMode="auto">
          <a:xfrm>
            <a:off x="2971800" y="5678488"/>
            <a:ext cx="6019800" cy="511175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buClr>
                <a:schemeClr val="bg2"/>
              </a:buClr>
              <a:buSzPct val="80000"/>
              <a:buFont typeface="Wingdings" pitchFamily="2" charset="2"/>
              <a:buNone/>
              <a:defRPr/>
            </a:pPr>
            <a:r>
              <a:rPr lang="en-US" altLang="zh-CN" dirty="0">
                <a:hlinkClick r:id="rId5"/>
              </a:rPr>
              <a:t>http://cn.ieee.org/membership_join.html</a:t>
            </a:r>
            <a:r>
              <a:rPr lang="zh-CN" altLang="en-US" dirty="0"/>
              <a:t> </a:t>
            </a:r>
          </a:p>
        </p:txBody>
      </p:sp>
      <p:sp>
        <p:nvSpPr>
          <p:cNvPr id="6" name="矩形 5"/>
          <p:cNvSpPr/>
          <p:nvPr/>
        </p:nvSpPr>
        <p:spPr>
          <a:xfrm>
            <a:off x="2406650" y="4527550"/>
            <a:ext cx="2698750" cy="2619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1100">
                <a:solidFill>
                  <a:srgbClr val="000000"/>
                </a:solidFill>
              </a:rPr>
              <a:t>IEEE Young Professional </a:t>
            </a:r>
            <a:endParaRPr lang="zh-CN" altLang="en-US" sz="11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black">
          <a:xfrm>
            <a:off x="1295400" y="1219200"/>
            <a:ext cx="10668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Ctr="1"/>
          <a:lstStyle>
            <a:lvl1pPr marL="342900" indent="-466725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4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the world’s largest technical professional organization</a:t>
            </a:r>
            <a:r>
              <a:rPr lang="zh-CN" altLang="en-US" sz="24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（</a:t>
            </a:r>
            <a:r>
              <a:rPr lang="zh-CN" altLang="en-US" sz="20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全球最大的技术行业学会</a:t>
            </a:r>
            <a:r>
              <a:rPr lang="zh-CN" altLang="en-US" sz="24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）</a:t>
            </a:r>
            <a:endParaRPr lang="en-US" altLang="zh-CN" sz="2400" b="1">
              <a:latin typeface="Calibri" panose="020F0502020204030204" pitchFamily="34" charset="0"/>
              <a:ea typeface="微软雅黑" panose="020B0503020204020204" pitchFamily="34" charset="-122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4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More than 422,000 members in more than 160 countries</a:t>
            </a:r>
            <a:r>
              <a:rPr lang="zh-CN" altLang="en-US" sz="24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（</a:t>
            </a:r>
            <a:r>
              <a:rPr lang="zh-CN" altLang="en-US" sz="20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会员</a:t>
            </a:r>
            <a:r>
              <a:rPr lang="zh-CN" altLang="en-US" sz="24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）</a:t>
            </a:r>
            <a:endParaRPr lang="en-US" altLang="zh-CN" sz="2400" b="1">
              <a:latin typeface="Calibri" panose="020F0502020204030204" pitchFamily="34" charset="0"/>
              <a:ea typeface="微软雅黑" panose="020B0503020204020204" pitchFamily="34" charset="-122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4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More than 123,000 Student members</a:t>
            </a:r>
            <a:r>
              <a:rPr lang="zh-CN" altLang="en-US" sz="24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（</a:t>
            </a:r>
            <a:r>
              <a:rPr lang="zh-CN" altLang="en-US" sz="20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学生会员</a:t>
            </a:r>
            <a:r>
              <a:rPr lang="zh-CN" altLang="en-US" sz="2400" b="1">
                <a:latin typeface="Calibri" panose="020F0502020204030204" pitchFamily="34" charset="0"/>
                <a:ea typeface="微软雅黑" panose="020B0503020204020204" pitchFamily="34" charset="-122"/>
                <a:cs typeface="Calibri" panose="020F0502020204030204" pitchFamily="34" charset="0"/>
              </a:rPr>
              <a:t>）</a:t>
            </a:r>
            <a:endParaRPr lang="en-US" altLang="zh-CN" sz="2400" b="1">
              <a:latin typeface="Calibri" panose="020F0502020204030204" pitchFamily="34" charset="0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29699" name="Title 5"/>
          <p:cNvSpPr>
            <a:spLocks noGrp="1" noChangeArrowheads="1"/>
          </p:cNvSpPr>
          <p:nvPr>
            <p:ph type="title"/>
          </p:nvPr>
        </p:nvSpPr>
        <p:spPr>
          <a:xfrm>
            <a:off x="1600200" y="441325"/>
            <a:ext cx="7772400" cy="685800"/>
          </a:xfrm>
        </p:spPr>
        <p:txBody>
          <a:bodyPr/>
          <a:lstStyle/>
          <a:p>
            <a:pPr>
              <a:defRPr/>
            </a:pPr>
            <a:r>
              <a:rPr altLang="zh-CN" sz="32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About IEEE</a:t>
            </a:r>
          </a:p>
        </p:txBody>
      </p:sp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14600"/>
            <a:ext cx="9190038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椭圆 6"/>
          <p:cNvSpPr>
            <a:spLocks noChangeArrowheads="1"/>
          </p:cNvSpPr>
          <p:nvPr/>
        </p:nvSpPr>
        <p:spPr bwMode="auto">
          <a:xfrm>
            <a:off x="7620000" y="3657600"/>
            <a:ext cx="1905000" cy="1143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Tm="33711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 noChangeArrowheads="1"/>
          </p:cNvSpPr>
          <p:nvPr>
            <p:ph type="title"/>
          </p:nvPr>
        </p:nvSpPr>
        <p:spPr>
          <a:xfrm>
            <a:off x="2212975" y="381000"/>
            <a:ext cx="8297863" cy="1143000"/>
          </a:xfrm>
          <a:ln/>
        </p:spPr>
        <p:txBody>
          <a:bodyPr/>
          <a:lstStyle/>
          <a:p>
            <a:r>
              <a:rPr alt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免费技术讲座</a:t>
            </a:r>
            <a:endParaRPr altLang="zh-CN" sz="320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03" name="Rectangle 3"/>
          <p:cNvSpPr txBox="1">
            <a:spLocks noChangeArrowheads="1"/>
          </p:cNvSpPr>
          <p:nvPr/>
        </p:nvSpPr>
        <p:spPr bwMode="auto">
          <a:xfrm>
            <a:off x="1981200" y="1600200"/>
            <a:ext cx="9293225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r>
              <a:rPr lang="en-US" altLang="zh-CN" sz="2000" b="1"/>
              <a:t>Spectrum</a:t>
            </a:r>
            <a:r>
              <a:rPr lang="zh-CN" altLang="en-US" sz="2000" b="1">
                <a:latin typeface="宋体" panose="02010600030101010101" pitchFamily="2" charset="-122"/>
              </a:rPr>
              <a:t>免费讲座，涉及最新科技：</a:t>
            </a:r>
            <a:endParaRPr lang="en-US" altLang="zh-CN" sz="20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r>
              <a:rPr lang="en-US" altLang="zh-CN" sz="2000" b="1">
                <a:hlinkClick r:id="rId4"/>
              </a:rPr>
              <a:t>http://spectrum.ieee.org/webinars</a:t>
            </a:r>
            <a:endParaRPr lang="zh-CN" altLang="en-US" sz="2000" b="1"/>
          </a:p>
          <a:p>
            <a:pPr eaLnBrk="1" hangingPunct="1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endParaRPr lang="en-US" altLang="zh-CN" sz="2000" b="1"/>
          </a:p>
          <a:p>
            <a:pPr eaLnBrk="1" hangingPunct="1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r>
              <a:rPr lang="en-US" altLang="zh-CN" sz="2000" b="1"/>
              <a:t>Communication Society</a:t>
            </a:r>
            <a:r>
              <a:rPr lang="zh-CN" altLang="en-US" sz="2000" b="1">
                <a:latin typeface="宋体" panose="02010600030101010101" pitchFamily="2" charset="-122"/>
              </a:rPr>
              <a:t>免费讲座，通信领域热点技术：</a:t>
            </a:r>
            <a:r>
              <a:rPr lang="en-US" altLang="zh-CN" sz="2000" b="1">
                <a:hlinkClick r:id="rId5"/>
              </a:rPr>
              <a:t>http://www.comsoc.org/webinars</a:t>
            </a:r>
            <a:endParaRPr lang="en-US" altLang="zh-CN" sz="2000" b="1"/>
          </a:p>
          <a:p>
            <a:pPr eaLnBrk="1" hangingPunct="1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endParaRPr lang="en-US" altLang="zh-CN" sz="2000" b="1"/>
          </a:p>
          <a:p>
            <a:pPr eaLnBrk="1" hangingPunct="1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r>
              <a:rPr lang="en-US" altLang="zh-CN" sz="2000" b="1"/>
              <a:t>Computer Society</a:t>
            </a:r>
            <a:r>
              <a:rPr lang="zh-CN" altLang="en-US" sz="2000" b="1">
                <a:latin typeface="宋体" panose="02010600030101010101" pitchFamily="2" charset="-122"/>
              </a:rPr>
              <a:t>免费讲座，计算机领域热点技术：</a:t>
            </a:r>
            <a:endParaRPr lang="en-US" altLang="zh-CN" sz="20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r>
              <a:rPr lang="en-US" altLang="zh-CN" sz="2000" b="1">
                <a:hlinkClick r:id="rId6"/>
              </a:rPr>
              <a:t>http://www.computer.org/portal/web/webinars/Register-for-a-Webinar</a:t>
            </a:r>
            <a:r>
              <a:rPr lang="en-US" altLang="zh-CN" sz="2000" b="1"/>
              <a:t> </a:t>
            </a:r>
            <a:r>
              <a:rPr lang="zh-CN" altLang="en-US" sz="2000" b="1"/>
              <a:t>  </a:t>
            </a:r>
          </a:p>
          <a:p>
            <a:pPr eaLnBrk="1" hangingPunct="1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endParaRPr lang="en-US" altLang="zh-CN" sz="2000" b="1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000" b="1"/>
              <a:t>Young Professional</a:t>
            </a:r>
            <a:r>
              <a:rPr lang="zh-CN" altLang="en-US" sz="2000" b="1">
                <a:latin typeface="宋体" panose="02010600030101010101" pitchFamily="2" charset="-122"/>
              </a:rPr>
              <a:t>社团免费讲座，涉及职业发展，人文，科技等内容：</a:t>
            </a:r>
            <a:r>
              <a:rPr lang="en-US" altLang="zh-CN" sz="2000" b="1"/>
              <a:t>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000" b="1">
                <a:hlinkClick r:id="rId7"/>
              </a:rPr>
              <a:t>http://yp.ieee.org/members/webinars/past-webinars/ </a:t>
            </a:r>
            <a:endParaRPr lang="zh-CN" altLang="en-US" sz="2000" b="1"/>
          </a:p>
          <a:p>
            <a:pPr eaLnBrk="1" hangingPunct="1">
              <a:lnSpc>
                <a:spcPct val="80000"/>
              </a:lnSpc>
              <a:buClrTx/>
              <a:buFont typeface="Wingdings" panose="05000000000000000000" pitchFamily="2" charset="2"/>
              <a:buChar char="Ø"/>
            </a:pPr>
            <a:endParaRPr lang="en-US" altLang="zh-CN" sz="2000" b="1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zh-CN" altLang="en-US" sz="2000" b="1">
                <a:latin typeface="宋体" panose="02010600030101010101" pitchFamily="2" charset="-122"/>
              </a:rPr>
              <a:t>加入志愿者虚拟社团，获得行业最新咨询：</a:t>
            </a:r>
            <a:r>
              <a:rPr lang="en-US" altLang="zh-CN" sz="2000" b="1"/>
              <a:t>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altLang="zh-CN" sz="2000" b="1">
                <a:hlinkClick r:id="rId8"/>
              </a:rPr>
              <a:t>http://oc.ieee.org/</a:t>
            </a:r>
            <a:endParaRPr lang="en-US" altLang="zh-CN" sz="2000" b="1"/>
          </a:p>
          <a:p>
            <a:pPr eaLnBrk="1" hangingPunct="1">
              <a:lnSpc>
                <a:spcPct val="80000"/>
              </a:lnSpc>
              <a:buFontTx/>
              <a:buBlip>
                <a:blip r:embed="rId9"/>
              </a:buBlip>
            </a:pPr>
            <a:endParaRPr lang="en-US" altLang="zh-CN" sz="2000" b="1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内容占位符 2"/>
          <p:cNvSpPr>
            <a:spLocks noGrp="1" noChangeArrowheads="1"/>
          </p:cNvSpPr>
          <p:nvPr>
            <p:ph idx="1"/>
          </p:nvPr>
        </p:nvSpPr>
        <p:spPr>
          <a:xfrm>
            <a:off x="2235200" y="1355725"/>
            <a:ext cx="7899400" cy="4283075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u"/>
              <a:defRPr/>
            </a:pPr>
            <a:r>
              <a:rPr lang="en-US" altLang="zh-CN" sz="1800" dirty="0"/>
              <a:t>IEEE Fellowship/Scholarship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IEEE Charles </a:t>
            </a:r>
            <a:r>
              <a:rPr lang="en-US" altLang="zh-CN" sz="1400" dirty="0" err="1"/>
              <a:t>LeGeyt</a:t>
            </a:r>
            <a:r>
              <a:rPr lang="en-US" altLang="zh-CN" sz="1400" dirty="0"/>
              <a:t> Fortescue Fellowship 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IEEE Computational Intelligence Society Conference Travel Grants 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IEEE Computational Intelligence Society Summer Research Grant 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IEEE Computer Society Merwin Scholarship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IEEE Dielectrics and Electrical Insulation Society Graduate Student Fellowship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IEEE Electron Devices Society Graduate Student Fellowship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IEEE James C. </a:t>
            </a:r>
            <a:r>
              <a:rPr lang="en-US" altLang="zh-CN" sz="1400" dirty="0" err="1"/>
              <a:t>Klouda</a:t>
            </a:r>
            <a:r>
              <a:rPr lang="en-US" altLang="zh-CN" sz="1400" dirty="0"/>
              <a:t> Memorial Scholarship Award</a:t>
            </a:r>
          </a:p>
          <a:p>
            <a:pPr marL="457200" lvl="1" indent="0">
              <a:buClrTx/>
              <a:buFontTx/>
              <a:buNone/>
              <a:defRPr/>
            </a:pPr>
            <a:r>
              <a:rPr lang="en-US" altLang="zh-CN" sz="1400" dirty="0"/>
              <a:t>      ……</a:t>
            </a:r>
          </a:p>
          <a:p>
            <a:pPr>
              <a:buClrTx/>
              <a:buFont typeface="Wingdings" panose="05000000000000000000" pitchFamily="2" charset="2"/>
              <a:buChar char="u"/>
              <a:defRPr/>
            </a:pPr>
            <a:r>
              <a:rPr lang="en-US" altLang="zh-CN" sz="1800" dirty="0"/>
              <a:t>IEEE Competitions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Presidents' Change the World Competition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IEEE Computer Society Simulator Design Competition</a:t>
            </a:r>
          </a:p>
          <a:p>
            <a:pPr lvl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400" dirty="0"/>
              <a:t>Student paper contest</a:t>
            </a:r>
          </a:p>
          <a:p>
            <a:pPr marL="457200" lvl="1" indent="0">
              <a:buClrTx/>
              <a:buFontTx/>
              <a:buNone/>
              <a:defRPr/>
            </a:pPr>
            <a:r>
              <a:rPr lang="en-US" altLang="zh-CN" sz="1400" dirty="0"/>
              <a:t>      ……</a:t>
            </a:r>
          </a:p>
          <a:p>
            <a:pPr>
              <a:defRPr/>
            </a:pPr>
            <a:endParaRPr lang="zh-CN" altLang="en-US" sz="1600" dirty="0"/>
          </a:p>
        </p:txBody>
      </p:sp>
      <p:sp>
        <p:nvSpPr>
          <p:cNvPr id="87043" name="矩形 5"/>
          <p:cNvSpPr>
            <a:spLocks noChangeArrowheads="1"/>
          </p:cNvSpPr>
          <p:nvPr/>
        </p:nvSpPr>
        <p:spPr bwMode="auto">
          <a:xfrm>
            <a:off x="1219200" y="5788025"/>
            <a:ext cx="10058400" cy="44291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bg2"/>
              </a:buClr>
              <a:buSzPct val="80000"/>
              <a:buFont typeface="Wingdings" pitchFamily="2" charset="2"/>
              <a:buNone/>
              <a:defRPr/>
            </a:pPr>
            <a:r>
              <a:rPr lang="en-US" altLang="zh-CN" sz="2000" dirty="0">
                <a:solidFill>
                  <a:srgbClr val="000000"/>
                </a:solidFill>
                <a:hlinkClick r:id="rId3"/>
              </a:rPr>
              <a:t>https://www.ieee.org/membership/students/scholarships-grants-and-fellowships.html</a:t>
            </a:r>
            <a:r>
              <a:rPr lang="zh-CN" altLang="en-US" sz="20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4452" name="Title 1"/>
          <p:cNvSpPr>
            <a:spLocks noGrp="1" noChangeArrowheads="1"/>
          </p:cNvSpPr>
          <p:nvPr>
            <p:ph type="title"/>
          </p:nvPr>
        </p:nvSpPr>
        <p:spPr>
          <a:xfrm>
            <a:off x="2209800" y="458788"/>
            <a:ext cx="7772400" cy="569912"/>
          </a:xfrm>
          <a:ln/>
        </p:spPr>
        <p:txBody>
          <a:bodyPr/>
          <a:lstStyle/>
          <a:p>
            <a:r>
              <a:rPr 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欢迎申请丰厚的</a:t>
            </a:r>
            <a:r>
              <a:rPr alt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zh-CN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奖学金！</a:t>
            </a:r>
            <a:endParaRPr altLang="zh-CN" sz="320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609600"/>
            <a:ext cx="8202613" cy="5799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533400"/>
            <a:ext cx="8458200" cy="3429000"/>
          </a:xfrm>
        </p:spPr>
        <p:txBody>
          <a:bodyPr/>
          <a:lstStyle/>
          <a:p>
            <a:pPr eaLnBrk="1" hangingPunct="1"/>
            <a:r>
              <a:rPr lang="zh-CN" altLang="en-US" sz="32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欢迎关注！</a:t>
            </a:r>
            <a:r>
              <a:rPr lang="en-US" altLang="zh-CN" sz="2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微信公众号 ：                </a:t>
            </a:r>
            <a: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 QQ</a:t>
            </a:r>
            <a:r>
              <a:rPr lang="zh-CN" altLang="en-US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交流群：          微信公众号：</a:t>
            </a:r>
            <a: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“</a:t>
            </a:r>
            <a: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</a:t>
            </a:r>
            <a:r>
              <a:rPr lang="zh-CN" altLang="en-US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Xplore</a:t>
            </a:r>
            <a:r>
              <a:rPr lang="zh-CN" altLang="en-US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微服务”    </a:t>
            </a:r>
            <a: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184712678                </a:t>
            </a:r>
            <a:r>
              <a:rPr lang="zh-CN" altLang="en-US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“学术猫”</a:t>
            </a:r>
            <a: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2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4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44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5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5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36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3600" smtClean="0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2800" smtClean="0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8547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133600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8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175" y="22098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963" y="2108200"/>
            <a:ext cx="16764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8550" name="直接连接符 9"/>
          <p:cNvCxnSpPr>
            <a:cxnSpLocks noChangeShapeType="1"/>
          </p:cNvCxnSpPr>
          <p:nvPr/>
        </p:nvCxnSpPr>
        <p:spPr bwMode="auto">
          <a:xfrm rot="10800000">
            <a:off x="1828800" y="1752600"/>
            <a:ext cx="8839200" cy="4572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2" name="文本框 1"/>
          <p:cNvSpPr txBox="1"/>
          <p:nvPr/>
        </p:nvSpPr>
        <p:spPr>
          <a:xfrm>
            <a:off x="2355850" y="5173663"/>
            <a:ext cx="4122738" cy="7572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zh-CN" dirty="0" err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iGroup</a:t>
            </a:r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中国 </a:t>
            </a:r>
            <a:r>
              <a:rPr lang="en-US" alt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IEEE</a:t>
            </a:r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数据库团队</a:t>
            </a:r>
            <a: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/>
            </a:r>
            <a:br>
              <a:rPr lang="en-US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lang="en-US" altLang="zh-CN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hlinkClick r:id="rId6"/>
              </a:rPr>
              <a:t>iel@igroup.com.cn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108552" name="图片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4188" y="5029200"/>
            <a:ext cx="281781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1"/>
          <p:cNvSpPr txBox="1"/>
          <p:nvPr/>
        </p:nvSpPr>
        <p:spPr>
          <a:xfrm>
            <a:off x="1792288" y="3981450"/>
            <a:ext cx="8605837" cy="815975"/>
          </a:xfrm>
          <a:prstGeom prst="roundRect">
            <a:avLst/>
          </a:prstGeom>
          <a:solidFill>
            <a:schemeClr val="lt1">
              <a:alpha val="84000"/>
            </a:schemeClr>
          </a:solidFill>
          <a:ln w="381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8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zh-CN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2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2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PPT </a:t>
            </a:r>
            <a:r>
              <a:rPr lang="zh-CN" altLang="en-US" sz="2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请登录微信公众号，首页回复</a:t>
            </a:r>
            <a:r>
              <a:rPr lang="zh-CN" altLang="en-US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中国传媒大学</a:t>
            </a:r>
            <a:r>
              <a:rPr lang="zh-CN" altLang="en-US" sz="2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获取下载链接。</a:t>
            </a:r>
            <a:endParaRPr lang="en-US" altLang="zh-CN" sz="2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zh-CN" altLang="en-US" sz="1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内容占位符 2"/>
          <p:cNvSpPr>
            <a:spLocks noGrp="1" noChangeArrowheads="1"/>
          </p:cNvSpPr>
          <p:nvPr>
            <p:ph sz="half" idx="1"/>
          </p:nvPr>
        </p:nvSpPr>
        <p:spPr>
          <a:xfrm>
            <a:off x="609600" y="730250"/>
            <a:ext cx="5181600" cy="4114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zh-CN" sz="1500" b="1" smtClean="0"/>
              <a:t>IEEE Aerospace and Electronic Systems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Antennas and Propagation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Broadcast Technology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Circuits and Systems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Communications Society</a:t>
            </a:r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Computational Intelligence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Computer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Consumer Electronics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Control Systems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Dielectrics and Electrical Insulation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Education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Electron Devices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Electronics Packaging Society</a:t>
            </a:r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Electromagnetic Compatibility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Engineering in Medicine and Biology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Geoscience and Remote Sensing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Industrial Electronics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r>
              <a:rPr lang="en-US" altLang="zh-CN" sz="1500" b="1" smtClean="0"/>
              <a:t>IEEE Industry Applications Society</a:t>
            </a:r>
            <a:endParaRPr lang="en-US" altLang="zh-CN" sz="1500" smtClean="0"/>
          </a:p>
          <a:p>
            <a:pPr>
              <a:lnSpc>
                <a:spcPct val="100000"/>
              </a:lnSpc>
            </a:pPr>
            <a:endParaRPr lang="en-US" altLang="zh-CN" sz="140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en-US" altLang="zh-CN" sz="1400" smtClean="0"/>
              <a:t/>
            </a:r>
            <a:br>
              <a:rPr lang="en-US" altLang="zh-CN" sz="1400" smtClean="0"/>
            </a:br>
            <a:endParaRPr lang="zh-CN" altLang="en-US" sz="1400" smtClean="0"/>
          </a:p>
        </p:txBody>
      </p:sp>
      <p:sp>
        <p:nvSpPr>
          <p:cNvPr id="30723" name="矩形 4"/>
          <p:cNvSpPr>
            <a:spLocks noChangeArrowheads="1"/>
          </p:cNvSpPr>
          <p:nvPr/>
        </p:nvSpPr>
        <p:spPr bwMode="auto">
          <a:xfrm>
            <a:off x="5729288" y="730250"/>
            <a:ext cx="6494462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</a:pPr>
            <a:r>
              <a:rPr lang="en-US" altLang="zh-CN" sz="1500" b="1"/>
              <a:t>IEEE Information Theory Society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</a:pPr>
            <a:r>
              <a:rPr lang="en-US" altLang="zh-CN" sz="1500" b="1"/>
              <a:t>IEEE Instrumentation and Measurement </a:t>
            </a:r>
            <a:r>
              <a:rPr lang="en-US" altLang="zh-CN" sz="1500" b="1">
                <a:solidFill>
                  <a:srgbClr val="000000"/>
                </a:solidFill>
              </a:rPr>
              <a:t>Society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Intelligent Transportation Systems Society</a:t>
            </a: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Magnetics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Microwave Theory and Techniques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Nuclear and Plasma Sciences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Oceanic Engineering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Photonics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Power Electronics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Power &amp; Energy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Product Safety Engineering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Professional Communication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Reliability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Robotics and Automation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Signal Processing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Society on Social Implications of Technology</a:t>
            </a:r>
            <a:endParaRPr lang="en-US" altLang="zh-CN" sz="1500"/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/>
              <a:t>IEEE Solid-State Circuits Society</a:t>
            </a:r>
            <a:endParaRPr lang="en-US" altLang="zh-CN" sz="1500"/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/>
              <a:t>IEEE Systems, Man, and Cybernetics Society</a:t>
            </a:r>
            <a:endParaRPr lang="en-US" altLang="zh-CN" sz="1500"/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/>
              <a:t>IEEE Technology and Engineering Management </a:t>
            </a:r>
            <a:r>
              <a:rPr lang="en-US" altLang="zh-CN" sz="1500" b="1">
                <a:solidFill>
                  <a:srgbClr val="000000"/>
                </a:solidFill>
              </a:rPr>
              <a:t>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Ultrasonics, Ferroelectrics, and Frequency Control Society</a:t>
            </a:r>
            <a:endParaRPr lang="en-US" altLang="zh-CN" sz="15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>
                <a:srgbClr val="808080"/>
              </a:buClr>
              <a:buSzTx/>
              <a:buFontTx/>
              <a:buBlip>
                <a:blip r:embed="rId4"/>
              </a:buBlip>
            </a:pPr>
            <a:r>
              <a:rPr lang="en-US" altLang="zh-CN" sz="1500" b="1">
                <a:solidFill>
                  <a:srgbClr val="000000"/>
                </a:solidFill>
              </a:rPr>
              <a:t>IEEE Vehicular Technology Society</a:t>
            </a:r>
            <a:endParaRPr lang="en-US" altLang="zh-CN" sz="1500">
              <a:solidFill>
                <a:srgbClr val="000000"/>
              </a:solidFill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2590800" y="2971800"/>
            <a:ext cx="6477000" cy="91440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ctr" eaLnBrk="1" hangingPunct="1">
              <a:defRPr/>
            </a:pPr>
            <a:endParaRPr lang="zh-CN" altLang="en-US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3554" name="标题 3"/>
          <p:cNvSpPr>
            <a:spLocks noGrp="1"/>
          </p:cNvSpPr>
          <p:nvPr>
            <p:ph type="title"/>
          </p:nvPr>
        </p:nvSpPr>
        <p:spPr>
          <a:xfrm>
            <a:off x="3048000" y="3063875"/>
            <a:ext cx="5791200" cy="822325"/>
          </a:xfrm>
        </p:spPr>
        <p:txBody>
          <a:bodyPr/>
          <a:lstStyle/>
          <a:p>
            <a:pPr>
              <a:defRPr/>
            </a:pPr>
            <a:r>
              <a:rPr lang="en-US" altLang="zh-CN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宋体" charset="-122"/>
              </a:rPr>
              <a:t>39 technical Societies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  <a:ea typeface="宋体" charset="-122"/>
            </a:endParaRPr>
          </a:p>
        </p:txBody>
      </p:sp>
    </p:spTree>
    <p:custDataLst>
      <p:tags r:id="rId1"/>
    </p:custDataLst>
  </p:cSld>
  <p:clrMapOvr>
    <a:masterClrMapping/>
  </p:clrMapOvr>
  <p:transition spd="med" advTm="66799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35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46063"/>
            <a:ext cx="83185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 publications in key technology areas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6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6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en-US" altLang="en-US" sz="20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ore than just electrical engineering &amp; computer science</a:t>
            </a:r>
            <a: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0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200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771" name="Straight Connector 31"/>
          <p:cNvCxnSpPr>
            <a:cxnSpLocks noChangeShapeType="1"/>
          </p:cNvCxnSpPr>
          <p:nvPr/>
        </p:nvCxnSpPr>
        <p:spPr bwMode="auto">
          <a:xfrm>
            <a:off x="1828800" y="809625"/>
            <a:ext cx="2209800" cy="762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4800" y="5010150"/>
            <a:ext cx="1531938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024438"/>
            <a:ext cx="1643062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988" y="5024438"/>
            <a:ext cx="1449387" cy="189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5032375"/>
            <a:ext cx="1506538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313" y="5021263"/>
            <a:ext cx="1614487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38" y="5026025"/>
            <a:ext cx="1703387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8" name="Rectangle 26"/>
          <p:cNvSpPr>
            <a:spLocks noChangeArrowheads="1"/>
          </p:cNvSpPr>
          <p:nvPr/>
        </p:nvSpPr>
        <p:spPr bwMode="auto">
          <a:xfrm>
            <a:off x="2011363" y="1223963"/>
            <a:ext cx="457200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10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Aerospace &amp; Defense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Automotive Engineering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Biomedical Engineering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Biometrics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Circuits &amp; Systems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Cloud Computing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Communications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Computer Software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Electronics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Energy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Engineering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Imaging</a:t>
            </a:r>
          </a:p>
        </p:txBody>
      </p:sp>
      <p:sp>
        <p:nvSpPr>
          <p:cNvPr id="32779" name="Rectangle 27"/>
          <p:cNvSpPr>
            <a:spLocks noChangeArrowheads="1"/>
          </p:cNvSpPr>
          <p:nvPr/>
        </p:nvSpPr>
        <p:spPr bwMode="auto">
          <a:xfrm>
            <a:off x="6072188" y="820738"/>
            <a:ext cx="4572000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10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zh-CN" sz="240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Information Technology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Medical Devices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Nanotechnology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Optics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Petroleum &amp; Gas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Power Electronics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Power Systems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Robotics &amp; Automation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Semiconductors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Smart Grid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• Wireless Broadband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zh-CN" sz="2000"/>
              <a:t>and  more</a:t>
            </a:r>
          </a:p>
        </p:txBody>
      </p:sp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2667000" y="2667000"/>
            <a:ext cx="7162800" cy="2105025"/>
            <a:chOff x="1143000" y="2667001"/>
            <a:chExt cx="7162800" cy="2104406"/>
          </a:xfrm>
        </p:grpSpPr>
        <p:sp>
          <p:nvSpPr>
            <p:cNvPr id="12" name="圆角矩形 11"/>
            <p:cNvSpPr/>
            <p:nvPr/>
          </p:nvSpPr>
          <p:spPr>
            <a:xfrm>
              <a:off x="1143000" y="2667001"/>
              <a:ext cx="7162800" cy="2104406"/>
            </a:xfrm>
            <a:prstGeom prst="roundRect">
              <a:avLst/>
            </a:prstGeom>
            <a:solidFill>
              <a:schemeClr val="lt1">
                <a:alpha val="91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eaLnBrk="1" hangingPunct="1">
                <a:lnSpc>
                  <a:spcPct val="90000"/>
                </a:lnSpc>
                <a:spcBef>
                  <a:spcPct val="75000"/>
                </a:spcBef>
                <a:defRPr/>
              </a:pPr>
              <a:endParaRPr lang="en-US" altLang="zh-CN" sz="2800" dirty="0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lnSpc>
                  <a:spcPct val="90000"/>
                </a:lnSpc>
                <a:spcBef>
                  <a:spcPct val="75000"/>
                </a:spcBef>
                <a:defRPr/>
              </a:pPr>
              <a:endParaRPr lang="en-US" altLang="zh-CN" sz="2800" dirty="0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>
                <a:lnSpc>
                  <a:spcPct val="90000"/>
                </a:lnSpc>
                <a:spcBef>
                  <a:spcPct val="75000"/>
                </a:spcBef>
                <a:defRPr/>
              </a:pP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782" name="矩形 12"/>
            <p:cNvSpPr>
              <a:spLocks noChangeArrowheads="1"/>
            </p:cNvSpPr>
            <p:nvPr/>
          </p:nvSpPr>
          <p:spPr bwMode="auto">
            <a:xfrm>
              <a:off x="1600200" y="3048000"/>
              <a:ext cx="6324600" cy="1419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110000"/>
                </a:lnSpc>
                <a:spcBef>
                  <a:spcPct val="20000"/>
                </a:spcBef>
                <a:buClr>
                  <a:schemeClr val="bg2"/>
                </a:buClr>
                <a:buSzPct val="80000"/>
                <a:buFont typeface="Wingdings" panose="05000000000000000000" pitchFamily="2" charset="2"/>
                <a:buBlip>
                  <a:blip r:embed="rId10"/>
                </a:buBlip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lnSpc>
                  <a:spcPct val="110000"/>
                </a:lnSpc>
                <a:spcBef>
                  <a:spcPct val="20000"/>
                </a:spcBef>
                <a:buClr>
                  <a:schemeClr val="bg2"/>
                </a:buClr>
                <a:buChar char="–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lnSpc>
                  <a:spcPct val="110000"/>
                </a:lnSpc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lnSpc>
                  <a:spcPct val="110000"/>
                </a:lnSpc>
                <a:spcBef>
                  <a:spcPct val="20000"/>
                </a:spcBef>
                <a:buClr>
                  <a:schemeClr val="bg2"/>
                </a:buClr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lnSpc>
                  <a:spcPct val="110000"/>
                </a:lnSpc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lnSpc>
                  <a:spcPct val="11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lnSpc>
                  <a:spcPct val="90000"/>
                </a:lnSpc>
                <a:spcBef>
                  <a:spcPct val="75000"/>
                </a:spcBef>
                <a:buClrTx/>
                <a:buSzTx/>
                <a:buFontTx/>
                <a:buNone/>
              </a:pPr>
              <a:r>
                <a:rPr lang="zh-CN" altLang="en-US" b="1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出版世界电气电子工程和计算机领域</a:t>
              </a:r>
              <a:endParaRPr lang="en-US" altLang="zh-CN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90000"/>
                </a:lnSpc>
                <a:spcBef>
                  <a:spcPct val="75000"/>
                </a:spcBef>
                <a:buClrTx/>
                <a:buSzTx/>
                <a:buFontTx/>
                <a:buNone/>
              </a:pPr>
              <a:endParaRPr lang="en-US" altLang="zh-CN" sz="700" b="1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90000"/>
                </a:lnSpc>
                <a:spcBef>
                  <a:spcPct val="75000"/>
                </a:spcBef>
                <a:buClrTx/>
                <a:buSzTx/>
                <a:buFontTx/>
                <a:buNone/>
              </a:pPr>
              <a:r>
                <a:rPr lang="en-US" altLang="zh-CN" b="1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                             </a:t>
              </a:r>
              <a:r>
                <a:rPr lang="zh-CN" altLang="en-US" b="1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的文献</a:t>
              </a:r>
            </a:p>
          </p:txBody>
        </p:sp>
        <p:pic>
          <p:nvPicPr>
            <p:cNvPr id="32783" name="矩形 13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0" y="3657310"/>
              <a:ext cx="1625600" cy="1523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custDataLst>
      <p:tags r:id="rId1"/>
    </p:custDataLst>
  </p:cSld>
  <p:clrMapOvr>
    <a:masterClrMapping/>
  </p:clrMapOvr>
  <p:transition spd="med" advTm="45194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371600"/>
            <a:ext cx="6629400" cy="5105400"/>
          </a:xfrm>
        </p:spPr>
        <p:txBody>
          <a:bodyPr/>
          <a:lstStyle/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190+ IEEE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期刊和杂志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1700+ IEEE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会议录（每年）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8000+ IEEE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标准文档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30+ IET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期刊和杂志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20+ IET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会议录（每年）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VDE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会议录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Bell Labs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技术期刊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IBM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期刊，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AGU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URSI</a:t>
            </a: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(OA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): TUP, CSEE, CPSS, CES, CMP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BIAI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SAIEE</a:t>
            </a: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电子书：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20000" eaLnBrk="1" hangingPunct="1">
              <a:buClrTx/>
              <a:buFont typeface="Wingdings" panose="05000000000000000000" pitchFamily="2" charset="2"/>
              <a:buChar char="p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IEEE-Wiley, Wiley Telecom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电子书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20000" eaLnBrk="1" hangingPunct="1">
              <a:buClrTx/>
              <a:buFont typeface="Wingdings" panose="05000000000000000000" pitchFamily="2" charset="2"/>
              <a:buChar char="p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Morgan &amp; Claypool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Now Publishers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综述文集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SMPTE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期刊、会议、标准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在线课程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None/>
              <a:defRPr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3" name="标题 1"/>
          <p:cNvSpPr>
            <a:spLocks noGrp="1" noChangeArrowheads="1"/>
          </p:cNvSpPr>
          <p:nvPr>
            <p:ph type="title"/>
          </p:nvPr>
        </p:nvSpPr>
        <p:spPr>
          <a:xfrm>
            <a:off x="1828800" y="457200"/>
            <a:ext cx="7772400" cy="685800"/>
          </a:xfrm>
        </p:spPr>
        <p:txBody>
          <a:bodyPr/>
          <a:lstStyle/>
          <a:p>
            <a:pPr>
              <a:defRPr/>
            </a:pPr>
            <a:r>
              <a:rPr altLang="zh-CN" sz="36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 Xplore</a:t>
            </a:r>
            <a:r>
              <a:rPr lang="zh-CN" altLang="zh-CN" sz="36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全文数据库</a:t>
            </a:r>
          </a:p>
        </p:txBody>
      </p:sp>
      <p:sp>
        <p:nvSpPr>
          <p:cNvPr id="7" name="圆角矩形 6"/>
          <p:cNvSpPr>
            <a:spLocks noChangeArrowheads="1"/>
          </p:cNvSpPr>
          <p:nvPr/>
        </p:nvSpPr>
        <p:spPr bwMode="auto">
          <a:xfrm>
            <a:off x="1676400" y="1371600"/>
            <a:ext cx="4648200" cy="2514600"/>
          </a:xfrm>
          <a:prstGeom prst="roundRect">
            <a:avLst>
              <a:gd name="adj" fmla="val 4843"/>
            </a:avLst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zh-CN" altLang="en-US" sz="2400">
              <a:solidFill>
                <a:schemeClr val="accent5">
                  <a:lumMod val="75000"/>
                </a:schemeClr>
              </a:solidFill>
              <a:latin typeface="Verdana" panose="020B0604030504040204" pitchFamily="34" charset="0"/>
            </a:endParaRPr>
          </a:p>
        </p:txBody>
      </p:sp>
      <p:sp>
        <p:nvSpPr>
          <p:cNvPr id="9" name="右箭头 8"/>
          <p:cNvSpPr>
            <a:spLocks noChangeArrowheads="1"/>
          </p:cNvSpPr>
          <p:nvPr/>
        </p:nvSpPr>
        <p:spPr bwMode="auto">
          <a:xfrm>
            <a:off x="6477000" y="2362200"/>
            <a:ext cx="685800" cy="4572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2400">
              <a:latin typeface="Verdana" panose="020B0604030504040204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467600" y="2141538"/>
            <a:ext cx="2971800" cy="8302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zh-CN" sz="24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IEEE/IET Electronic Library (IEL) </a:t>
            </a:r>
            <a:r>
              <a:rPr lang="zh-CN" altLang="en-US" sz="24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数据库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828800" y="1371600"/>
            <a:ext cx="4953000" cy="2743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4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190+ IEEE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期刊和杂志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1700+ IEEE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会议录（每年）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3900+ IEEE</a:t>
            </a:r>
            <a:r>
              <a:rPr lang="zh-CN" altLang="en-US" sz="18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标准文档（草案除外）</a:t>
            </a:r>
            <a:endParaRPr lang="en-US" altLang="zh-CN" sz="180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30+ IET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期刊和杂志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20+ IET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会议录（每年）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VDE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会议录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Bell Labs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技术期刊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None/>
              <a:defRPr/>
            </a:pP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buFontTx/>
              <a:buNone/>
              <a:defRPr/>
            </a:pPr>
            <a:endParaRPr lang="en-US" altLang="zh-CN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/>
      <p:bldP spid="1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3"/>
          <p:cNvSpPr>
            <a:spLocks noChangeArrowheads="1"/>
          </p:cNvSpPr>
          <p:nvPr/>
        </p:nvSpPr>
        <p:spPr bwMode="auto">
          <a:xfrm>
            <a:off x="0" y="2362200"/>
            <a:ext cx="1219200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SzPct val="80000"/>
              <a:buFont typeface="Wingdings" panose="05000000000000000000" pitchFamily="2" charset="2"/>
              <a:buBlip>
                <a:blip r:embed="rId3"/>
              </a:buBlip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8000" b="1">
                <a:latin typeface="微软雅黑" panose="020B0503020204020204" pitchFamily="34" charset="-122"/>
                <a:ea typeface="微软雅黑" panose="020B0503020204020204" pitchFamily="34" charset="-122"/>
              </a:rPr>
              <a:t>抽丝剥茧</a:t>
            </a:r>
            <a:endParaRPr lang="en-US" altLang="zh-CN" sz="8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（深度挖掘单篇文章的潜在资源）</a:t>
            </a:r>
          </a:p>
        </p:txBody>
      </p:sp>
    </p:spTree>
  </p:cSld>
  <p:clrMapOvr>
    <a:masterClrMapping/>
  </p:clrMapOvr>
  <p:transition spd="med" advTm="37753">
    <p:cover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3|1.7|12|2.9|2.6|2.9|6.4|3.1|1.5|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|7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1.9|14.5|3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1.1|1.1|1.7|1.4|25.5|0.5|0.4|0.5|1.7|3.2|11.1|1.8|40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1.1|1.1|1.7|1.4|25.5|0.5|0.4|0.5|1.7|3.2|11.1|1.8|40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1.1|1.1|1.7|1.4|25.5|0.5|0.4|0.5|1.7|3.2|11.1|1.8|40.7"/>
</p:tagLst>
</file>

<file path=ppt/theme/theme1.xml><?xml version="1.0" encoding="utf-8"?>
<a:theme xmlns:a="http://schemas.openxmlformats.org/drawingml/2006/main" name="6-08 SLA Customer Breakfast Final">
  <a:themeElements>
    <a:clrScheme name="Historical_ImageStrip_Template 13">
      <a:dk1>
        <a:srgbClr val="000000"/>
      </a:dk1>
      <a:lt1>
        <a:srgbClr val="FFFFFF"/>
      </a:lt1>
      <a:dk2>
        <a:srgbClr val="0F3D88"/>
      </a:dk2>
      <a:lt2>
        <a:srgbClr val="808080"/>
      </a:lt2>
      <a:accent1>
        <a:srgbClr val="FF8000"/>
      </a:accent1>
      <a:accent2>
        <a:srgbClr val="59B308"/>
      </a:accent2>
      <a:accent3>
        <a:srgbClr val="FFFFFF"/>
      </a:accent3>
      <a:accent4>
        <a:srgbClr val="000000"/>
      </a:accent4>
      <a:accent5>
        <a:srgbClr val="FFC0AA"/>
      </a:accent5>
      <a:accent6>
        <a:srgbClr val="50A206"/>
      </a:accent6>
      <a:hlink>
        <a:srgbClr val="0080FF"/>
      </a:hlink>
      <a:folHlink>
        <a:srgbClr val="800080"/>
      </a:folHlink>
    </a:clrScheme>
    <a:fontScheme name="Historical_ImageStrip_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algn="ctr">
          <a:solidFill>
            <a:srgbClr val="FF0000"/>
          </a:solidFill>
          <a:round/>
          <a:headEnd/>
          <a:tailEnd/>
        </a:ln>
      </a:spPr>
      <a:bodyPr anchor="ctr"/>
      <a:lstStyle>
        <a:defPPr marL="342900" indent="-342900" algn="ctr">
          <a:defRPr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Historical_ImageStrip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ical_ImageStrip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ical_ImageStrip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ical_ImageStrip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ical_ImageStrip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storical_ImageStrip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storical_ImageStrip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storical_ImageStrip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storical_ImageStrip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storical_ImageStrip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storical_ImageStrip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storical_ImageStrip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storical_ImageStrip_Template 13">
        <a:dk1>
          <a:srgbClr val="000000"/>
        </a:dk1>
        <a:lt1>
          <a:srgbClr val="FFFFFF"/>
        </a:lt1>
        <a:dk2>
          <a:srgbClr val="0F3D88"/>
        </a:dk2>
        <a:lt2>
          <a:srgbClr val="808080"/>
        </a:lt2>
        <a:accent1>
          <a:srgbClr val="FF8000"/>
        </a:accent1>
        <a:accent2>
          <a:srgbClr val="59B308"/>
        </a:accent2>
        <a:accent3>
          <a:srgbClr val="FFFFFF"/>
        </a:accent3>
        <a:accent4>
          <a:srgbClr val="000000"/>
        </a:accent4>
        <a:accent5>
          <a:srgbClr val="FFC0AA"/>
        </a:accent5>
        <a:accent6>
          <a:srgbClr val="50A206"/>
        </a:accent6>
        <a:hlink>
          <a:srgbClr val="008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2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6-08 SLA Customer Breakfast Final</Template>
  <TotalTime>28907</TotalTime>
  <Words>1946</Words>
  <Application>Microsoft Office PowerPoint</Application>
  <PresentationFormat>宽屏</PresentationFormat>
  <Paragraphs>390</Paragraphs>
  <Slides>54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54</vt:i4>
      </vt:variant>
    </vt:vector>
  </HeadingPairs>
  <TitlesOfParts>
    <vt:vector size="67" baseType="lpstr">
      <vt:lpstr>Arial</vt:lpstr>
      <vt:lpstr>MS PGothic</vt:lpstr>
      <vt:lpstr>宋体</vt:lpstr>
      <vt:lpstr>Wingdings</vt:lpstr>
      <vt:lpstr>微软雅黑</vt:lpstr>
      <vt:lpstr>黑体</vt:lpstr>
      <vt:lpstr>Times New Roman</vt:lpstr>
      <vt:lpstr>Calibri</vt:lpstr>
      <vt:lpstr>Verdana</vt:lpstr>
      <vt:lpstr>Formata-Light</vt:lpstr>
      <vt:lpstr>华文细黑</vt:lpstr>
      <vt:lpstr>6-08 SLA Customer Breakfast Final</vt:lpstr>
      <vt:lpstr>Custom Design</vt:lpstr>
      <vt:lpstr>玩转IEEE数据库，让你的科研操作溜起来~</vt:lpstr>
      <vt:lpstr>PowerPoint 演示文稿</vt:lpstr>
      <vt:lpstr>PowerPoint 演示文稿</vt:lpstr>
      <vt:lpstr>PowerPoint 演示文稿</vt:lpstr>
      <vt:lpstr>About IEEE</vt:lpstr>
      <vt:lpstr>39 technical Societies</vt:lpstr>
      <vt:lpstr>IEEE publications in key technology areas， more than just electrical engineering &amp; computer science </vt:lpstr>
      <vt:lpstr>IEEE Xplore 全文数据库</vt:lpstr>
      <vt:lpstr>PowerPoint 演示文稿</vt:lpstr>
      <vt:lpstr>PowerPoint 演示文稿</vt:lpstr>
      <vt:lpstr>IP控制</vt:lpstr>
      <vt:lpstr>PowerPoint 演示文稿</vt:lpstr>
      <vt:lpstr>PowerPoint 演示文稿</vt:lpstr>
      <vt:lpstr>PowerPoint 演示文稿</vt:lpstr>
      <vt:lpstr>PowerPoint 演示文稿</vt:lpstr>
      <vt:lpstr>检索方式——Global Search（一框式检索） </vt:lpstr>
      <vt:lpstr>检索方式——Advanced Search（高级检索） </vt:lpstr>
      <vt:lpstr>检索方式——Command Search（命令检索） </vt:lpstr>
      <vt:lpstr>Efficient Search（高效检索）</vt:lpstr>
      <vt:lpstr>Supplemental Items（辅助资料）</vt:lpstr>
      <vt:lpstr>Create Account（创建账号）：定制个性化信息推送</vt:lpstr>
      <vt:lpstr>Set Search Alerts（检索提醒）：定制热点技术信息推送 </vt:lpstr>
      <vt:lpstr>Set Search Alerts（检索提醒）：掌握机构研究动态 </vt:lpstr>
      <vt:lpstr>Set Search Alerts（检索提醒）：掌握权威研究人员最新进展 </vt:lpstr>
      <vt:lpstr>MyXplore App—随时随地掌握前沿资讯</vt:lpstr>
      <vt:lpstr>PowerPoint 演示文稿</vt:lpstr>
      <vt:lpstr>IEEE 期刊杂志  </vt:lpstr>
      <vt:lpstr>PowerPoint 演示文稿</vt:lpstr>
      <vt:lpstr>电气电子领域 高被引期刊 </vt:lpstr>
      <vt:lpstr>通信领域 高被引期刊 </vt:lpstr>
      <vt:lpstr>PowerPoint 演示文稿</vt:lpstr>
      <vt:lpstr>PowerPoint 演示文稿</vt:lpstr>
      <vt:lpstr>2019 IEEE 新刊</vt:lpstr>
      <vt:lpstr>学术期刊</vt:lpstr>
      <vt:lpstr>技术杂志</vt:lpstr>
      <vt:lpstr>寻找合适的期刊杂志、会议</vt:lpstr>
      <vt:lpstr>期刊杂志检索——了解更多信息</vt:lpstr>
      <vt:lpstr>文章写作：作者中心与作者工具</vt:lpstr>
      <vt:lpstr>IEEE Collabratec AuthorLab</vt:lpstr>
      <vt:lpstr>期刊杂志投稿</vt:lpstr>
      <vt:lpstr>评审流程 Review Process</vt:lpstr>
      <vt:lpstr>论文检测（查重）</vt:lpstr>
      <vt:lpstr>PowerPoint 演示文稿</vt:lpstr>
      <vt:lpstr>IEEE会议 </vt:lpstr>
      <vt:lpstr>会议论文和期刊论文的区别</vt:lpstr>
      <vt:lpstr>检索即将召开的会议——了解更多会议信息</vt:lpstr>
      <vt:lpstr>PowerPoint 演示文稿</vt:lpstr>
      <vt:lpstr>欢迎参与IEEE学术交流！</vt:lpstr>
      <vt:lpstr>PowerPoint 演示文稿</vt:lpstr>
      <vt:lpstr>IEEE免费技术讲座</vt:lpstr>
      <vt:lpstr>欢迎申请丰厚的IEEE奖学金！</vt:lpstr>
      <vt:lpstr>PowerPoint 演示文稿</vt:lpstr>
      <vt:lpstr>PowerPoint 演示文稿</vt:lpstr>
      <vt:lpstr>欢迎关注！     微信公众号 ：                IEEE QQ交流群：          微信公众号：  “IEEE Xplore微服务”    184712678                “学术猫”         </vt:lpstr>
    </vt:vector>
  </TitlesOfParts>
  <Company>IEEE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Xplore</dc:title>
  <dc:creator>Claire Olini</dc:creator>
  <cp:lastModifiedBy>zxk</cp:lastModifiedBy>
  <cp:revision>2581</cp:revision>
  <dcterms:created xsi:type="dcterms:W3CDTF">2009-11-13T15:51:54Z</dcterms:created>
  <dcterms:modified xsi:type="dcterms:W3CDTF">2019-10-18T02:31:56Z</dcterms:modified>
</cp:coreProperties>
</file>