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27"/>
  </p:notesMasterIdLst>
  <p:sldIdLst>
    <p:sldId id="257" r:id="rId4"/>
    <p:sldId id="361" r:id="rId5"/>
    <p:sldId id="262" r:id="rId6"/>
    <p:sldId id="265" r:id="rId7"/>
    <p:sldId id="263" r:id="rId8"/>
    <p:sldId id="264" r:id="rId9"/>
    <p:sldId id="259" r:id="rId10"/>
    <p:sldId id="379" r:id="rId11"/>
    <p:sldId id="380" r:id="rId12"/>
    <p:sldId id="381" r:id="rId13"/>
    <p:sldId id="370" r:id="rId14"/>
    <p:sldId id="536" r:id="rId15"/>
    <p:sldId id="528" r:id="rId16"/>
    <p:sldId id="655" r:id="rId17"/>
    <p:sldId id="535" r:id="rId18"/>
    <p:sldId id="656" r:id="rId19"/>
    <p:sldId id="530" r:id="rId20"/>
    <p:sldId id="532" r:id="rId21"/>
    <p:sldId id="531" r:id="rId22"/>
    <p:sldId id="272" r:id="rId23"/>
    <p:sldId id="734" r:id="rId24"/>
    <p:sldId id="735" r:id="rId25"/>
    <p:sldId id="736" r:id="rId26"/>
    <p:sldId id="737" r:id="rId28"/>
    <p:sldId id="738" r:id="rId29"/>
    <p:sldId id="739" r:id="rId30"/>
    <p:sldId id="740" r:id="rId31"/>
    <p:sldId id="741" r:id="rId32"/>
    <p:sldId id="742" r:id="rId33"/>
    <p:sldId id="743" r:id="rId34"/>
    <p:sldId id="744" r:id="rId35"/>
    <p:sldId id="745" r:id="rId36"/>
    <p:sldId id="746" r:id="rId37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仝德志" initials="仝德志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728C"/>
    <a:srgbClr val="E08A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1" Type="http://schemas.openxmlformats.org/officeDocument/2006/relationships/commentAuthors" Target="commentAuthors.xml"/><Relationship Id="rId40" Type="http://schemas.openxmlformats.org/officeDocument/2006/relationships/tableStyles" Target="tableStyles.xml"/><Relationship Id="rId4" Type="http://schemas.openxmlformats.org/officeDocument/2006/relationships/slide" Target="slides/slide1.xml"/><Relationship Id="rId39" Type="http://schemas.openxmlformats.org/officeDocument/2006/relationships/viewProps" Target="viewProps.xml"/><Relationship Id="rId38" Type="http://schemas.openxmlformats.org/officeDocument/2006/relationships/presProps" Target="presProps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167998" y="0"/>
            <a:ext cx="3188595" cy="57471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2770" y="1431824"/>
            <a:ext cx="6872756" cy="3865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35830" y="5512523"/>
            <a:ext cx="5886637" cy="451024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167998" y="10879875"/>
            <a:ext cx="3188595" cy="5747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9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55051" y="169333"/>
            <a:ext cx="2698749" cy="604096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58800" y="169333"/>
            <a:ext cx="7939801" cy="604096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9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58800" y="1416051"/>
            <a:ext cx="5289551" cy="479424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64251" y="1416051"/>
            <a:ext cx="5289551" cy="479424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9"/>
            <a:ext cx="4873575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9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655051" y="169333"/>
            <a:ext cx="2698749" cy="6040967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58800" y="169333"/>
            <a:ext cx="7939801" cy="6040967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SmartArt 占位符 2"/>
          <p:cNvSpPr>
            <a:spLocks noGrp="1"/>
          </p:cNvSpPr>
          <p:nvPr>
            <p:ph type="pic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标题，一项大型内容和两项小型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72200" y="1825625"/>
            <a:ext cx="5181600" cy="20986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72200" y="4076700"/>
            <a:ext cx="5181600" cy="21002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过渡页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58800" y="1416051"/>
            <a:ext cx="5289551" cy="479424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64251" y="1416051"/>
            <a:ext cx="5289551" cy="479424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9"/>
            <a:ext cx="4873575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9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 altLang="x-none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7" Type="http://schemas.openxmlformats.org/officeDocument/2006/relationships/theme" Target="../theme/theme2.xml"/><Relationship Id="rId16" Type="http://schemas.openxmlformats.org/officeDocument/2006/relationships/image" Target="../media/image1.png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098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F2F2"/>
          </a:solidFill>
          <a:ln w="9525">
            <a:noFill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Arial" panose="020B0604020202020204" charset="-116"/>
              <a:ea typeface="宋体" panose="02010600030101010101" pitchFamily="2" charset="-122"/>
            </a:endParaRPr>
          </a:p>
        </p:txBody>
      </p:sp>
      <p:sp>
        <p:nvSpPr>
          <p:cNvPr id="4099" name="等腰三角形 21"/>
          <p:cNvSpPr/>
          <p:nvPr/>
        </p:nvSpPr>
        <p:spPr>
          <a:xfrm rot="10800000">
            <a:off x="2980267" y="2391833"/>
            <a:ext cx="5414433" cy="3500967"/>
          </a:xfrm>
          <a:prstGeom prst="triangle">
            <a:avLst>
              <a:gd name="adj" fmla="val 50000"/>
            </a:avLst>
          </a:prstGeom>
          <a:noFill/>
          <a:ln w="12700" cap="flat" cmpd="sng">
            <a:solidFill>
              <a:srgbClr val="0CB69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Arial" panose="020B0604020202020204" charset="-116"/>
              <a:ea typeface="宋体" panose="02010600030101010101" pitchFamily="2" charset="-122"/>
            </a:endParaRPr>
          </a:p>
        </p:txBody>
      </p:sp>
      <p:sp>
        <p:nvSpPr>
          <p:cNvPr id="4100" name="等腰三角形 22"/>
          <p:cNvSpPr/>
          <p:nvPr/>
        </p:nvSpPr>
        <p:spPr>
          <a:xfrm rot="10800000">
            <a:off x="1905000" y="3094567"/>
            <a:ext cx="463551" cy="300567"/>
          </a:xfrm>
          <a:prstGeom prst="triangle">
            <a:avLst>
              <a:gd name="adj" fmla="val 50000"/>
            </a:avLst>
          </a:prstGeom>
          <a:solidFill>
            <a:srgbClr val="0CB692"/>
          </a:solidFill>
          <a:ln w="12700" cap="flat" cmpd="sng">
            <a:solidFill>
              <a:srgbClr val="0CB69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Arial" panose="020B0604020202020204" charset="-116"/>
              <a:ea typeface="宋体" panose="02010600030101010101" pitchFamily="2" charset="-122"/>
            </a:endParaRPr>
          </a:p>
        </p:txBody>
      </p:sp>
      <p:sp>
        <p:nvSpPr>
          <p:cNvPr id="4101" name="等腰三角形 23"/>
          <p:cNvSpPr/>
          <p:nvPr/>
        </p:nvSpPr>
        <p:spPr>
          <a:xfrm rot="10800000">
            <a:off x="2123017" y="3767667"/>
            <a:ext cx="2984500" cy="1930400"/>
          </a:xfrm>
          <a:prstGeom prst="triangle">
            <a:avLst>
              <a:gd name="adj" fmla="val 50000"/>
            </a:avLst>
          </a:prstGeom>
          <a:noFill/>
          <a:ln w="12700" cap="flat" cmpd="sng">
            <a:solidFill>
              <a:srgbClr val="0CB69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Arial" panose="020B0604020202020204" charset="-116"/>
              <a:ea typeface="宋体" panose="02010600030101010101" pitchFamily="2" charset="-122"/>
            </a:endParaRPr>
          </a:p>
        </p:txBody>
      </p:sp>
      <p:sp>
        <p:nvSpPr>
          <p:cNvPr id="4102" name="等腰三角形 24"/>
          <p:cNvSpPr/>
          <p:nvPr/>
        </p:nvSpPr>
        <p:spPr>
          <a:xfrm rot="10800000">
            <a:off x="4464051" y="5767917"/>
            <a:ext cx="446616" cy="323849"/>
          </a:xfrm>
          <a:prstGeom prst="triangle">
            <a:avLst>
              <a:gd name="adj" fmla="val 50000"/>
            </a:avLst>
          </a:prstGeom>
          <a:solidFill>
            <a:srgbClr val="0CB692"/>
          </a:solidFill>
          <a:ln w="12700" cap="flat" cmpd="sng">
            <a:solidFill>
              <a:srgbClr val="0CB69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Arial" panose="020B0604020202020204" charset="-116"/>
              <a:ea typeface="宋体" panose="02010600030101010101" pitchFamily="2" charset="-122"/>
            </a:endParaRPr>
          </a:p>
        </p:txBody>
      </p:sp>
      <p:sp>
        <p:nvSpPr>
          <p:cNvPr id="4103" name="等腰三角形 25"/>
          <p:cNvSpPr/>
          <p:nvPr/>
        </p:nvSpPr>
        <p:spPr>
          <a:xfrm rot="10800000">
            <a:off x="5869517" y="4254500"/>
            <a:ext cx="461433" cy="298451"/>
          </a:xfrm>
          <a:prstGeom prst="triangle">
            <a:avLst>
              <a:gd name="adj" fmla="val 50000"/>
            </a:avLst>
          </a:prstGeom>
          <a:solidFill>
            <a:srgbClr val="0CB692"/>
          </a:solidFill>
          <a:ln w="12700" cap="flat" cmpd="sng">
            <a:solidFill>
              <a:srgbClr val="0CB69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Arial" panose="020B0604020202020204" charset="-116"/>
              <a:ea typeface="宋体" panose="02010600030101010101" pitchFamily="2" charset="-122"/>
            </a:endParaRPr>
          </a:p>
        </p:txBody>
      </p:sp>
      <p:sp>
        <p:nvSpPr>
          <p:cNvPr id="4104" name="等腰三角形 26"/>
          <p:cNvSpPr/>
          <p:nvPr/>
        </p:nvSpPr>
        <p:spPr>
          <a:xfrm rot="10800000">
            <a:off x="2823633" y="4191000"/>
            <a:ext cx="1581151" cy="1083733"/>
          </a:xfrm>
          <a:prstGeom prst="triangle">
            <a:avLst>
              <a:gd name="adj" fmla="val 50000"/>
            </a:avLst>
          </a:prstGeom>
          <a:solidFill>
            <a:srgbClr val="516D82"/>
          </a:solidFill>
          <a:ln w="12700" cap="flat" cmpd="sng">
            <a:solidFill>
              <a:srgbClr val="0CB69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Arial" panose="020B0604020202020204" charset="-116"/>
              <a:ea typeface="宋体" panose="02010600030101010101" pitchFamily="2" charset="-122"/>
            </a:endParaRPr>
          </a:p>
        </p:txBody>
      </p:sp>
      <p:sp>
        <p:nvSpPr>
          <p:cNvPr id="4105" name="等腰三角形 27"/>
          <p:cNvSpPr/>
          <p:nvPr/>
        </p:nvSpPr>
        <p:spPr>
          <a:xfrm rot="9044306">
            <a:off x="7448551" y="4826000"/>
            <a:ext cx="463549" cy="298451"/>
          </a:xfrm>
          <a:prstGeom prst="triangle">
            <a:avLst>
              <a:gd name="adj" fmla="val 50000"/>
            </a:avLst>
          </a:prstGeom>
          <a:solidFill>
            <a:srgbClr val="0CB692"/>
          </a:solidFill>
          <a:ln w="12700" cap="flat" cmpd="sng">
            <a:solidFill>
              <a:srgbClr val="0CB69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Arial" panose="020B0604020202020204" charset="-116"/>
              <a:ea typeface="宋体" panose="02010600030101010101" pitchFamily="2" charset="-122"/>
            </a:endParaRPr>
          </a:p>
        </p:txBody>
      </p:sp>
      <p:sp>
        <p:nvSpPr>
          <p:cNvPr id="4106" name="等腰三角形 28"/>
          <p:cNvSpPr/>
          <p:nvPr/>
        </p:nvSpPr>
        <p:spPr>
          <a:xfrm rot="9044306">
            <a:off x="8614833" y="4396317"/>
            <a:ext cx="184151" cy="118533"/>
          </a:xfrm>
          <a:prstGeom prst="triangle">
            <a:avLst>
              <a:gd name="adj" fmla="val 50000"/>
            </a:avLst>
          </a:prstGeom>
          <a:solidFill>
            <a:srgbClr val="0CB692"/>
          </a:solidFill>
          <a:ln w="12700" cap="flat" cmpd="sng">
            <a:solidFill>
              <a:srgbClr val="0CB69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Arial" panose="020B0604020202020204" charset="-116"/>
              <a:ea typeface="宋体" panose="02010600030101010101" pitchFamily="2" charset="-122"/>
            </a:endParaRPr>
          </a:p>
        </p:txBody>
      </p:sp>
      <p:sp>
        <p:nvSpPr>
          <p:cNvPr id="4107" name="等腰三角形 29"/>
          <p:cNvSpPr/>
          <p:nvPr/>
        </p:nvSpPr>
        <p:spPr>
          <a:xfrm rot="9044306">
            <a:off x="9368367" y="4701117"/>
            <a:ext cx="184151" cy="118533"/>
          </a:xfrm>
          <a:prstGeom prst="triangle">
            <a:avLst>
              <a:gd name="adj" fmla="val 50000"/>
            </a:avLst>
          </a:prstGeom>
          <a:solidFill>
            <a:srgbClr val="0CB692"/>
          </a:solidFill>
          <a:ln w="12700" cap="flat" cmpd="sng">
            <a:solidFill>
              <a:srgbClr val="0CB69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Arial" panose="020B0604020202020204" charset="-116"/>
              <a:ea typeface="宋体" panose="02010600030101010101" pitchFamily="2" charset="-122"/>
            </a:endParaRPr>
          </a:p>
        </p:txBody>
      </p:sp>
      <p:sp>
        <p:nvSpPr>
          <p:cNvPr id="4108" name="等腰三角形 30"/>
          <p:cNvSpPr/>
          <p:nvPr/>
        </p:nvSpPr>
        <p:spPr>
          <a:xfrm rot="4836188">
            <a:off x="10839451" y="3577167"/>
            <a:ext cx="256116" cy="167217"/>
          </a:xfrm>
          <a:prstGeom prst="triangle">
            <a:avLst>
              <a:gd name="adj" fmla="val 50000"/>
            </a:avLst>
          </a:prstGeom>
          <a:solidFill>
            <a:srgbClr val="0CB692"/>
          </a:solidFill>
          <a:ln w="12700" cap="flat" cmpd="sng">
            <a:solidFill>
              <a:srgbClr val="0CB69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Arial" panose="020B0604020202020204" charset="-116"/>
              <a:ea typeface="宋体" panose="02010600030101010101" pitchFamily="2" charset="-122"/>
            </a:endParaRPr>
          </a:p>
        </p:txBody>
      </p:sp>
      <p:sp>
        <p:nvSpPr>
          <p:cNvPr id="4109" name="等腰三角形 31"/>
          <p:cNvSpPr/>
          <p:nvPr/>
        </p:nvSpPr>
        <p:spPr>
          <a:xfrm rot="4836188">
            <a:off x="9489017" y="3769784"/>
            <a:ext cx="254000" cy="167216"/>
          </a:xfrm>
          <a:prstGeom prst="triangle">
            <a:avLst>
              <a:gd name="adj" fmla="val 50000"/>
            </a:avLst>
          </a:prstGeom>
          <a:solidFill>
            <a:srgbClr val="0CB692"/>
          </a:solidFill>
          <a:ln w="12700" cap="flat" cmpd="sng">
            <a:solidFill>
              <a:srgbClr val="0CB69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Arial" panose="020B0604020202020204" charset="-116"/>
              <a:ea typeface="宋体" panose="02010600030101010101" pitchFamily="2" charset="-122"/>
            </a:endParaRPr>
          </a:p>
        </p:txBody>
      </p:sp>
      <p:sp>
        <p:nvSpPr>
          <p:cNvPr id="4110" name="等腰三角形 32"/>
          <p:cNvSpPr/>
          <p:nvPr/>
        </p:nvSpPr>
        <p:spPr>
          <a:xfrm rot="4836188">
            <a:off x="10153651" y="3945467"/>
            <a:ext cx="256116" cy="167217"/>
          </a:xfrm>
          <a:prstGeom prst="triangle">
            <a:avLst>
              <a:gd name="adj" fmla="val 50000"/>
            </a:avLst>
          </a:prstGeom>
          <a:solidFill>
            <a:srgbClr val="0CB692"/>
          </a:solidFill>
          <a:ln w="12700" cap="flat" cmpd="sng">
            <a:solidFill>
              <a:srgbClr val="0CB692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Arial" panose="020B0604020202020204" charset="-116"/>
              <a:ea typeface="宋体" panose="02010600030101010101" pitchFamily="2" charset="-122"/>
            </a:endParaRPr>
          </a:p>
        </p:txBody>
      </p:sp>
      <p:sp>
        <p:nvSpPr>
          <p:cNvPr id="4111" name="等腰三角形 33"/>
          <p:cNvSpPr/>
          <p:nvPr/>
        </p:nvSpPr>
        <p:spPr>
          <a:xfrm rot="10800000">
            <a:off x="1754717" y="2019300"/>
            <a:ext cx="5416549" cy="3500967"/>
          </a:xfrm>
          <a:prstGeom prst="triangle">
            <a:avLst>
              <a:gd name="adj" fmla="val 50000"/>
            </a:avLst>
          </a:prstGeom>
          <a:solidFill>
            <a:srgbClr val="0CB692"/>
          </a:solidFill>
          <a:ln w="9525">
            <a:noFill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Arial" panose="020B0604020202020204" charset="-116"/>
              <a:ea typeface="宋体" panose="02010600030101010101" pitchFamily="2" charset="-122"/>
            </a:endParaRPr>
          </a:p>
        </p:txBody>
      </p:sp>
      <p:grpSp>
        <p:nvGrpSpPr>
          <p:cNvPr id="4112" name="组合 34"/>
          <p:cNvGrpSpPr/>
          <p:nvPr userDrawn="1"/>
        </p:nvGrpSpPr>
        <p:grpSpPr>
          <a:xfrm>
            <a:off x="9118600" y="0"/>
            <a:ext cx="3075517" cy="2446867"/>
            <a:chOff x="0" y="0"/>
            <a:chExt cx="2704943" cy="2870458"/>
          </a:xfrm>
        </p:grpSpPr>
        <p:sp>
          <p:nvSpPr>
            <p:cNvPr id="4113" name="任意多边形 35"/>
            <p:cNvSpPr/>
            <p:nvPr/>
          </p:nvSpPr>
          <p:spPr>
            <a:xfrm rot="10800000">
              <a:off x="0" y="0"/>
              <a:ext cx="2544429" cy="2193473"/>
            </a:xfrm>
            <a:custGeom>
              <a:avLst/>
              <a:gdLst/>
              <a:ahLst/>
              <a:cxnLst>
                <a:cxn ang="0">
                  <a:pos x="2544429" y="2193473"/>
                </a:cxn>
                <a:cxn ang="0">
                  <a:pos x="0" y="2193473"/>
                </a:cxn>
                <a:cxn ang="0">
                  <a:pos x="1272214" y="0"/>
                </a:cxn>
              </a:cxnLst>
              <a:pathLst>
                <a:path w="2544429" h="2193473">
                  <a:moveTo>
                    <a:pt x="2544429" y="2193473"/>
                  </a:moveTo>
                  <a:lnTo>
                    <a:pt x="0" y="2193473"/>
                  </a:lnTo>
                  <a:lnTo>
                    <a:pt x="1272214" y="0"/>
                  </a:lnTo>
                  <a:lnTo>
                    <a:pt x="2544429" y="2193473"/>
                  </a:lnTo>
                  <a:close/>
                </a:path>
              </a:pathLst>
            </a:custGeom>
            <a:solidFill>
              <a:srgbClr val="516D82">
                <a:alpha val="7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4" name="任意多边形 36"/>
            <p:cNvSpPr/>
            <p:nvPr/>
          </p:nvSpPr>
          <p:spPr>
            <a:xfrm rot="10800000">
              <a:off x="892897" y="160102"/>
              <a:ext cx="1812046" cy="2165347"/>
            </a:xfrm>
            <a:custGeom>
              <a:avLst/>
              <a:gdLst/>
              <a:ahLst/>
              <a:cxnLst>
                <a:cxn ang="0">
                  <a:pos x="1812046" y="2165347"/>
                </a:cxn>
                <a:cxn ang="0">
                  <a:pos x="0" y="2165347"/>
                </a:cxn>
                <a:cxn ang="0">
                  <a:pos x="0" y="958870"/>
                </a:cxn>
                <a:cxn ang="0">
                  <a:pos x="556145" y="0"/>
                </a:cxn>
              </a:cxnLst>
              <a:pathLst>
                <a:path w="1812046" h="2165347">
                  <a:moveTo>
                    <a:pt x="1812046" y="2165347"/>
                  </a:moveTo>
                  <a:lnTo>
                    <a:pt x="0" y="2165347"/>
                  </a:lnTo>
                  <a:lnTo>
                    <a:pt x="0" y="958870"/>
                  </a:lnTo>
                  <a:lnTo>
                    <a:pt x="556145" y="0"/>
                  </a:lnTo>
                  <a:lnTo>
                    <a:pt x="1812046" y="2165347"/>
                  </a:lnTo>
                  <a:close/>
                </a:path>
              </a:pathLst>
            </a:custGeom>
            <a:solidFill>
              <a:srgbClr val="0CB692">
                <a:alpha val="7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4115" name="等腰三角形 37"/>
            <p:cNvSpPr/>
            <p:nvPr/>
          </p:nvSpPr>
          <p:spPr>
            <a:xfrm rot="10800000">
              <a:off x="1272215" y="361214"/>
              <a:ext cx="1416663" cy="1221261"/>
            </a:xfrm>
            <a:prstGeom prst="triangle">
              <a:avLst>
                <a:gd name="adj" fmla="val 50000"/>
              </a:avLst>
            </a:prstGeom>
            <a:solidFill>
              <a:srgbClr val="EED66F">
                <a:alpha val="70000"/>
              </a:srgbClr>
            </a:solidFill>
            <a:ln w="9525">
              <a:noFill/>
            </a:ln>
          </p:spPr>
          <p:txBody>
            <a:bodyPr anchor="ctr"/>
            <a:p>
              <a:pPr lvl="0" algn="ctr"/>
              <a:endParaRPr lang="zh-CN" altLang="en-US" dirty="0">
                <a:solidFill>
                  <a:srgbClr val="FFFFFF"/>
                </a:solidFill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  <p:sp>
          <p:nvSpPr>
            <p:cNvPr id="4116" name="等腰三角形 38"/>
            <p:cNvSpPr/>
            <p:nvPr/>
          </p:nvSpPr>
          <p:spPr>
            <a:xfrm rot="10800000">
              <a:off x="689007" y="1622814"/>
              <a:ext cx="661965" cy="570659"/>
            </a:xfrm>
            <a:prstGeom prst="triangle">
              <a:avLst>
                <a:gd name="adj" fmla="val 50000"/>
              </a:avLst>
            </a:prstGeom>
            <a:solidFill>
              <a:srgbClr val="EED66F">
                <a:alpha val="70000"/>
              </a:srgbClr>
            </a:solidFill>
            <a:ln w="9525">
              <a:noFill/>
            </a:ln>
          </p:spPr>
          <p:txBody>
            <a:bodyPr anchor="ctr"/>
            <a:p>
              <a:pPr lvl="0" algn="ctr"/>
              <a:endParaRPr lang="zh-CN" altLang="en-US" dirty="0">
                <a:solidFill>
                  <a:srgbClr val="FFFFFF"/>
                </a:solidFill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  <p:sp>
          <p:nvSpPr>
            <p:cNvPr id="4117" name="等腰三角形 39"/>
            <p:cNvSpPr/>
            <p:nvPr/>
          </p:nvSpPr>
          <p:spPr>
            <a:xfrm rot="10800000">
              <a:off x="2346513" y="2042579"/>
              <a:ext cx="230499" cy="198706"/>
            </a:xfrm>
            <a:prstGeom prst="triangle">
              <a:avLst>
                <a:gd name="adj" fmla="val 50000"/>
              </a:avLst>
            </a:prstGeom>
            <a:solidFill>
              <a:srgbClr val="0CB692">
                <a:alpha val="70000"/>
              </a:srgbClr>
            </a:solidFill>
            <a:ln w="9525">
              <a:noFill/>
            </a:ln>
          </p:spPr>
          <p:txBody>
            <a:bodyPr anchor="ctr"/>
            <a:p>
              <a:pPr lvl="0" algn="ctr"/>
              <a:endParaRPr lang="zh-CN" altLang="en-US" dirty="0">
                <a:solidFill>
                  <a:srgbClr val="FFFFFF"/>
                </a:solidFill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  <p:sp>
          <p:nvSpPr>
            <p:cNvPr id="4118" name="等腰三角形 40"/>
            <p:cNvSpPr/>
            <p:nvPr/>
          </p:nvSpPr>
          <p:spPr>
            <a:xfrm rot="10800000">
              <a:off x="1638814" y="2671752"/>
              <a:ext cx="230499" cy="198706"/>
            </a:xfrm>
            <a:prstGeom prst="triangle">
              <a:avLst>
                <a:gd name="adj" fmla="val 50000"/>
              </a:avLst>
            </a:prstGeom>
            <a:solidFill>
              <a:srgbClr val="0CB692">
                <a:alpha val="70000"/>
              </a:srgbClr>
            </a:solidFill>
            <a:ln w="9525">
              <a:noFill/>
            </a:ln>
          </p:spPr>
          <p:txBody>
            <a:bodyPr anchor="ctr"/>
            <a:p>
              <a:pPr lvl="0" algn="ctr"/>
              <a:endParaRPr lang="zh-CN" altLang="en-US" dirty="0">
                <a:solidFill>
                  <a:srgbClr val="FFFFFF"/>
                </a:solidFill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  <p:sp>
          <p:nvSpPr>
            <p:cNvPr id="4119" name="等腰三角形 41"/>
            <p:cNvSpPr/>
            <p:nvPr/>
          </p:nvSpPr>
          <p:spPr>
            <a:xfrm rot="10800000">
              <a:off x="1593745" y="2160108"/>
              <a:ext cx="230499" cy="198706"/>
            </a:xfrm>
            <a:prstGeom prst="triangle">
              <a:avLst>
                <a:gd name="adj" fmla="val 50000"/>
              </a:avLst>
            </a:prstGeom>
            <a:solidFill>
              <a:srgbClr val="0CB692">
                <a:alpha val="70000"/>
              </a:srgbClr>
            </a:solidFill>
            <a:ln w="9525">
              <a:noFill/>
            </a:ln>
          </p:spPr>
          <p:txBody>
            <a:bodyPr anchor="ctr"/>
            <a:p>
              <a:pPr lvl="0" algn="ctr"/>
              <a:endParaRPr lang="zh-CN" altLang="en-US" dirty="0">
                <a:solidFill>
                  <a:srgbClr val="FFFFFF"/>
                </a:solidFill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  <p:sp>
          <p:nvSpPr>
            <p:cNvPr id="4120" name="等腰三角形 42"/>
            <p:cNvSpPr/>
            <p:nvPr/>
          </p:nvSpPr>
          <p:spPr>
            <a:xfrm rot="10800000">
              <a:off x="1869313" y="2292405"/>
              <a:ext cx="401359" cy="345999"/>
            </a:xfrm>
            <a:prstGeom prst="triangle">
              <a:avLst>
                <a:gd name="adj" fmla="val 50000"/>
              </a:avLst>
            </a:prstGeom>
            <a:solidFill>
              <a:srgbClr val="516D82">
                <a:alpha val="70000"/>
              </a:srgbClr>
            </a:solidFill>
            <a:ln w="9525">
              <a:noFill/>
            </a:ln>
          </p:spPr>
          <p:txBody>
            <a:bodyPr anchor="ctr"/>
            <a:p>
              <a:pPr lvl="0" algn="ctr"/>
              <a:endParaRPr lang="zh-CN" altLang="en-US" dirty="0">
                <a:solidFill>
                  <a:srgbClr val="FFFFFF"/>
                </a:solidFill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  <p:sp>
          <p:nvSpPr>
            <p:cNvPr id="4121" name="等腰三角形 43"/>
            <p:cNvSpPr/>
            <p:nvPr/>
          </p:nvSpPr>
          <p:spPr>
            <a:xfrm rot="10800000">
              <a:off x="326318" y="1143422"/>
              <a:ext cx="230499" cy="198706"/>
            </a:xfrm>
            <a:prstGeom prst="triangle">
              <a:avLst>
                <a:gd name="adj" fmla="val 50000"/>
              </a:avLst>
            </a:prstGeom>
            <a:solidFill>
              <a:srgbClr val="0CB692">
                <a:alpha val="70000"/>
              </a:srgbClr>
            </a:solidFill>
            <a:ln w="9525">
              <a:noFill/>
            </a:ln>
          </p:spPr>
          <p:txBody>
            <a:bodyPr anchor="ctr"/>
            <a:p>
              <a:pPr lvl="0" algn="ctr"/>
              <a:endParaRPr lang="zh-CN" altLang="en-US" dirty="0">
                <a:solidFill>
                  <a:srgbClr val="FFFFFF"/>
                </a:solidFill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</p:grpSp>
      <p:sp>
        <p:nvSpPr>
          <p:cNvPr id="4122" name="KSO_BT1"/>
          <p:cNvSpPr>
            <a:spLocks noGrp="1"/>
          </p:cNvSpPr>
          <p:nvPr>
            <p:ph type="title"/>
          </p:nvPr>
        </p:nvSpPr>
        <p:spPr>
          <a:xfrm>
            <a:off x="558800" y="169333"/>
            <a:ext cx="9290051" cy="79586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4123" name="KSO_BC1"/>
          <p:cNvSpPr>
            <a:spLocks noGrp="1"/>
          </p:cNvSpPr>
          <p:nvPr>
            <p:ph type="body"/>
          </p:nvPr>
        </p:nvSpPr>
        <p:spPr>
          <a:xfrm>
            <a:off x="558800" y="1416051"/>
            <a:ext cx="10795000" cy="4794249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sp>
        <p:nvSpPr>
          <p:cNvPr id="4124" name="KSO_FD"/>
          <p:cNvSpPr>
            <a:spLocks noGrp="1"/>
          </p:cNvSpPr>
          <p:nvPr>
            <p:ph type="dt" sz="half"/>
          </p:nvPr>
        </p:nvSpPr>
        <p:spPr>
          <a:xfrm>
            <a:off x="609600" y="6244167"/>
            <a:ext cx="2844800" cy="47836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 sz="1600">
                <a:solidFill>
                  <a:srgbClr val="9D9D9D"/>
                </a:solidFill>
                <a:latin typeface="Arial" panose="020B0604020202020204" charset="-116"/>
                <a:ea typeface="宋体" panose="02010600030101010101" pitchFamily="2" charset="-122"/>
              </a:defRPr>
            </a:lvl1pPr>
          </a:lstStyle>
          <a:p>
            <a:pPr lvl="0"/>
            <a:endParaRPr lang="en-US" altLang="x-none" dirty="0"/>
          </a:p>
        </p:txBody>
      </p:sp>
      <p:sp>
        <p:nvSpPr>
          <p:cNvPr id="4125" name="KSO_FT"/>
          <p:cNvSpPr>
            <a:spLocks noGrp="1"/>
          </p:cNvSpPr>
          <p:nvPr>
            <p:ph type="ftr" sz="quarter"/>
          </p:nvPr>
        </p:nvSpPr>
        <p:spPr>
          <a:xfrm>
            <a:off x="4165600" y="6244167"/>
            <a:ext cx="3860800" cy="47836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 sz="1600">
                <a:solidFill>
                  <a:srgbClr val="9D9D9D"/>
                </a:solidFill>
                <a:latin typeface="Arial" panose="020B0604020202020204" charset="-116"/>
                <a:ea typeface="宋体" panose="02010600030101010101" pitchFamily="2" charset="-122"/>
              </a:defRPr>
            </a:lvl1pPr>
          </a:lstStyle>
          <a:p>
            <a:pPr lvl="0"/>
            <a:endParaRPr lang="en-US" altLang="x-none" dirty="0"/>
          </a:p>
        </p:txBody>
      </p:sp>
      <p:sp>
        <p:nvSpPr>
          <p:cNvPr id="4126" name="KSO_FN"/>
          <p:cNvSpPr>
            <a:spLocks noGrp="1"/>
          </p:cNvSpPr>
          <p:nvPr>
            <p:ph type="sldNum" sz="quarter"/>
          </p:nvPr>
        </p:nvSpPr>
        <p:spPr>
          <a:xfrm>
            <a:off x="8737600" y="6244167"/>
            <a:ext cx="2844800" cy="47836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r">
              <a:defRPr sz="1600">
                <a:solidFill>
                  <a:srgbClr val="9D9D9D"/>
                </a:solidFill>
                <a:latin typeface="Arial" panose="020B0604020202020204" charset="-116"/>
                <a:ea typeface="宋体" panose="02010600030101010101" pitchFamily="2" charset="-122"/>
              </a:defRPr>
            </a:lvl1pPr>
          </a:lstStyle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marL="0" lvl="0" indent="0" algn="l" defTabSz="1219200" eaLnBrk="1" fontAlgn="base" latinLnBrk="0" hangingPunct="1">
        <a:lnSpc>
          <a:spcPct val="90000"/>
        </a:lnSpc>
        <a:spcBef>
          <a:spcPct val="0"/>
        </a:spcBef>
        <a:spcAft>
          <a:spcPct val="0"/>
        </a:spcAft>
        <a:buNone/>
        <a:defRPr sz="4265" b="1" i="0" u="none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476885" lvl="0" indent="-476250" algn="just" defTabSz="1219200" eaLnBrk="1" fontAlgn="base" latinLnBrk="0" hangingPunct="1">
        <a:lnSpc>
          <a:spcPct val="110000"/>
        </a:lnSpc>
        <a:spcBef>
          <a:spcPts val="800"/>
        </a:spcBef>
        <a:spcAft>
          <a:spcPct val="0"/>
        </a:spcAft>
        <a:buClr>
          <a:schemeClr val="accent1"/>
        </a:buClr>
        <a:buSzPct val="60000"/>
        <a:buFont typeface="Wingdings 3" panose="05040102010807070707" pitchFamily="2" charset="2"/>
        <a:buChar char=""/>
        <a:defRPr sz="3200" b="0" i="0" u="none" kern="1200" baseline="0">
          <a:solidFill>
            <a:srgbClr val="09886D"/>
          </a:solidFill>
          <a:latin typeface="+mn-lt"/>
          <a:ea typeface="+mn-ea"/>
          <a:cs typeface="+mn-cs"/>
        </a:defRPr>
      </a:lvl1pPr>
      <a:lvl2pPr marL="476885" lvl="1" indent="-476250" algn="l" defTabSz="1219200" eaLnBrk="1" fontAlgn="base" latinLnBrk="0" hangingPunct="1">
        <a:lnSpc>
          <a:spcPct val="120000"/>
        </a:lnSpc>
        <a:spcBef>
          <a:spcPct val="0"/>
        </a:spcBef>
        <a:spcAft>
          <a:spcPts val="600"/>
        </a:spcAft>
        <a:buClr>
          <a:schemeClr val="accent1"/>
        </a:buClr>
        <a:buFont typeface="幼圆" panose="02010509060101010101" pitchFamily="1" charset="-122"/>
        <a:buChar char=" 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524000" lvl="2" indent="-304165" algn="l" defTabSz="1219200" eaLnBrk="1" fontAlgn="base" latinLnBrk="0" hangingPunct="1">
        <a:lnSpc>
          <a:spcPct val="90000"/>
        </a:lnSpc>
        <a:spcBef>
          <a:spcPct val="134000"/>
        </a:spcBef>
        <a:spcAft>
          <a:spcPct val="0"/>
        </a:spcAft>
        <a:buFont typeface="Arial" panose="020B0604020202020204" charset="-116"/>
        <a:buChar char="•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2133600" lvl="3" indent="-304165" algn="l" defTabSz="1219200" eaLnBrk="1" fontAlgn="base" latinLnBrk="0" hangingPunct="1">
        <a:lnSpc>
          <a:spcPct val="90000"/>
        </a:lnSpc>
        <a:spcBef>
          <a:spcPct val="134000"/>
        </a:spcBef>
        <a:spcAft>
          <a:spcPct val="0"/>
        </a:spcAft>
        <a:buFont typeface="Arial" panose="020B0604020202020204" charset="-116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743200" lvl="4" indent="-304165" algn="l" defTabSz="1219200" eaLnBrk="1" fontAlgn="base" latinLnBrk="0" hangingPunct="1">
        <a:lnSpc>
          <a:spcPct val="90000"/>
        </a:lnSpc>
        <a:spcBef>
          <a:spcPct val="134000"/>
        </a:spcBef>
        <a:spcAft>
          <a:spcPct val="0"/>
        </a:spcAft>
        <a:buFont typeface="Arial" panose="020B0604020202020204" charset="-116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352800" lvl="5" indent="-304165" algn="l" defTabSz="1219200" eaLnBrk="1" fontAlgn="base" latinLnBrk="0" hangingPunct="1">
        <a:lnSpc>
          <a:spcPct val="90000"/>
        </a:lnSpc>
        <a:spcBef>
          <a:spcPct val="134000"/>
        </a:spcBef>
        <a:spcAft>
          <a:spcPct val="0"/>
        </a:spcAft>
        <a:buFont typeface="Arial" panose="020B0604020202020204" charset="-116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962400" lvl="6" indent="-304165" algn="l" defTabSz="1219200" eaLnBrk="1" fontAlgn="base" latinLnBrk="0" hangingPunct="1">
        <a:lnSpc>
          <a:spcPct val="90000"/>
        </a:lnSpc>
        <a:spcBef>
          <a:spcPct val="134000"/>
        </a:spcBef>
        <a:spcAft>
          <a:spcPct val="0"/>
        </a:spcAft>
        <a:buFont typeface="Arial" panose="020B0604020202020204" charset="-116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572000" lvl="7" indent="-304165" algn="l" defTabSz="1219200" eaLnBrk="1" fontAlgn="base" latinLnBrk="0" hangingPunct="1">
        <a:lnSpc>
          <a:spcPct val="90000"/>
        </a:lnSpc>
        <a:spcBef>
          <a:spcPct val="134000"/>
        </a:spcBef>
        <a:spcAft>
          <a:spcPct val="0"/>
        </a:spcAft>
        <a:buFont typeface="Arial" panose="020B0604020202020204" charset="-116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181600" lvl="8" indent="-304165" algn="l" defTabSz="1219200" eaLnBrk="1" fontAlgn="base" latinLnBrk="0" hangingPunct="1">
        <a:lnSpc>
          <a:spcPct val="90000"/>
        </a:lnSpc>
        <a:spcBef>
          <a:spcPct val="134000"/>
        </a:spcBef>
        <a:spcAft>
          <a:spcPct val="0"/>
        </a:spcAft>
        <a:buFont typeface="Arial" panose="020B0604020202020204" charset="-116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2192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09600" lvl="1" indent="0" algn="l" defTabSz="12192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219200" lvl="2" indent="0" algn="l" defTabSz="12192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828800" lvl="3" indent="0" algn="l" defTabSz="12192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438400" lvl="4" indent="0" algn="l" defTabSz="12192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048000" lvl="5" indent="0" algn="l" defTabSz="12192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657600" lvl="6" indent="0" algn="l" defTabSz="12192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267200" lvl="7" indent="0" algn="l" defTabSz="12192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876800" lvl="8" indent="0" algn="l" defTabSz="12192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050" name="矩形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pattFill prst="pct20">
            <a:fgClr>
              <a:srgbClr val="FFC000"/>
            </a:fgClr>
            <a:bgClr>
              <a:schemeClr val="bg1"/>
            </a:bgClr>
          </a:pattFill>
          <a:ln w="9525">
            <a:noFill/>
          </a:ln>
        </p:spPr>
        <p:txBody>
          <a:bodyPr anchor="ctr"/>
          <a:p>
            <a:pPr lvl="0" algn="ctr"/>
            <a:endParaRPr lang="zh-CN" altLang="en-US" dirty="0">
              <a:solidFill>
                <a:srgbClr val="FFFFFF"/>
              </a:solidFill>
              <a:latin typeface="Arial" panose="020B0604020202020204" charset="-116"/>
              <a:ea typeface="宋体" panose="02010600030101010101" pitchFamily="2" charset="-122"/>
            </a:endParaRPr>
          </a:p>
        </p:txBody>
      </p:sp>
      <p:grpSp>
        <p:nvGrpSpPr>
          <p:cNvPr id="2051" name="组合 6"/>
          <p:cNvGrpSpPr/>
          <p:nvPr/>
        </p:nvGrpSpPr>
        <p:grpSpPr>
          <a:xfrm>
            <a:off x="9692217" y="0"/>
            <a:ext cx="2501900" cy="1989667"/>
            <a:chOff x="0" y="0"/>
            <a:chExt cx="2704943" cy="2870458"/>
          </a:xfrm>
        </p:grpSpPr>
        <p:sp>
          <p:nvSpPr>
            <p:cNvPr id="2052" name="任意多边形 11"/>
            <p:cNvSpPr/>
            <p:nvPr/>
          </p:nvSpPr>
          <p:spPr>
            <a:xfrm rot="10800000">
              <a:off x="0" y="0"/>
              <a:ext cx="2544429" cy="2193473"/>
            </a:xfrm>
            <a:custGeom>
              <a:avLst/>
              <a:gdLst/>
              <a:ahLst/>
              <a:cxnLst>
                <a:cxn ang="0">
                  <a:pos x="2544429" y="2193473"/>
                </a:cxn>
                <a:cxn ang="0">
                  <a:pos x="0" y="2193473"/>
                </a:cxn>
                <a:cxn ang="0">
                  <a:pos x="1272214" y="0"/>
                </a:cxn>
              </a:cxnLst>
              <a:pathLst>
                <a:path w="2544429" h="2193473">
                  <a:moveTo>
                    <a:pt x="2544429" y="2193473"/>
                  </a:moveTo>
                  <a:lnTo>
                    <a:pt x="0" y="2193473"/>
                  </a:lnTo>
                  <a:lnTo>
                    <a:pt x="1272214" y="0"/>
                  </a:lnTo>
                  <a:lnTo>
                    <a:pt x="2544429" y="2193473"/>
                  </a:lnTo>
                  <a:close/>
                </a:path>
              </a:pathLst>
            </a:custGeom>
            <a:solidFill>
              <a:srgbClr val="516D82">
                <a:alpha val="7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3" name="任意多边形 12"/>
            <p:cNvSpPr/>
            <p:nvPr/>
          </p:nvSpPr>
          <p:spPr>
            <a:xfrm rot="10800000">
              <a:off x="892897" y="160102"/>
              <a:ext cx="1812046" cy="2165347"/>
            </a:xfrm>
            <a:custGeom>
              <a:avLst/>
              <a:gdLst/>
              <a:ahLst/>
              <a:cxnLst>
                <a:cxn ang="0">
                  <a:pos x="1812046" y="2165347"/>
                </a:cxn>
                <a:cxn ang="0">
                  <a:pos x="0" y="2165347"/>
                </a:cxn>
                <a:cxn ang="0">
                  <a:pos x="0" y="958870"/>
                </a:cxn>
                <a:cxn ang="0">
                  <a:pos x="556145" y="0"/>
                </a:cxn>
              </a:cxnLst>
              <a:pathLst>
                <a:path w="1812046" h="2165347">
                  <a:moveTo>
                    <a:pt x="1812046" y="2165347"/>
                  </a:moveTo>
                  <a:lnTo>
                    <a:pt x="0" y="2165347"/>
                  </a:lnTo>
                  <a:lnTo>
                    <a:pt x="0" y="958870"/>
                  </a:lnTo>
                  <a:lnTo>
                    <a:pt x="556145" y="0"/>
                  </a:lnTo>
                  <a:lnTo>
                    <a:pt x="1812046" y="2165347"/>
                  </a:lnTo>
                  <a:close/>
                </a:path>
              </a:pathLst>
            </a:custGeom>
            <a:solidFill>
              <a:srgbClr val="0CB692">
                <a:alpha val="70000"/>
              </a:srgbClr>
            </a:soli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2054" name="等腰三角形 13"/>
            <p:cNvSpPr/>
            <p:nvPr/>
          </p:nvSpPr>
          <p:spPr>
            <a:xfrm rot="10800000">
              <a:off x="1272215" y="361214"/>
              <a:ext cx="1416663" cy="1221261"/>
            </a:xfrm>
            <a:prstGeom prst="triangle">
              <a:avLst>
                <a:gd name="adj" fmla="val 50000"/>
              </a:avLst>
            </a:prstGeom>
            <a:solidFill>
              <a:srgbClr val="EED66F">
                <a:alpha val="70000"/>
              </a:srgbClr>
            </a:solidFill>
            <a:ln w="9525">
              <a:noFill/>
            </a:ln>
          </p:spPr>
          <p:txBody>
            <a:bodyPr anchor="ctr"/>
            <a:p>
              <a:pPr lvl="0" algn="ctr"/>
              <a:endParaRPr lang="zh-CN" altLang="en-US" dirty="0">
                <a:solidFill>
                  <a:srgbClr val="FFFFFF"/>
                </a:solidFill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  <p:sp>
          <p:nvSpPr>
            <p:cNvPr id="2055" name="等腰三角形 14"/>
            <p:cNvSpPr/>
            <p:nvPr/>
          </p:nvSpPr>
          <p:spPr>
            <a:xfrm rot="10800000">
              <a:off x="689007" y="1622814"/>
              <a:ext cx="661965" cy="570659"/>
            </a:xfrm>
            <a:prstGeom prst="triangle">
              <a:avLst>
                <a:gd name="adj" fmla="val 50000"/>
              </a:avLst>
            </a:prstGeom>
            <a:solidFill>
              <a:srgbClr val="EED66F">
                <a:alpha val="70000"/>
              </a:srgbClr>
            </a:solidFill>
            <a:ln w="9525">
              <a:noFill/>
            </a:ln>
          </p:spPr>
          <p:txBody>
            <a:bodyPr anchor="ctr"/>
            <a:p>
              <a:pPr lvl="0" algn="ctr"/>
              <a:endParaRPr lang="zh-CN" altLang="en-US" dirty="0">
                <a:solidFill>
                  <a:srgbClr val="FFFFFF"/>
                </a:solidFill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  <p:sp>
          <p:nvSpPr>
            <p:cNvPr id="2056" name="等腰三角形 15"/>
            <p:cNvSpPr/>
            <p:nvPr/>
          </p:nvSpPr>
          <p:spPr>
            <a:xfrm rot="10800000">
              <a:off x="2346513" y="2042579"/>
              <a:ext cx="230499" cy="198706"/>
            </a:xfrm>
            <a:prstGeom prst="triangle">
              <a:avLst>
                <a:gd name="adj" fmla="val 50000"/>
              </a:avLst>
            </a:prstGeom>
            <a:solidFill>
              <a:srgbClr val="0CB692">
                <a:alpha val="70000"/>
              </a:srgbClr>
            </a:solidFill>
            <a:ln w="9525">
              <a:noFill/>
            </a:ln>
          </p:spPr>
          <p:txBody>
            <a:bodyPr anchor="ctr"/>
            <a:p>
              <a:pPr lvl="0" algn="ctr"/>
              <a:endParaRPr lang="zh-CN" altLang="en-US" dirty="0">
                <a:solidFill>
                  <a:srgbClr val="FFFFFF"/>
                </a:solidFill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  <p:sp>
          <p:nvSpPr>
            <p:cNvPr id="2057" name="等腰三角形 16"/>
            <p:cNvSpPr/>
            <p:nvPr/>
          </p:nvSpPr>
          <p:spPr>
            <a:xfrm rot="10800000">
              <a:off x="1638814" y="2671752"/>
              <a:ext cx="230499" cy="198706"/>
            </a:xfrm>
            <a:prstGeom prst="triangle">
              <a:avLst>
                <a:gd name="adj" fmla="val 50000"/>
              </a:avLst>
            </a:prstGeom>
            <a:solidFill>
              <a:srgbClr val="0CB692">
                <a:alpha val="70000"/>
              </a:srgbClr>
            </a:solidFill>
            <a:ln w="9525">
              <a:noFill/>
            </a:ln>
          </p:spPr>
          <p:txBody>
            <a:bodyPr anchor="ctr"/>
            <a:p>
              <a:pPr lvl="0" algn="ctr"/>
              <a:endParaRPr lang="zh-CN" altLang="en-US" dirty="0">
                <a:solidFill>
                  <a:srgbClr val="FFFFFF"/>
                </a:solidFill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  <p:sp>
          <p:nvSpPr>
            <p:cNvPr id="2058" name="等腰三角形 17"/>
            <p:cNvSpPr/>
            <p:nvPr/>
          </p:nvSpPr>
          <p:spPr>
            <a:xfrm rot="10800000">
              <a:off x="1593745" y="2160108"/>
              <a:ext cx="230499" cy="198706"/>
            </a:xfrm>
            <a:prstGeom prst="triangle">
              <a:avLst>
                <a:gd name="adj" fmla="val 50000"/>
              </a:avLst>
            </a:prstGeom>
            <a:solidFill>
              <a:srgbClr val="0CB692">
                <a:alpha val="70000"/>
              </a:srgbClr>
            </a:solidFill>
            <a:ln w="9525">
              <a:noFill/>
            </a:ln>
          </p:spPr>
          <p:txBody>
            <a:bodyPr anchor="ctr"/>
            <a:p>
              <a:pPr lvl="0" algn="ctr"/>
              <a:endParaRPr lang="zh-CN" altLang="en-US" dirty="0">
                <a:solidFill>
                  <a:srgbClr val="FFFFFF"/>
                </a:solidFill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  <p:sp>
          <p:nvSpPr>
            <p:cNvPr id="2059" name="等腰三角形 18"/>
            <p:cNvSpPr/>
            <p:nvPr/>
          </p:nvSpPr>
          <p:spPr>
            <a:xfrm rot="10800000">
              <a:off x="1869313" y="2292405"/>
              <a:ext cx="401359" cy="345999"/>
            </a:xfrm>
            <a:prstGeom prst="triangle">
              <a:avLst>
                <a:gd name="adj" fmla="val 50000"/>
              </a:avLst>
            </a:prstGeom>
            <a:solidFill>
              <a:srgbClr val="516D82">
                <a:alpha val="70000"/>
              </a:srgbClr>
            </a:solidFill>
            <a:ln w="9525">
              <a:noFill/>
            </a:ln>
          </p:spPr>
          <p:txBody>
            <a:bodyPr anchor="ctr"/>
            <a:p>
              <a:pPr lvl="0" algn="ctr"/>
              <a:endParaRPr lang="zh-CN" altLang="en-US" dirty="0">
                <a:solidFill>
                  <a:srgbClr val="FFFFFF"/>
                </a:solidFill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  <p:sp>
          <p:nvSpPr>
            <p:cNvPr id="2060" name="等腰三角形 19"/>
            <p:cNvSpPr/>
            <p:nvPr/>
          </p:nvSpPr>
          <p:spPr>
            <a:xfrm rot="10800000">
              <a:off x="326318" y="1143422"/>
              <a:ext cx="230499" cy="198706"/>
            </a:xfrm>
            <a:prstGeom prst="triangle">
              <a:avLst>
                <a:gd name="adj" fmla="val 50000"/>
              </a:avLst>
            </a:prstGeom>
            <a:solidFill>
              <a:srgbClr val="0CB692">
                <a:alpha val="70000"/>
              </a:srgbClr>
            </a:solidFill>
            <a:ln w="9525">
              <a:noFill/>
            </a:ln>
          </p:spPr>
          <p:txBody>
            <a:bodyPr anchor="ctr"/>
            <a:p>
              <a:pPr lvl="0" algn="ctr"/>
              <a:endParaRPr lang="zh-CN" altLang="en-US" dirty="0">
                <a:solidFill>
                  <a:srgbClr val="FFFFFF"/>
                </a:solidFill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</p:grpSp>
      <p:sp>
        <p:nvSpPr>
          <p:cNvPr id="2061" name="KSO_FD"/>
          <p:cNvSpPr>
            <a:spLocks noGrp="1"/>
          </p:cNvSpPr>
          <p:nvPr>
            <p:ph type="dt" sz="half"/>
          </p:nvPr>
        </p:nvSpPr>
        <p:spPr>
          <a:xfrm>
            <a:off x="838200" y="6356351"/>
            <a:ext cx="2743200" cy="36618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>
              <a:defRPr sz="1600">
                <a:solidFill>
                  <a:srgbClr val="9D9D9D"/>
                </a:solidFill>
                <a:latin typeface="Arial" panose="020B0604020202020204" charset="-116"/>
                <a:ea typeface="宋体" panose="02010600030101010101" pitchFamily="2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2062" name="KSO_FT"/>
          <p:cNvSpPr>
            <a:spLocks noGrp="1"/>
          </p:cNvSpPr>
          <p:nvPr>
            <p:ph type="ftr" sz="quarter"/>
          </p:nvPr>
        </p:nvSpPr>
        <p:spPr>
          <a:xfrm>
            <a:off x="4038600" y="6356351"/>
            <a:ext cx="4114800" cy="36618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ctr">
              <a:defRPr sz="1600">
                <a:solidFill>
                  <a:srgbClr val="9D9D9D"/>
                </a:solidFill>
                <a:latin typeface="Arial" panose="020B0604020202020204" charset="-116"/>
                <a:ea typeface="宋体" panose="02010600030101010101" pitchFamily="2" charset="-122"/>
              </a:defRPr>
            </a:lvl1pPr>
          </a:lstStyle>
          <a:p>
            <a:pPr lvl="0"/>
            <a:endParaRPr lang="zh-CN" altLang="en-US" dirty="0"/>
          </a:p>
        </p:txBody>
      </p:sp>
      <p:sp>
        <p:nvSpPr>
          <p:cNvPr id="2063" name="KSO_FN"/>
          <p:cNvSpPr>
            <a:spLocks noGrp="1"/>
          </p:cNvSpPr>
          <p:nvPr>
            <p:ph type="sldNum" sz="quarter"/>
          </p:nvPr>
        </p:nvSpPr>
        <p:spPr>
          <a:xfrm>
            <a:off x="8610600" y="6356351"/>
            <a:ext cx="2743200" cy="36618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algn="r">
              <a:defRPr sz="1600">
                <a:solidFill>
                  <a:srgbClr val="9D9D9D"/>
                </a:solidFill>
                <a:latin typeface="Arial" panose="020B0604020202020204" charset="-116"/>
                <a:ea typeface="宋体" panose="02010600030101010101" pitchFamily="2" charset="-122"/>
              </a:defRPr>
            </a:lvl1pPr>
          </a:lstStyle>
          <a:p>
            <a:pPr lvl="0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  <p:sp>
        <p:nvSpPr>
          <p:cNvPr id="2064" name="KSO_BT1"/>
          <p:cNvSpPr>
            <a:spLocks noGrp="1"/>
          </p:cNvSpPr>
          <p:nvPr>
            <p:ph type="title"/>
          </p:nvPr>
        </p:nvSpPr>
        <p:spPr>
          <a:xfrm>
            <a:off x="558800" y="169333"/>
            <a:ext cx="9290051" cy="79586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65" name="KSO_BC1"/>
          <p:cNvSpPr>
            <a:spLocks noGrp="1"/>
          </p:cNvSpPr>
          <p:nvPr>
            <p:ph type="body"/>
          </p:nvPr>
        </p:nvSpPr>
        <p:spPr>
          <a:xfrm>
            <a:off x="558800" y="1416051"/>
            <a:ext cx="10795000" cy="4794249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</p:txBody>
      </p:sp>
      <p:pic>
        <p:nvPicPr>
          <p:cNvPr id="2066" name="Picture 2" descr="E:\宣传资料\产品宣传\公司图标\知网LOGO-PNG-1.pn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9692217" y="5846233"/>
            <a:ext cx="2620433" cy="1022351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 dt="0"/>
  <p:txStyles>
    <p:titleStyle>
      <a:lvl1pPr marL="0" lvl="0" indent="0" algn="l" defTabSz="1219200" eaLnBrk="1" fontAlgn="base" latinLnBrk="0" hangingPunct="1">
        <a:lnSpc>
          <a:spcPct val="90000"/>
        </a:lnSpc>
        <a:spcBef>
          <a:spcPct val="0"/>
        </a:spcBef>
        <a:spcAft>
          <a:spcPct val="0"/>
        </a:spcAft>
        <a:buNone/>
        <a:defRPr sz="4265" b="1" i="0" u="none" kern="120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476885" lvl="0" indent="-476250" algn="just" defTabSz="1219200" eaLnBrk="1" fontAlgn="base" latinLnBrk="0" hangingPunct="1">
        <a:lnSpc>
          <a:spcPct val="110000"/>
        </a:lnSpc>
        <a:spcBef>
          <a:spcPts val="800"/>
        </a:spcBef>
        <a:spcAft>
          <a:spcPct val="0"/>
        </a:spcAft>
        <a:buClr>
          <a:schemeClr val="accent1"/>
        </a:buClr>
        <a:buSzPct val="60000"/>
        <a:buFont typeface="Wingdings 3" panose="05040102010807070707" pitchFamily="2" charset="2"/>
        <a:buChar char=""/>
        <a:defRPr sz="3200" b="0" i="0" u="none" kern="1200" baseline="0">
          <a:solidFill>
            <a:srgbClr val="09886D"/>
          </a:solidFill>
          <a:latin typeface="+mn-lt"/>
          <a:ea typeface="+mn-ea"/>
          <a:cs typeface="+mn-cs"/>
        </a:defRPr>
      </a:lvl1pPr>
      <a:lvl2pPr marL="476885" lvl="1" indent="-476250" algn="l" defTabSz="1219200" eaLnBrk="1" fontAlgn="base" latinLnBrk="0" hangingPunct="1">
        <a:lnSpc>
          <a:spcPct val="120000"/>
        </a:lnSpc>
        <a:spcBef>
          <a:spcPct val="0"/>
        </a:spcBef>
        <a:spcAft>
          <a:spcPts val="600"/>
        </a:spcAft>
        <a:buClr>
          <a:schemeClr val="accent1"/>
        </a:buClr>
        <a:buFont typeface="幼圆" panose="02010509060101010101" pitchFamily="1" charset="-122"/>
        <a:buChar char=" 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524000" lvl="2" indent="-304165" algn="l" defTabSz="1219200" eaLnBrk="1" fontAlgn="base" latinLnBrk="0" hangingPunct="1">
        <a:lnSpc>
          <a:spcPct val="90000"/>
        </a:lnSpc>
        <a:spcBef>
          <a:spcPct val="134000"/>
        </a:spcBef>
        <a:spcAft>
          <a:spcPct val="0"/>
        </a:spcAft>
        <a:buFont typeface="Arial" panose="020B0604020202020204" charset="-116"/>
        <a:buChar char="•"/>
        <a:defRPr sz="2665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2133600" lvl="3" indent="-304165" algn="l" defTabSz="1219200" eaLnBrk="1" fontAlgn="base" latinLnBrk="0" hangingPunct="1">
        <a:lnSpc>
          <a:spcPct val="90000"/>
        </a:lnSpc>
        <a:spcBef>
          <a:spcPct val="134000"/>
        </a:spcBef>
        <a:spcAft>
          <a:spcPct val="0"/>
        </a:spcAft>
        <a:buFont typeface="Arial" panose="020B0604020202020204" charset="-116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743200" lvl="4" indent="-304165" algn="l" defTabSz="1219200" eaLnBrk="1" fontAlgn="base" latinLnBrk="0" hangingPunct="1">
        <a:lnSpc>
          <a:spcPct val="90000"/>
        </a:lnSpc>
        <a:spcBef>
          <a:spcPct val="134000"/>
        </a:spcBef>
        <a:spcAft>
          <a:spcPct val="0"/>
        </a:spcAft>
        <a:buFont typeface="Arial" panose="020B0604020202020204" charset="-116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352800" lvl="5" indent="-304165" algn="l" defTabSz="1219200" eaLnBrk="1" fontAlgn="base" latinLnBrk="0" hangingPunct="1">
        <a:lnSpc>
          <a:spcPct val="90000"/>
        </a:lnSpc>
        <a:spcBef>
          <a:spcPct val="134000"/>
        </a:spcBef>
        <a:spcAft>
          <a:spcPct val="0"/>
        </a:spcAft>
        <a:buFont typeface="Arial" panose="020B0604020202020204" charset="-116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962400" lvl="6" indent="-304165" algn="l" defTabSz="1219200" eaLnBrk="1" fontAlgn="base" latinLnBrk="0" hangingPunct="1">
        <a:lnSpc>
          <a:spcPct val="90000"/>
        </a:lnSpc>
        <a:spcBef>
          <a:spcPct val="134000"/>
        </a:spcBef>
        <a:spcAft>
          <a:spcPct val="0"/>
        </a:spcAft>
        <a:buFont typeface="Arial" panose="020B0604020202020204" charset="-116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572000" lvl="7" indent="-304165" algn="l" defTabSz="1219200" eaLnBrk="1" fontAlgn="base" latinLnBrk="0" hangingPunct="1">
        <a:lnSpc>
          <a:spcPct val="90000"/>
        </a:lnSpc>
        <a:spcBef>
          <a:spcPct val="134000"/>
        </a:spcBef>
        <a:spcAft>
          <a:spcPct val="0"/>
        </a:spcAft>
        <a:buFont typeface="Arial" panose="020B0604020202020204" charset="-116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5181600" lvl="8" indent="-304165" algn="l" defTabSz="1219200" eaLnBrk="1" fontAlgn="base" latinLnBrk="0" hangingPunct="1">
        <a:lnSpc>
          <a:spcPct val="90000"/>
        </a:lnSpc>
        <a:spcBef>
          <a:spcPct val="134000"/>
        </a:spcBef>
        <a:spcAft>
          <a:spcPct val="0"/>
        </a:spcAft>
        <a:buFont typeface="Arial" panose="020B0604020202020204" charset="-116"/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12192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09600" lvl="1" indent="0" algn="l" defTabSz="12192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219200" lvl="2" indent="0" algn="l" defTabSz="12192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828800" lvl="3" indent="0" algn="l" defTabSz="12192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438400" lvl="4" indent="0" algn="l" defTabSz="12192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3048000" lvl="5" indent="0" algn="l" defTabSz="12192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657600" lvl="6" indent="0" algn="l" defTabSz="12192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267200" lvl="7" indent="0" algn="l" defTabSz="12192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4876800" lvl="8" indent="0" algn="l" defTabSz="12192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charset="-116"/>
        <a:buNone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25.png"/><Relationship Id="rId2" Type="http://schemas.openxmlformats.org/officeDocument/2006/relationships/slide" Target="slide3.xml"/><Relationship Id="rId1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3" Type="http://schemas.openxmlformats.org/officeDocument/2006/relationships/image" Target="../media/image27.png"/><Relationship Id="rId2" Type="http://schemas.openxmlformats.org/officeDocument/2006/relationships/slide" Target="slide3.xml"/><Relationship Id="rId1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3.png"/><Relationship Id="rId1" Type="http://schemas.openxmlformats.org/officeDocument/2006/relationships/image" Target="../media/image32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35.png"/><Relationship Id="rId1" Type="http://schemas.openxmlformats.org/officeDocument/2006/relationships/image" Target="../media/image34.png"/></Relationships>
</file>

<file path=ppt/slides/_rels/slide2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3.xml"/><Relationship Id="rId4" Type="http://schemas.openxmlformats.org/officeDocument/2006/relationships/image" Target="../media/image39.png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3.jpeg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image" Target="../media/image4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44.png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6" name="标题 5121"/>
          <p:cNvSpPr>
            <a:spLocks noGrp="1"/>
          </p:cNvSpPr>
          <p:nvPr>
            <p:ph type="ctrTitle"/>
          </p:nvPr>
        </p:nvSpPr>
        <p:spPr>
          <a:xfrm>
            <a:off x="2777067" y="2078567"/>
            <a:ext cx="3403600" cy="1629833"/>
          </a:xfrm>
        </p:spPr>
        <p:txBody>
          <a:bodyPr anchor="ctr"/>
          <a:lstStyle>
            <a:lvl1pPr lvl="0">
              <a:defRPr/>
            </a:lvl1pPr>
          </a:lstStyle>
          <a:p>
            <a:pPr lvl="0" algn="ctr" defTabSz="914400">
              <a:lnSpc>
                <a:spcPct val="120000"/>
              </a:lnSpc>
            </a:pPr>
            <a:r>
              <a:rPr lang="zh-CN" altLang="en-US" sz="373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面向知识服务</a:t>
            </a:r>
            <a:br>
              <a:rPr lang="zh-CN" altLang="en-US" sz="373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</a:br>
            <a:r>
              <a:rPr lang="zh-CN" altLang="en-US" sz="373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助力教学科研</a:t>
            </a:r>
            <a:endParaRPr lang="zh-CN" altLang="en-US" sz="3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65430" y="823595"/>
            <a:ext cx="11476355" cy="5779135"/>
          </a:xfrm>
          <a:prstGeom prst="rect">
            <a:avLst/>
          </a:prstGeom>
        </p:spPr>
      </p:pic>
      <p:sp>
        <p:nvSpPr>
          <p:cNvPr id="26628" name="线形标注 1 2"/>
          <p:cNvSpPr/>
          <p:nvPr/>
        </p:nvSpPr>
        <p:spPr>
          <a:xfrm>
            <a:off x="6010275" y="2106930"/>
            <a:ext cx="3262630" cy="1009015"/>
          </a:xfrm>
          <a:prstGeom prst="borderCallout1">
            <a:avLst>
              <a:gd name="adj1" fmla="val 41032"/>
              <a:gd name="adj2" fmla="val -6714"/>
              <a:gd name="adj3" fmla="val 39847"/>
              <a:gd name="adj4" fmla="val -67299"/>
            </a:avLst>
          </a:prstGeom>
          <a:solidFill>
            <a:schemeClr val="bg1">
              <a:alpha val="100000"/>
            </a:schemeClr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t"/>
          <a:p>
            <a:pPr lvl="0" eaLnBrk="0" hangingPunct="0"/>
            <a:r>
              <a:rPr lang="zh-CN" altLang="en-US" sz="2000" dirty="0">
                <a:solidFill>
                  <a:schemeClr val="tx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检索结果分组浏览：</a:t>
            </a:r>
            <a:r>
              <a:rPr lang="zh-CN" altLang="en-US" sz="20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学科、发表年度、研究层次、作者、机构、基金</a:t>
            </a:r>
            <a:endParaRPr lang="zh-CN" altLang="en-US" sz="20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  <a:p>
            <a:pPr lvl="0" eaLnBrk="0" hangingPunct="0"/>
            <a:endParaRPr lang="zh-CN" altLang="en-US" sz="20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92100" y="2332990"/>
            <a:ext cx="3525520" cy="27686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92100" y="3575050"/>
            <a:ext cx="2571115" cy="27686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线形标注 1 2"/>
          <p:cNvSpPr/>
          <p:nvPr/>
        </p:nvSpPr>
        <p:spPr>
          <a:xfrm>
            <a:off x="4890135" y="3388360"/>
            <a:ext cx="2877820" cy="730885"/>
          </a:xfrm>
          <a:prstGeom prst="borderCallout1">
            <a:avLst>
              <a:gd name="adj1" fmla="val 39617"/>
              <a:gd name="adj2" fmla="val -1235"/>
              <a:gd name="adj3" fmla="val 39847"/>
              <a:gd name="adj4" fmla="val -67299"/>
            </a:avLst>
          </a:prstGeom>
          <a:solidFill>
            <a:schemeClr val="bg1">
              <a:alpha val="100000"/>
            </a:schemeClr>
          </a:solidFill>
          <a:ln w="95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t"/>
          <a:p>
            <a:pPr lvl="0" eaLnBrk="0" hangingPunct="0"/>
            <a:r>
              <a:rPr lang="zh-CN" altLang="en-US" sz="2000" dirty="0">
                <a:solidFill>
                  <a:schemeClr val="tx1">
                    <a:lumMod val="50000"/>
                  </a:schemeClr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检索结果排序：</a:t>
            </a:r>
            <a:r>
              <a:rPr lang="zh-CN" altLang="en-US" sz="2000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  <a:sym typeface="华文新魏" panose="02010800040101010101" pitchFamily="2" charset="-122"/>
              </a:rPr>
              <a:t>主题、发表时间、被引、下载</a:t>
            </a:r>
            <a:endParaRPr lang="zh-CN" altLang="en-US" sz="2000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  <a:sym typeface="华文新魏" panose="02010800040101010101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624695" y="2332990"/>
            <a:ext cx="2116455" cy="415607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47040" y="222885"/>
            <a:ext cx="960564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C00000"/>
                </a:solidFill>
              </a:rPr>
              <a:t>（</a:t>
            </a:r>
            <a:r>
              <a:rPr lang="en-US" altLang="zh-CN" sz="3200">
                <a:solidFill>
                  <a:srgbClr val="C00000"/>
                </a:solidFill>
              </a:rPr>
              <a:t>3</a:t>
            </a:r>
            <a:r>
              <a:rPr lang="zh-CN" altLang="en-US" sz="3200">
                <a:solidFill>
                  <a:srgbClr val="C00000"/>
                </a:solidFill>
              </a:rPr>
              <a:t>）</a:t>
            </a:r>
            <a:r>
              <a:rPr lang="zh-CN" altLang="en-US" sz="3200">
                <a:solidFill>
                  <a:schemeClr val="tx1">
                    <a:lumMod val="50000"/>
                  </a:schemeClr>
                </a:solidFill>
              </a:rPr>
              <a:t>检索结果</a:t>
            </a:r>
            <a:r>
              <a:rPr lang="zh-CN" altLang="en-US" sz="3200">
                <a:solidFill>
                  <a:srgbClr val="C00000"/>
                </a:solidFill>
              </a:rPr>
              <a:t>多样分组、多种排序，</a:t>
            </a:r>
            <a:r>
              <a:rPr lang="zh-CN" altLang="en-US" sz="3200">
                <a:solidFill>
                  <a:schemeClr val="tx1">
                    <a:lumMod val="50000"/>
                  </a:schemeClr>
                </a:solidFill>
              </a:rPr>
              <a:t>将结果有序化</a:t>
            </a:r>
            <a:endParaRPr lang="zh-CN" altLang="en-US" sz="320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26628" grpId="1" bldLvl="0" animBg="1"/>
      <p:bldP spid="7" grpId="0" bldLvl="0" animBg="1"/>
      <p:bldP spid="8" grpId="1" bldLvl="0" animBg="1"/>
      <p:bldP spid="9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57416" y="1572447"/>
            <a:ext cx="3707574" cy="4854388"/>
          </a:xfrm>
          <a:prstGeom prst="rect">
            <a:avLst/>
          </a:prstGeom>
        </p:spPr>
      </p:pic>
      <p:sp>
        <p:nvSpPr>
          <p:cNvPr id="35" name="椭圆 34"/>
          <p:cNvSpPr/>
          <p:nvPr/>
        </p:nvSpPr>
        <p:spPr>
          <a:xfrm>
            <a:off x="4934155" y="1272077"/>
            <a:ext cx="2323690" cy="2323690"/>
          </a:xfrm>
          <a:prstGeom prst="ellipse">
            <a:avLst/>
          </a:prstGeom>
          <a:solidFill>
            <a:srgbClr val="1D8DE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536216" y="1769163"/>
            <a:ext cx="1267996" cy="1118537"/>
            <a:chOff x="10213976" y="2881313"/>
            <a:chExt cx="1670050" cy="1473200"/>
          </a:xfrm>
          <a:solidFill>
            <a:schemeClr val="bg1"/>
          </a:solidFill>
        </p:grpSpPr>
        <p:sp>
          <p:nvSpPr>
            <p:cNvPr id="37" name="Freeform 62"/>
            <p:cNvSpPr/>
            <p:nvPr/>
          </p:nvSpPr>
          <p:spPr bwMode="auto">
            <a:xfrm>
              <a:off x="10477501" y="2881313"/>
              <a:ext cx="1406525" cy="1335088"/>
            </a:xfrm>
            <a:custGeom>
              <a:avLst/>
              <a:gdLst>
                <a:gd name="T0" fmla="*/ 412 w 478"/>
                <a:gd name="T1" fmla="*/ 96 h 455"/>
                <a:gd name="T2" fmla="*/ 118 w 478"/>
                <a:gd name="T3" fmla="*/ 12 h 455"/>
                <a:gd name="T4" fmla="*/ 22 w 478"/>
                <a:gd name="T5" fmla="*/ 63 h 455"/>
                <a:gd name="T6" fmla="*/ 0 w 478"/>
                <a:gd name="T7" fmla="*/ 138 h 455"/>
                <a:gd name="T8" fmla="*/ 26 w 478"/>
                <a:gd name="T9" fmla="*/ 138 h 455"/>
                <a:gd name="T10" fmla="*/ 45 w 478"/>
                <a:gd name="T11" fmla="*/ 70 h 455"/>
                <a:gd name="T12" fmla="*/ 111 w 478"/>
                <a:gd name="T13" fmla="*/ 36 h 455"/>
                <a:gd name="T14" fmla="*/ 405 w 478"/>
                <a:gd name="T15" fmla="*/ 120 h 455"/>
                <a:gd name="T16" fmla="*/ 443 w 478"/>
                <a:gd name="T17" fmla="*/ 184 h 455"/>
                <a:gd name="T18" fmla="*/ 381 w 478"/>
                <a:gd name="T19" fmla="*/ 398 h 455"/>
                <a:gd name="T20" fmla="*/ 354 w 478"/>
                <a:gd name="T21" fmla="*/ 429 h 455"/>
                <a:gd name="T22" fmla="*/ 354 w 478"/>
                <a:gd name="T23" fmla="*/ 455 h 455"/>
                <a:gd name="T24" fmla="*/ 405 w 478"/>
                <a:gd name="T25" fmla="*/ 405 h 455"/>
                <a:gd name="T26" fmla="*/ 466 w 478"/>
                <a:gd name="T27" fmla="*/ 190 h 455"/>
                <a:gd name="T28" fmla="*/ 412 w 478"/>
                <a:gd name="T29" fmla="*/ 96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8" h="455">
                  <a:moveTo>
                    <a:pt x="412" y="96"/>
                  </a:moveTo>
                  <a:cubicBezTo>
                    <a:pt x="118" y="12"/>
                    <a:pt x="118" y="12"/>
                    <a:pt x="118" y="12"/>
                  </a:cubicBezTo>
                  <a:cubicBezTo>
                    <a:pt x="77" y="0"/>
                    <a:pt x="33" y="23"/>
                    <a:pt x="22" y="63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53" y="43"/>
                    <a:pt x="82" y="27"/>
                    <a:pt x="111" y="36"/>
                  </a:cubicBezTo>
                  <a:cubicBezTo>
                    <a:pt x="405" y="120"/>
                    <a:pt x="405" y="120"/>
                    <a:pt x="405" y="120"/>
                  </a:cubicBezTo>
                  <a:cubicBezTo>
                    <a:pt x="434" y="128"/>
                    <a:pt x="450" y="157"/>
                    <a:pt x="443" y="184"/>
                  </a:cubicBezTo>
                  <a:cubicBezTo>
                    <a:pt x="381" y="398"/>
                    <a:pt x="381" y="398"/>
                    <a:pt x="381" y="398"/>
                  </a:cubicBezTo>
                  <a:cubicBezTo>
                    <a:pt x="377" y="412"/>
                    <a:pt x="367" y="423"/>
                    <a:pt x="354" y="429"/>
                  </a:cubicBezTo>
                  <a:cubicBezTo>
                    <a:pt x="354" y="455"/>
                    <a:pt x="354" y="455"/>
                    <a:pt x="354" y="455"/>
                  </a:cubicBezTo>
                  <a:cubicBezTo>
                    <a:pt x="378" y="448"/>
                    <a:pt x="398" y="430"/>
                    <a:pt x="405" y="405"/>
                  </a:cubicBezTo>
                  <a:cubicBezTo>
                    <a:pt x="466" y="190"/>
                    <a:pt x="466" y="190"/>
                    <a:pt x="466" y="190"/>
                  </a:cubicBezTo>
                  <a:cubicBezTo>
                    <a:pt x="478" y="150"/>
                    <a:pt x="453" y="108"/>
                    <a:pt x="41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38" name="Freeform 63"/>
            <p:cNvSpPr/>
            <p:nvPr/>
          </p:nvSpPr>
          <p:spPr bwMode="auto">
            <a:xfrm>
              <a:off x="10583863" y="3005138"/>
              <a:ext cx="1173163" cy="1093788"/>
            </a:xfrm>
            <a:custGeom>
              <a:avLst/>
              <a:gdLst>
                <a:gd name="T0" fmla="*/ 388 w 399"/>
                <a:gd name="T1" fmla="*/ 104 h 373"/>
                <a:gd name="T2" fmla="*/ 350 w 399"/>
                <a:gd name="T3" fmla="*/ 80 h 373"/>
                <a:gd name="T4" fmla="*/ 267 w 399"/>
                <a:gd name="T5" fmla="*/ 56 h 373"/>
                <a:gd name="T6" fmla="*/ 173 w 399"/>
                <a:gd name="T7" fmla="*/ 29 h 373"/>
                <a:gd name="T8" fmla="*/ 90 w 399"/>
                <a:gd name="T9" fmla="*/ 6 h 373"/>
                <a:gd name="T10" fmla="*/ 45 w 399"/>
                <a:gd name="T11" fmla="*/ 6 h 373"/>
                <a:gd name="T12" fmla="*/ 14 w 399"/>
                <a:gd name="T13" fmla="*/ 46 h 373"/>
                <a:gd name="T14" fmla="*/ 0 w 399"/>
                <a:gd name="T15" fmla="*/ 96 h 373"/>
                <a:gd name="T16" fmla="*/ 12 w 399"/>
                <a:gd name="T17" fmla="*/ 96 h 373"/>
                <a:gd name="T18" fmla="*/ 26 w 399"/>
                <a:gd name="T19" fmla="*/ 50 h 373"/>
                <a:gd name="T20" fmla="*/ 50 w 399"/>
                <a:gd name="T21" fmla="*/ 17 h 373"/>
                <a:gd name="T22" fmla="*/ 87 w 399"/>
                <a:gd name="T23" fmla="*/ 17 h 373"/>
                <a:gd name="T24" fmla="*/ 169 w 399"/>
                <a:gd name="T25" fmla="*/ 41 h 373"/>
                <a:gd name="T26" fmla="*/ 264 w 399"/>
                <a:gd name="T27" fmla="*/ 68 h 373"/>
                <a:gd name="T28" fmla="*/ 347 w 399"/>
                <a:gd name="T29" fmla="*/ 92 h 373"/>
                <a:gd name="T30" fmla="*/ 378 w 399"/>
                <a:gd name="T31" fmla="*/ 111 h 373"/>
                <a:gd name="T32" fmla="*/ 381 w 399"/>
                <a:gd name="T33" fmla="*/ 152 h 373"/>
                <a:gd name="T34" fmla="*/ 329 w 399"/>
                <a:gd name="T35" fmla="*/ 335 h 373"/>
                <a:gd name="T36" fmla="*/ 318 w 399"/>
                <a:gd name="T37" fmla="*/ 356 h 373"/>
                <a:gd name="T38" fmla="*/ 318 w 399"/>
                <a:gd name="T39" fmla="*/ 373 h 373"/>
                <a:gd name="T40" fmla="*/ 341 w 399"/>
                <a:gd name="T41" fmla="*/ 338 h 373"/>
                <a:gd name="T42" fmla="*/ 393 w 399"/>
                <a:gd name="T43" fmla="*/ 155 h 373"/>
                <a:gd name="T44" fmla="*/ 388 w 399"/>
                <a:gd name="T45" fmla="*/ 10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9" h="373">
                  <a:moveTo>
                    <a:pt x="388" y="104"/>
                  </a:moveTo>
                  <a:cubicBezTo>
                    <a:pt x="380" y="92"/>
                    <a:pt x="366" y="85"/>
                    <a:pt x="350" y="80"/>
                  </a:cubicBezTo>
                  <a:cubicBezTo>
                    <a:pt x="267" y="56"/>
                    <a:pt x="267" y="56"/>
                    <a:pt x="267" y="56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74" y="1"/>
                    <a:pt x="59" y="0"/>
                    <a:pt x="45" y="6"/>
                  </a:cubicBezTo>
                  <a:cubicBezTo>
                    <a:pt x="31" y="12"/>
                    <a:pt x="20" y="25"/>
                    <a:pt x="14" y="4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31" y="30"/>
                    <a:pt x="40" y="21"/>
                    <a:pt x="50" y="17"/>
                  </a:cubicBezTo>
                  <a:cubicBezTo>
                    <a:pt x="60" y="13"/>
                    <a:pt x="72" y="13"/>
                    <a:pt x="87" y="17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264" y="68"/>
                    <a:pt x="264" y="68"/>
                    <a:pt x="264" y="68"/>
                  </a:cubicBezTo>
                  <a:cubicBezTo>
                    <a:pt x="347" y="92"/>
                    <a:pt x="347" y="92"/>
                    <a:pt x="347" y="92"/>
                  </a:cubicBezTo>
                  <a:cubicBezTo>
                    <a:pt x="361" y="96"/>
                    <a:pt x="372" y="102"/>
                    <a:pt x="378" y="111"/>
                  </a:cubicBezTo>
                  <a:cubicBezTo>
                    <a:pt x="384" y="120"/>
                    <a:pt x="387" y="132"/>
                    <a:pt x="381" y="152"/>
                  </a:cubicBezTo>
                  <a:cubicBezTo>
                    <a:pt x="329" y="335"/>
                    <a:pt x="329" y="335"/>
                    <a:pt x="329" y="335"/>
                  </a:cubicBezTo>
                  <a:cubicBezTo>
                    <a:pt x="326" y="344"/>
                    <a:pt x="322" y="351"/>
                    <a:pt x="318" y="356"/>
                  </a:cubicBezTo>
                  <a:cubicBezTo>
                    <a:pt x="318" y="373"/>
                    <a:pt x="318" y="373"/>
                    <a:pt x="318" y="373"/>
                  </a:cubicBezTo>
                  <a:cubicBezTo>
                    <a:pt x="328" y="366"/>
                    <a:pt x="336" y="354"/>
                    <a:pt x="341" y="338"/>
                  </a:cubicBezTo>
                  <a:cubicBezTo>
                    <a:pt x="393" y="155"/>
                    <a:pt x="393" y="155"/>
                    <a:pt x="393" y="155"/>
                  </a:cubicBezTo>
                  <a:cubicBezTo>
                    <a:pt x="399" y="134"/>
                    <a:pt x="397" y="116"/>
                    <a:pt x="388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39" name="Freeform 64"/>
            <p:cNvSpPr>
              <a:spLocks noEditPoints="1"/>
            </p:cNvSpPr>
            <p:nvPr/>
          </p:nvSpPr>
          <p:spPr bwMode="auto">
            <a:xfrm>
              <a:off x="10213976" y="3257550"/>
              <a:ext cx="1357313" cy="1096963"/>
            </a:xfrm>
            <a:custGeom>
              <a:avLst/>
              <a:gdLst>
                <a:gd name="T0" fmla="*/ 78 w 462"/>
                <a:gd name="T1" fmla="*/ 374 h 374"/>
                <a:gd name="T2" fmla="*/ 0 w 462"/>
                <a:gd name="T3" fmla="*/ 299 h 374"/>
                <a:gd name="T4" fmla="*/ 0 w 462"/>
                <a:gd name="T5" fmla="*/ 299 h 374"/>
                <a:gd name="T6" fmla="*/ 0 w 462"/>
                <a:gd name="T7" fmla="*/ 75 h 374"/>
                <a:gd name="T8" fmla="*/ 78 w 462"/>
                <a:gd name="T9" fmla="*/ 0 h 374"/>
                <a:gd name="T10" fmla="*/ 78 w 462"/>
                <a:gd name="T11" fmla="*/ 0 h 374"/>
                <a:gd name="T12" fmla="*/ 384 w 462"/>
                <a:gd name="T13" fmla="*/ 0 h 374"/>
                <a:gd name="T14" fmla="*/ 462 w 462"/>
                <a:gd name="T15" fmla="*/ 75 h 374"/>
                <a:gd name="T16" fmla="*/ 462 w 462"/>
                <a:gd name="T17" fmla="*/ 75 h 374"/>
                <a:gd name="T18" fmla="*/ 462 w 462"/>
                <a:gd name="T19" fmla="*/ 299 h 374"/>
                <a:gd name="T20" fmla="*/ 384 w 462"/>
                <a:gd name="T21" fmla="*/ 374 h 374"/>
                <a:gd name="T22" fmla="*/ 384 w 462"/>
                <a:gd name="T23" fmla="*/ 374 h 374"/>
                <a:gd name="T24" fmla="*/ 78 w 462"/>
                <a:gd name="T25" fmla="*/ 374 h 374"/>
                <a:gd name="T26" fmla="*/ 24 w 462"/>
                <a:gd name="T27" fmla="*/ 75 h 374"/>
                <a:gd name="T28" fmla="*/ 24 w 462"/>
                <a:gd name="T29" fmla="*/ 299 h 374"/>
                <a:gd name="T30" fmla="*/ 78 w 462"/>
                <a:gd name="T31" fmla="*/ 349 h 374"/>
                <a:gd name="T32" fmla="*/ 78 w 462"/>
                <a:gd name="T33" fmla="*/ 349 h 374"/>
                <a:gd name="T34" fmla="*/ 384 w 462"/>
                <a:gd name="T35" fmla="*/ 349 h 374"/>
                <a:gd name="T36" fmla="*/ 438 w 462"/>
                <a:gd name="T37" fmla="*/ 299 h 374"/>
                <a:gd name="T38" fmla="*/ 438 w 462"/>
                <a:gd name="T39" fmla="*/ 299 h 374"/>
                <a:gd name="T40" fmla="*/ 438 w 462"/>
                <a:gd name="T41" fmla="*/ 75 h 374"/>
                <a:gd name="T42" fmla="*/ 384 w 462"/>
                <a:gd name="T43" fmla="*/ 25 h 374"/>
                <a:gd name="T44" fmla="*/ 384 w 462"/>
                <a:gd name="T45" fmla="*/ 25 h 374"/>
                <a:gd name="T46" fmla="*/ 78 w 462"/>
                <a:gd name="T47" fmla="*/ 25 h 374"/>
                <a:gd name="T48" fmla="*/ 24 w 462"/>
                <a:gd name="T49" fmla="*/ 75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2" h="374">
                  <a:moveTo>
                    <a:pt x="78" y="374"/>
                  </a:moveTo>
                  <a:cubicBezTo>
                    <a:pt x="35" y="374"/>
                    <a:pt x="0" y="341"/>
                    <a:pt x="0" y="299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35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427" y="0"/>
                    <a:pt x="462" y="33"/>
                    <a:pt x="462" y="75"/>
                  </a:cubicBezTo>
                  <a:cubicBezTo>
                    <a:pt x="462" y="75"/>
                    <a:pt x="462" y="75"/>
                    <a:pt x="462" y="75"/>
                  </a:cubicBezTo>
                  <a:cubicBezTo>
                    <a:pt x="462" y="299"/>
                    <a:pt x="462" y="299"/>
                    <a:pt x="462" y="299"/>
                  </a:cubicBezTo>
                  <a:cubicBezTo>
                    <a:pt x="462" y="341"/>
                    <a:pt x="427" y="374"/>
                    <a:pt x="384" y="374"/>
                  </a:cubicBezTo>
                  <a:cubicBezTo>
                    <a:pt x="384" y="374"/>
                    <a:pt x="384" y="374"/>
                    <a:pt x="384" y="374"/>
                  </a:cubicBezTo>
                  <a:cubicBezTo>
                    <a:pt x="78" y="374"/>
                    <a:pt x="78" y="374"/>
                    <a:pt x="78" y="374"/>
                  </a:cubicBezTo>
                  <a:close/>
                  <a:moveTo>
                    <a:pt x="24" y="75"/>
                  </a:moveTo>
                  <a:cubicBezTo>
                    <a:pt x="24" y="299"/>
                    <a:pt x="24" y="299"/>
                    <a:pt x="24" y="299"/>
                  </a:cubicBezTo>
                  <a:cubicBezTo>
                    <a:pt x="24" y="326"/>
                    <a:pt x="48" y="349"/>
                    <a:pt x="78" y="349"/>
                  </a:cubicBezTo>
                  <a:cubicBezTo>
                    <a:pt x="78" y="349"/>
                    <a:pt x="78" y="349"/>
                    <a:pt x="78" y="349"/>
                  </a:cubicBezTo>
                  <a:cubicBezTo>
                    <a:pt x="384" y="349"/>
                    <a:pt x="384" y="349"/>
                    <a:pt x="384" y="349"/>
                  </a:cubicBezTo>
                  <a:cubicBezTo>
                    <a:pt x="414" y="349"/>
                    <a:pt x="437" y="326"/>
                    <a:pt x="438" y="299"/>
                  </a:cubicBezTo>
                  <a:cubicBezTo>
                    <a:pt x="438" y="299"/>
                    <a:pt x="438" y="299"/>
                    <a:pt x="438" y="299"/>
                  </a:cubicBezTo>
                  <a:cubicBezTo>
                    <a:pt x="438" y="75"/>
                    <a:pt x="438" y="75"/>
                    <a:pt x="438" y="75"/>
                  </a:cubicBezTo>
                  <a:cubicBezTo>
                    <a:pt x="437" y="48"/>
                    <a:pt x="414" y="25"/>
                    <a:pt x="384" y="25"/>
                  </a:cubicBezTo>
                  <a:cubicBezTo>
                    <a:pt x="384" y="25"/>
                    <a:pt x="384" y="25"/>
                    <a:pt x="384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48" y="25"/>
                    <a:pt x="24" y="48"/>
                    <a:pt x="2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0" name="Freeform 65"/>
            <p:cNvSpPr/>
            <p:nvPr/>
          </p:nvSpPr>
          <p:spPr bwMode="auto">
            <a:xfrm>
              <a:off x="10313988" y="3351213"/>
              <a:ext cx="1157288" cy="912813"/>
            </a:xfrm>
            <a:custGeom>
              <a:avLst/>
              <a:gdLst>
                <a:gd name="T0" fmla="*/ 246 w 394"/>
                <a:gd name="T1" fmla="*/ 311 h 311"/>
                <a:gd name="T2" fmla="*/ 148 w 394"/>
                <a:gd name="T3" fmla="*/ 311 h 311"/>
                <a:gd name="T4" fmla="*/ 62 w 394"/>
                <a:gd name="T5" fmla="*/ 311 h 311"/>
                <a:gd name="T6" fmla="*/ 18 w 394"/>
                <a:gd name="T7" fmla="*/ 297 h 311"/>
                <a:gd name="T8" fmla="*/ 18 w 394"/>
                <a:gd name="T9" fmla="*/ 297 h 311"/>
                <a:gd name="T10" fmla="*/ 0 w 394"/>
                <a:gd name="T11" fmla="*/ 251 h 311"/>
                <a:gd name="T12" fmla="*/ 0 w 394"/>
                <a:gd name="T13" fmla="*/ 251 h 311"/>
                <a:gd name="T14" fmla="*/ 0 w 394"/>
                <a:gd name="T15" fmla="*/ 60 h 311"/>
                <a:gd name="T16" fmla="*/ 18 w 394"/>
                <a:gd name="T17" fmla="*/ 12 h 311"/>
                <a:gd name="T18" fmla="*/ 18 w 394"/>
                <a:gd name="T19" fmla="*/ 12 h 311"/>
                <a:gd name="T20" fmla="*/ 62 w 394"/>
                <a:gd name="T21" fmla="*/ 0 h 311"/>
                <a:gd name="T22" fmla="*/ 62 w 394"/>
                <a:gd name="T23" fmla="*/ 0 h 311"/>
                <a:gd name="T24" fmla="*/ 148 w 394"/>
                <a:gd name="T25" fmla="*/ 0 h 311"/>
                <a:gd name="T26" fmla="*/ 246 w 394"/>
                <a:gd name="T27" fmla="*/ 0 h 311"/>
                <a:gd name="T28" fmla="*/ 332 w 394"/>
                <a:gd name="T29" fmla="*/ 0 h 311"/>
                <a:gd name="T30" fmla="*/ 332 w 394"/>
                <a:gd name="T31" fmla="*/ 6 h 311"/>
                <a:gd name="T32" fmla="*/ 332 w 394"/>
                <a:gd name="T33" fmla="*/ 12 h 311"/>
                <a:gd name="T34" fmla="*/ 246 w 394"/>
                <a:gd name="T35" fmla="*/ 12 h 311"/>
                <a:gd name="T36" fmla="*/ 148 w 394"/>
                <a:gd name="T37" fmla="*/ 12 h 311"/>
                <a:gd name="T38" fmla="*/ 62 w 394"/>
                <a:gd name="T39" fmla="*/ 12 h 311"/>
                <a:gd name="T40" fmla="*/ 26 w 394"/>
                <a:gd name="T41" fmla="*/ 22 h 311"/>
                <a:gd name="T42" fmla="*/ 26 w 394"/>
                <a:gd name="T43" fmla="*/ 22 h 311"/>
                <a:gd name="T44" fmla="*/ 12 w 394"/>
                <a:gd name="T45" fmla="*/ 60 h 311"/>
                <a:gd name="T46" fmla="*/ 12 w 394"/>
                <a:gd name="T47" fmla="*/ 60 h 311"/>
                <a:gd name="T48" fmla="*/ 12 w 394"/>
                <a:gd name="T49" fmla="*/ 251 h 311"/>
                <a:gd name="T50" fmla="*/ 26 w 394"/>
                <a:gd name="T51" fmla="*/ 288 h 311"/>
                <a:gd name="T52" fmla="*/ 26 w 394"/>
                <a:gd name="T53" fmla="*/ 288 h 311"/>
                <a:gd name="T54" fmla="*/ 62 w 394"/>
                <a:gd name="T55" fmla="*/ 298 h 311"/>
                <a:gd name="T56" fmla="*/ 62 w 394"/>
                <a:gd name="T57" fmla="*/ 298 h 311"/>
                <a:gd name="T58" fmla="*/ 148 w 394"/>
                <a:gd name="T59" fmla="*/ 298 h 311"/>
                <a:gd name="T60" fmla="*/ 246 w 394"/>
                <a:gd name="T61" fmla="*/ 298 h 311"/>
                <a:gd name="T62" fmla="*/ 332 w 394"/>
                <a:gd name="T63" fmla="*/ 298 h 311"/>
                <a:gd name="T64" fmla="*/ 368 w 394"/>
                <a:gd name="T65" fmla="*/ 288 h 311"/>
                <a:gd name="T66" fmla="*/ 368 w 394"/>
                <a:gd name="T67" fmla="*/ 288 h 311"/>
                <a:gd name="T68" fmla="*/ 382 w 394"/>
                <a:gd name="T69" fmla="*/ 251 h 311"/>
                <a:gd name="T70" fmla="*/ 382 w 394"/>
                <a:gd name="T71" fmla="*/ 251 h 311"/>
                <a:gd name="T72" fmla="*/ 382 w 394"/>
                <a:gd name="T73" fmla="*/ 60 h 311"/>
                <a:gd name="T74" fmla="*/ 368 w 394"/>
                <a:gd name="T75" fmla="*/ 22 h 311"/>
                <a:gd name="T76" fmla="*/ 368 w 394"/>
                <a:gd name="T77" fmla="*/ 22 h 311"/>
                <a:gd name="T78" fmla="*/ 332 w 394"/>
                <a:gd name="T79" fmla="*/ 12 h 311"/>
                <a:gd name="T80" fmla="*/ 332 w 394"/>
                <a:gd name="T81" fmla="*/ 12 h 311"/>
                <a:gd name="T82" fmla="*/ 332 w 394"/>
                <a:gd name="T83" fmla="*/ 6 h 311"/>
                <a:gd name="T84" fmla="*/ 332 w 394"/>
                <a:gd name="T85" fmla="*/ 0 h 311"/>
                <a:gd name="T86" fmla="*/ 376 w 394"/>
                <a:gd name="T87" fmla="*/ 12 h 311"/>
                <a:gd name="T88" fmla="*/ 376 w 394"/>
                <a:gd name="T89" fmla="*/ 12 h 311"/>
                <a:gd name="T90" fmla="*/ 394 w 394"/>
                <a:gd name="T91" fmla="*/ 60 h 311"/>
                <a:gd name="T92" fmla="*/ 394 w 394"/>
                <a:gd name="T93" fmla="*/ 60 h 311"/>
                <a:gd name="T94" fmla="*/ 394 w 394"/>
                <a:gd name="T95" fmla="*/ 251 h 311"/>
                <a:gd name="T96" fmla="*/ 376 w 394"/>
                <a:gd name="T97" fmla="*/ 297 h 311"/>
                <a:gd name="T98" fmla="*/ 376 w 394"/>
                <a:gd name="T99" fmla="*/ 297 h 311"/>
                <a:gd name="T100" fmla="*/ 332 w 394"/>
                <a:gd name="T101" fmla="*/ 311 h 311"/>
                <a:gd name="T102" fmla="*/ 332 w 394"/>
                <a:gd name="T103" fmla="*/ 311 h 311"/>
                <a:gd name="T104" fmla="*/ 246 w 394"/>
                <a:gd name="T105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94" h="311">
                  <a:moveTo>
                    <a:pt x="246" y="311"/>
                  </a:moveTo>
                  <a:cubicBezTo>
                    <a:pt x="148" y="311"/>
                    <a:pt x="148" y="311"/>
                    <a:pt x="148" y="311"/>
                  </a:cubicBezTo>
                  <a:cubicBezTo>
                    <a:pt x="62" y="311"/>
                    <a:pt x="62" y="311"/>
                    <a:pt x="62" y="311"/>
                  </a:cubicBezTo>
                  <a:cubicBezTo>
                    <a:pt x="45" y="311"/>
                    <a:pt x="30" y="307"/>
                    <a:pt x="18" y="297"/>
                  </a:cubicBezTo>
                  <a:cubicBezTo>
                    <a:pt x="18" y="297"/>
                    <a:pt x="18" y="297"/>
                    <a:pt x="18" y="297"/>
                  </a:cubicBezTo>
                  <a:cubicBezTo>
                    <a:pt x="6" y="288"/>
                    <a:pt x="0" y="272"/>
                    <a:pt x="0" y="251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38"/>
                    <a:pt x="6" y="2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30" y="3"/>
                    <a:pt x="46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12"/>
                    <a:pt x="332" y="12"/>
                    <a:pt x="332" y="12"/>
                  </a:cubicBezTo>
                  <a:cubicBezTo>
                    <a:pt x="246" y="12"/>
                    <a:pt x="246" y="12"/>
                    <a:pt x="246" y="12"/>
                  </a:cubicBezTo>
                  <a:cubicBezTo>
                    <a:pt x="148" y="12"/>
                    <a:pt x="148" y="12"/>
                    <a:pt x="148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47" y="12"/>
                    <a:pt x="34" y="15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18" y="29"/>
                    <a:pt x="12" y="40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251"/>
                    <a:pt x="12" y="251"/>
                    <a:pt x="12" y="251"/>
                  </a:cubicBezTo>
                  <a:cubicBezTo>
                    <a:pt x="12" y="270"/>
                    <a:pt x="18" y="281"/>
                    <a:pt x="26" y="288"/>
                  </a:cubicBezTo>
                  <a:cubicBezTo>
                    <a:pt x="26" y="288"/>
                    <a:pt x="26" y="288"/>
                    <a:pt x="26" y="288"/>
                  </a:cubicBezTo>
                  <a:cubicBezTo>
                    <a:pt x="35" y="295"/>
                    <a:pt x="47" y="298"/>
                    <a:pt x="62" y="298"/>
                  </a:cubicBezTo>
                  <a:cubicBezTo>
                    <a:pt x="62" y="298"/>
                    <a:pt x="62" y="298"/>
                    <a:pt x="62" y="298"/>
                  </a:cubicBezTo>
                  <a:cubicBezTo>
                    <a:pt x="148" y="298"/>
                    <a:pt x="148" y="298"/>
                    <a:pt x="148" y="298"/>
                  </a:cubicBezTo>
                  <a:cubicBezTo>
                    <a:pt x="246" y="298"/>
                    <a:pt x="246" y="298"/>
                    <a:pt x="246" y="298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7" y="298"/>
                    <a:pt x="359" y="295"/>
                    <a:pt x="368" y="288"/>
                  </a:cubicBezTo>
                  <a:cubicBezTo>
                    <a:pt x="368" y="288"/>
                    <a:pt x="368" y="288"/>
                    <a:pt x="368" y="288"/>
                  </a:cubicBezTo>
                  <a:cubicBezTo>
                    <a:pt x="376" y="281"/>
                    <a:pt x="382" y="270"/>
                    <a:pt x="382" y="251"/>
                  </a:cubicBezTo>
                  <a:cubicBezTo>
                    <a:pt x="382" y="251"/>
                    <a:pt x="382" y="251"/>
                    <a:pt x="382" y="251"/>
                  </a:cubicBezTo>
                  <a:cubicBezTo>
                    <a:pt x="382" y="60"/>
                    <a:pt x="382" y="60"/>
                    <a:pt x="382" y="60"/>
                  </a:cubicBezTo>
                  <a:cubicBezTo>
                    <a:pt x="382" y="40"/>
                    <a:pt x="376" y="29"/>
                    <a:pt x="368" y="22"/>
                  </a:cubicBezTo>
                  <a:cubicBezTo>
                    <a:pt x="368" y="22"/>
                    <a:pt x="368" y="22"/>
                    <a:pt x="368" y="22"/>
                  </a:cubicBezTo>
                  <a:cubicBezTo>
                    <a:pt x="359" y="15"/>
                    <a:pt x="347" y="12"/>
                    <a:pt x="332" y="12"/>
                  </a:cubicBezTo>
                  <a:cubicBezTo>
                    <a:pt x="332" y="12"/>
                    <a:pt x="332" y="12"/>
                    <a:pt x="332" y="12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48" y="0"/>
                    <a:pt x="364" y="3"/>
                    <a:pt x="376" y="12"/>
                  </a:cubicBezTo>
                  <a:cubicBezTo>
                    <a:pt x="376" y="12"/>
                    <a:pt x="376" y="12"/>
                    <a:pt x="376" y="12"/>
                  </a:cubicBezTo>
                  <a:cubicBezTo>
                    <a:pt x="387" y="22"/>
                    <a:pt x="394" y="38"/>
                    <a:pt x="394" y="60"/>
                  </a:cubicBezTo>
                  <a:cubicBezTo>
                    <a:pt x="394" y="60"/>
                    <a:pt x="394" y="60"/>
                    <a:pt x="394" y="60"/>
                  </a:cubicBezTo>
                  <a:cubicBezTo>
                    <a:pt x="394" y="251"/>
                    <a:pt x="394" y="251"/>
                    <a:pt x="394" y="251"/>
                  </a:cubicBezTo>
                  <a:cubicBezTo>
                    <a:pt x="394" y="272"/>
                    <a:pt x="387" y="288"/>
                    <a:pt x="376" y="297"/>
                  </a:cubicBezTo>
                  <a:cubicBezTo>
                    <a:pt x="376" y="297"/>
                    <a:pt x="376" y="297"/>
                    <a:pt x="376" y="297"/>
                  </a:cubicBezTo>
                  <a:cubicBezTo>
                    <a:pt x="364" y="307"/>
                    <a:pt x="348" y="311"/>
                    <a:pt x="332" y="311"/>
                  </a:cubicBezTo>
                  <a:cubicBezTo>
                    <a:pt x="332" y="311"/>
                    <a:pt x="332" y="311"/>
                    <a:pt x="332" y="311"/>
                  </a:cubicBezTo>
                  <a:cubicBezTo>
                    <a:pt x="246" y="311"/>
                    <a:pt x="246" y="311"/>
                    <a:pt x="246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1" name="Freeform 66"/>
            <p:cNvSpPr/>
            <p:nvPr/>
          </p:nvSpPr>
          <p:spPr bwMode="auto">
            <a:xfrm>
              <a:off x="10363201" y="3548063"/>
              <a:ext cx="1058863" cy="660400"/>
            </a:xfrm>
            <a:custGeom>
              <a:avLst/>
              <a:gdLst>
                <a:gd name="T0" fmla="*/ 305 w 360"/>
                <a:gd name="T1" fmla="*/ 0 h 225"/>
                <a:gd name="T2" fmla="*/ 284 w 360"/>
                <a:gd name="T3" fmla="*/ 15 h 225"/>
                <a:gd name="T4" fmla="*/ 215 w 360"/>
                <a:gd name="T5" fmla="*/ 84 h 225"/>
                <a:gd name="T6" fmla="*/ 286 w 360"/>
                <a:gd name="T7" fmla="*/ 149 h 225"/>
                <a:gd name="T8" fmla="*/ 286 w 360"/>
                <a:gd name="T9" fmla="*/ 161 h 225"/>
                <a:gd name="T10" fmla="*/ 280 w 360"/>
                <a:gd name="T11" fmla="*/ 164 h 225"/>
                <a:gd name="T12" fmla="*/ 275 w 360"/>
                <a:gd name="T13" fmla="*/ 162 h 225"/>
                <a:gd name="T14" fmla="*/ 166 w 360"/>
                <a:gd name="T15" fmla="*/ 62 h 225"/>
                <a:gd name="T16" fmla="*/ 128 w 360"/>
                <a:gd name="T17" fmla="*/ 41 h 225"/>
                <a:gd name="T18" fmla="*/ 92 w 360"/>
                <a:gd name="T19" fmla="*/ 62 h 225"/>
                <a:gd name="T20" fmla="*/ 0 w 360"/>
                <a:gd name="T21" fmla="*/ 146 h 225"/>
                <a:gd name="T22" fmla="*/ 0 w 360"/>
                <a:gd name="T23" fmla="*/ 176 h 225"/>
                <a:gd name="T24" fmla="*/ 53 w 360"/>
                <a:gd name="T25" fmla="*/ 225 h 225"/>
                <a:gd name="T26" fmla="*/ 134 w 360"/>
                <a:gd name="T27" fmla="*/ 225 h 225"/>
                <a:gd name="T28" fmla="*/ 226 w 360"/>
                <a:gd name="T29" fmla="*/ 225 h 225"/>
                <a:gd name="T30" fmla="*/ 307 w 360"/>
                <a:gd name="T31" fmla="*/ 225 h 225"/>
                <a:gd name="T32" fmla="*/ 360 w 360"/>
                <a:gd name="T33" fmla="*/ 176 h 225"/>
                <a:gd name="T34" fmla="*/ 360 w 360"/>
                <a:gd name="T35" fmla="*/ 46 h 225"/>
                <a:gd name="T36" fmla="*/ 329 w 360"/>
                <a:gd name="T37" fmla="*/ 15 h 225"/>
                <a:gd name="T38" fmla="*/ 305 w 360"/>
                <a:gd name="T39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0" h="225">
                  <a:moveTo>
                    <a:pt x="305" y="0"/>
                  </a:moveTo>
                  <a:cubicBezTo>
                    <a:pt x="302" y="0"/>
                    <a:pt x="295" y="4"/>
                    <a:pt x="284" y="15"/>
                  </a:cubicBezTo>
                  <a:cubicBezTo>
                    <a:pt x="215" y="84"/>
                    <a:pt x="215" y="84"/>
                    <a:pt x="215" y="84"/>
                  </a:cubicBezTo>
                  <a:cubicBezTo>
                    <a:pt x="286" y="149"/>
                    <a:pt x="286" y="149"/>
                    <a:pt x="286" y="149"/>
                  </a:cubicBezTo>
                  <a:cubicBezTo>
                    <a:pt x="289" y="152"/>
                    <a:pt x="289" y="158"/>
                    <a:pt x="286" y="161"/>
                  </a:cubicBezTo>
                  <a:cubicBezTo>
                    <a:pt x="285" y="163"/>
                    <a:pt x="282" y="164"/>
                    <a:pt x="280" y="164"/>
                  </a:cubicBezTo>
                  <a:cubicBezTo>
                    <a:pt x="278" y="164"/>
                    <a:pt x="276" y="163"/>
                    <a:pt x="275" y="162"/>
                  </a:cubicBezTo>
                  <a:cubicBezTo>
                    <a:pt x="166" y="62"/>
                    <a:pt x="166" y="62"/>
                    <a:pt x="166" y="62"/>
                  </a:cubicBezTo>
                  <a:cubicBezTo>
                    <a:pt x="149" y="47"/>
                    <a:pt x="137" y="41"/>
                    <a:pt x="128" y="41"/>
                  </a:cubicBezTo>
                  <a:cubicBezTo>
                    <a:pt x="120" y="41"/>
                    <a:pt x="109" y="47"/>
                    <a:pt x="92" y="62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213"/>
                    <a:pt x="24" y="225"/>
                    <a:pt x="53" y="225"/>
                  </a:cubicBezTo>
                  <a:cubicBezTo>
                    <a:pt x="134" y="225"/>
                    <a:pt x="134" y="225"/>
                    <a:pt x="134" y="225"/>
                  </a:cubicBezTo>
                  <a:cubicBezTo>
                    <a:pt x="226" y="225"/>
                    <a:pt x="226" y="225"/>
                    <a:pt x="226" y="225"/>
                  </a:cubicBezTo>
                  <a:cubicBezTo>
                    <a:pt x="307" y="225"/>
                    <a:pt x="307" y="225"/>
                    <a:pt x="307" y="225"/>
                  </a:cubicBezTo>
                  <a:cubicBezTo>
                    <a:pt x="336" y="225"/>
                    <a:pt x="360" y="213"/>
                    <a:pt x="360" y="176"/>
                  </a:cubicBezTo>
                  <a:cubicBezTo>
                    <a:pt x="360" y="46"/>
                    <a:pt x="360" y="46"/>
                    <a:pt x="360" y="46"/>
                  </a:cubicBezTo>
                  <a:cubicBezTo>
                    <a:pt x="329" y="15"/>
                    <a:pt x="329" y="15"/>
                    <a:pt x="329" y="15"/>
                  </a:cubicBezTo>
                  <a:cubicBezTo>
                    <a:pt x="317" y="4"/>
                    <a:pt x="310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2" name="Oval 67"/>
            <p:cNvSpPr>
              <a:spLocks noChangeArrowheads="1"/>
            </p:cNvSpPr>
            <p:nvPr/>
          </p:nvSpPr>
          <p:spPr bwMode="auto">
            <a:xfrm>
              <a:off x="10845801" y="3471863"/>
              <a:ext cx="228600" cy="2286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2539306" y="3127337"/>
            <a:ext cx="2672080" cy="6032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20000"/>
              </a:lnSpc>
            </a:pP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 Unicode MS" panose="020B0604020202020204" charset="-122"/>
              </a:rPr>
              <a:t>获取基础性文献</a:t>
            </a:r>
            <a:endParaRPr lang="zh-CN" altLang="en-US" sz="28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Arial Unicode MS" panose="020B060402020202020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>
            <a:off x="5211976" y="3420246"/>
            <a:ext cx="259861" cy="35104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2713296" y="3769954"/>
            <a:ext cx="249833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>
                <a:solidFill>
                  <a:schemeClr val="accent1">
                    <a:lumMod val="50000"/>
                  </a:schemeClr>
                </a:solidFill>
              </a:rPr>
              <a:t>如何高效、快速获取文献？</a:t>
            </a:r>
            <a:endParaRPr lang="zh-CN" altLang="en-US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84860" y="2255520"/>
            <a:ext cx="10283190" cy="16154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solidFill>
                  <a:schemeClr val="tx1">
                    <a:lumMod val="50000"/>
                  </a:schemeClr>
                </a:solidFill>
              </a:rPr>
              <a:t>第一步：（查全）</a:t>
            </a:r>
            <a:r>
              <a:rPr lang="zh-CN" altLang="en-US" sz="2000"/>
              <a:t>从整体上把握研究主题：</a:t>
            </a:r>
            <a:r>
              <a:rPr lang="zh-CN" altLang="en-US" sz="2000">
                <a:solidFill>
                  <a:srgbClr val="C00000"/>
                </a:solidFill>
              </a:rPr>
              <a:t>可视化分析功能、指数分析数据库</a:t>
            </a:r>
            <a:endParaRPr lang="zh-CN" altLang="en-US" sz="2000">
              <a:solidFill>
                <a:srgbClr val="C00000"/>
              </a:solidFill>
            </a:endParaRPr>
          </a:p>
          <a:p>
            <a:endParaRPr lang="zh-CN" altLang="en-US" sz="200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zh-CN" altLang="en-US" sz="2000" b="1">
                <a:solidFill>
                  <a:schemeClr val="tx1">
                    <a:lumMod val="50000"/>
                  </a:schemeClr>
                </a:solidFill>
              </a:rPr>
              <a:t>第二步：（查准）</a:t>
            </a:r>
            <a:r>
              <a:rPr lang="zh-CN" altLang="en-US" sz="2000">
                <a:solidFill>
                  <a:schemeClr val="tx1">
                    <a:lumMod val="50000"/>
                  </a:schemeClr>
                </a:solidFill>
              </a:rPr>
              <a:t>通过平台功能细化检索结果：</a:t>
            </a:r>
            <a:r>
              <a:rPr lang="zh-CN" altLang="en-US" sz="2000">
                <a:solidFill>
                  <a:srgbClr val="C00000"/>
                </a:solidFill>
              </a:rPr>
              <a:t>高级检索、学科分类、知网节</a:t>
            </a:r>
            <a:endParaRPr lang="zh-CN" altLang="en-US" sz="2000">
              <a:solidFill>
                <a:srgbClr val="C00000"/>
              </a:solidFill>
            </a:endParaRPr>
          </a:p>
          <a:p>
            <a:endParaRPr lang="zh-CN" altLang="en-US" sz="2000">
              <a:solidFill>
                <a:srgbClr val="C00000"/>
              </a:solidFill>
            </a:endParaRPr>
          </a:p>
          <a:p>
            <a:pPr algn="l"/>
            <a:r>
              <a:rPr lang="zh-CN" altLang="en-US" sz="2000" b="1">
                <a:solidFill>
                  <a:schemeClr val="tx1">
                    <a:lumMod val="50000"/>
                  </a:schemeClr>
                </a:solidFill>
              </a:rPr>
              <a:t>第三步</a:t>
            </a:r>
            <a:r>
              <a:rPr lang="zh-CN" altLang="en-US" sz="2000">
                <a:solidFill>
                  <a:schemeClr val="tx1">
                    <a:lumMod val="50000"/>
                  </a:schemeClr>
                </a:solidFill>
              </a:rPr>
              <a:t>：  查找更多辅助性的科研支撑文献：</a:t>
            </a:r>
            <a:r>
              <a:rPr lang="zh-CN" altLang="en-US" sz="2000">
                <a:solidFill>
                  <a:srgbClr val="C00000"/>
                </a:solidFill>
              </a:rPr>
              <a:t>事实数据类、统计数据类、图片类、概念      </a:t>
            </a:r>
            <a:endParaRPr lang="zh-CN" altLang="en-US" sz="200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276860" y="-6985"/>
            <a:ext cx="8373745" cy="15163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400" b="1"/>
              <a:t>第一步：查全</a:t>
            </a:r>
            <a:endParaRPr lang="zh-CN" altLang="en-US" sz="2400" b="1"/>
          </a:p>
          <a:p>
            <a:pPr>
              <a:lnSpc>
                <a:spcPct val="130000"/>
              </a:lnSpc>
            </a:pPr>
            <a:r>
              <a:rPr lang="en-US" altLang="zh-CN" sz="2400" b="1"/>
              <a:t>1</a:t>
            </a:r>
            <a:r>
              <a:rPr lang="zh-CN" altLang="en-US" sz="2400" b="1"/>
              <a:t>、利用</a:t>
            </a:r>
            <a:r>
              <a:rPr lang="zh-CN" altLang="en-US" sz="2400" b="1">
                <a:solidFill>
                  <a:srgbClr val="FF0000"/>
                </a:solidFill>
              </a:rPr>
              <a:t>可视化分析</a:t>
            </a:r>
            <a:r>
              <a:rPr lang="zh-CN" altLang="en-US" sz="2400" b="1"/>
              <a:t>了解该主题的相关信息、分布</a:t>
            </a:r>
            <a:endParaRPr lang="zh-CN" altLang="en-US" sz="2400" b="1"/>
          </a:p>
          <a:p>
            <a:pPr>
              <a:lnSpc>
                <a:spcPct val="130000"/>
              </a:lnSpc>
            </a:pPr>
            <a:r>
              <a:rPr lang="zh-CN" altLang="en-US" sz="2400" b="1"/>
              <a:t>              资源、文献来源、关键词分布</a:t>
            </a:r>
            <a:endParaRPr lang="zh-CN" altLang="en-US" sz="2400" b="1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6050" y="958215"/>
            <a:ext cx="11590655" cy="5761990"/>
          </a:xfrm>
          <a:prstGeom prst="rect">
            <a:avLst/>
          </a:prstGeom>
        </p:spPr>
      </p:pic>
      <p:sp>
        <p:nvSpPr>
          <p:cNvPr id="26629" name="AutoShape 8"/>
          <p:cNvSpPr/>
          <p:nvPr/>
        </p:nvSpPr>
        <p:spPr>
          <a:xfrm>
            <a:off x="10281285" y="1667193"/>
            <a:ext cx="408940" cy="518159"/>
          </a:xfrm>
          <a:prstGeom prst="flowChartProcess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ctr">
            <a:spAutoFit/>
          </a:bodyPr>
          <a:p>
            <a:pPr lvl="0" eaLnBrk="0" hangingPunct="0">
              <a:spcBef>
                <a:spcPct val="50000"/>
              </a:spcBef>
            </a:pPr>
            <a:endParaRPr lang="zh-CN" altLang="en-US" sz="2800" dirty="0">
              <a:solidFill>
                <a:srgbClr val="000000"/>
              </a:solidFill>
              <a:latin typeface="Arial" panose="020B0604020202020204" charset="-116"/>
              <a:ea typeface="微软雅黑" panose="020B0503020204020204" charset="-122"/>
            </a:endParaRPr>
          </a:p>
        </p:txBody>
      </p:sp>
      <p:sp>
        <p:nvSpPr>
          <p:cNvPr id="6" name="AutoShape 8"/>
          <p:cNvSpPr/>
          <p:nvPr/>
        </p:nvSpPr>
        <p:spPr>
          <a:xfrm>
            <a:off x="10281285" y="3372486"/>
            <a:ext cx="408940" cy="518159"/>
          </a:xfrm>
          <a:prstGeom prst="flowChartProcess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ctr">
            <a:spAutoFit/>
          </a:bodyPr>
          <a:p>
            <a:pPr lvl="0" eaLnBrk="0" hangingPunct="0">
              <a:spcBef>
                <a:spcPct val="50000"/>
              </a:spcBef>
            </a:pPr>
            <a:endParaRPr lang="zh-CN" altLang="en-US" sz="2800" dirty="0">
              <a:solidFill>
                <a:srgbClr val="000000"/>
              </a:solidFill>
              <a:latin typeface="Arial" panose="020B0604020202020204" charset="-116"/>
              <a:ea typeface="微软雅黑" panose="020B0503020204020204" charset="-122"/>
            </a:endParaRPr>
          </a:p>
        </p:txBody>
      </p:sp>
      <p:sp>
        <p:nvSpPr>
          <p:cNvPr id="7" name="AutoShape 8"/>
          <p:cNvSpPr/>
          <p:nvPr/>
        </p:nvSpPr>
        <p:spPr>
          <a:xfrm flipV="1">
            <a:off x="10111740" y="4896168"/>
            <a:ext cx="409575" cy="518159"/>
          </a:xfrm>
          <a:prstGeom prst="flowChartProcess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ctr">
            <a:spAutoFit/>
          </a:bodyPr>
          <a:p>
            <a:pPr lvl="0" eaLnBrk="0" hangingPunct="0">
              <a:spcBef>
                <a:spcPct val="50000"/>
              </a:spcBef>
            </a:pPr>
            <a:endParaRPr lang="zh-CN" altLang="en-US" sz="2800" dirty="0">
              <a:solidFill>
                <a:srgbClr val="000000"/>
              </a:solidFill>
              <a:latin typeface="Arial" panose="020B0604020202020204" charset="-116"/>
              <a:ea typeface="微软雅黑" panose="020B0503020204020204" charset="-122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47320" y="958215"/>
            <a:ext cx="11496040" cy="5514340"/>
            <a:chOff x="232" y="1509"/>
            <a:chExt cx="18104" cy="8684"/>
          </a:xfrm>
        </p:grpSpPr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2" y="1509"/>
              <a:ext cx="18105" cy="8684"/>
            </a:xfrm>
            <a:prstGeom prst="rect">
              <a:avLst/>
            </a:prstGeom>
          </p:spPr>
        </p:pic>
        <p:sp>
          <p:nvSpPr>
            <p:cNvPr id="11" name="文本框 10"/>
            <p:cNvSpPr txBox="1"/>
            <p:nvPr/>
          </p:nvSpPr>
          <p:spPr>
            <a:xfrm>
              <a:off x="443" y="4914"/>
              <a:ext cx="3054" cy="51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>
                <a:lnSpc>
                  <a:spcPct val="130000"/>
                </a:lnSpc>
              </a:pPr>
              <a:r>
                <a:rPr lang="zh-CN" altLang="en-US">
                  <a:solidFill>
                    <a:schemeClr val="tx1">
                      <a:lumMod val="50000"/>
                    </a:schemeClr>
                  </a:solidFill>
                </a:rPr>
                <a:t>从资源类型分布可以看出该主题的文献多来自期刊，硕士论文。在国内会以及报纸中也会出现，也从侧面说明了这个主题</a:t>
              </a:r>
              <a:r>
                <a:rPr lang="zh-CN" altLang="en-US">
                  <a:solidFill>
                    <a:srgbClr val="C00000"/>
                  </a:solidFill>
                </a:rPr>
                <a:t>研究性文章较多。</a:t>
              </a:r>
              <a:endParaRPr lang="zh-CN" altLang="en-US">
                <a:solidFill>
                  <a:schemeClr val="tx1">
                    <a:lumMod val="50000"/>
                  </a:schemeClr>
                </a:solidFill>
              </a:endParaRPr>
            </a:p>
          </p:txBody>
        </p:sp>
      </p:grpSp>
      <p:sp>
        <p:nvSpPr>
          <p:cNvPr id="9" name="线形标注 1 8"/>
          <p:cNvSpPr/>
          <p:nvPr/>
        </p:nvSpPr>
        <p:spPr>
          <a:xfrm>
            <a:off x="7188200" y="3372485"/>
            <a:ext cx="3802380" cy="1384935"/>
          </a:xfrm>
          <a:prstGeom prst="borderCallout1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>
                <a:solidFill>
                  <a:srgbClr val="FF0000"/>
                </a:solidFill>
              </a:rPr>
              <a:t>期刊</a:t>
            </a:r>
            <a:r>
              <a:rPr lang="zh-CN" altLang="en-US">
                <a:solidFill>
                  <a:schemeClr val="tx1">
                    <a:lumMod val="50000"/>
                  </a:schemeClr>
                </a:solidFill>
              </a:rPr>
              <a:t>中文章篇幅较短，多是就于一个观点进行阐述；</a:t>
            </a:r>
            <a:endParaRPr lang="zh-CN" altLang="en-US">
              <a:solidFill>
                <a:schemeClr val="tx1">
                  <a:lumMod val="50000"/>
                </a:schemeClr>
              </a:solidFill>
            </a:endParaRPr>
          </a:p>
          <a:p>
            <a:pPr algn="l"/>
            <a:r>
              <a:rPr lang="zh-CN" altLang="en-US">
                <a:solidFill>
                  <a:srgbClr val="FF0000"/>
                </a:solidFill>
              </a:rPr>
              <a:t>博硕</a:t>
            </a:r>
            <a:r>
              <a:rPr lang="zh-CN" altLang="en-US">
                <a:solidFill>
                  <a:schemeClr val="tx1">
                    <a:lumMod val="50000"/>
                  </a:schemeClr>
                </a:solidFill>
              </a:rPr>
              <a:t>论文偏向研究性文章；</a:t>
            </a:r>
            <a:endParaRPr lang="zh-CN" altLang="en-US">
              <a:solidFill>
                <a:schemeClr val="tx1">
                  <a:lumMod val="50000"/>
                </a:schemeClr>
              </a:solidFill>
            </a:endParaRPr>
          </a:p>
          <a:p>
            <a:pPr algn="l"/>
            <a:r>
              <a:rPr lang="zh-CN" altLang="en-US">
                <a:solidFill>
                  <a:srgbClr val="FF0000"/>
                </a:solidFill>
              </a:rPr>
              <a:t>报纸</a:t>
            </a:r>
            <a:r>
              <a:rPr lang="zh-CN" altLang="en-US">
                <a:solidFill>
                  <a:schemeClr val="tx1">
                    <a:lumMod val="50000"/>
                  </a:schemeClr>
                </a:solidFill>
              </a:rPr>
              <a:t>多为当前热点话题；</a:t>
            </a:r>
            <a:endParaRPr lang="zh-CN" altLang="en-US">
              <a:solidFill>
                <a:schemeClr val="tx1">
                  <a:lumMod val="50000"/>
                </a:schemeClr>
              </a:solidFill>
            </a:endParaRPr>
          </a:p>
          <a:p>
            <a:pPr algn="l"/>
            <a:r>
              <a:rPr lang="zh-CN" altLang="en-US">
                <a:solidFill>
                  <a:srgbClr val="FF0000"/>
                </a:solidFill>
              </a:rPr>
              <a:t>会议</a:t>
            </a:r>
            <a:r>
              <a:rPr lang="zh-CN" altLang="en-US">
                <a:solidFill>
                  <a:schemeClr val="tx1">
                    <a:lumMod val="50000"/>
                  </a:schemeClr>
                </a:solidFill>
              </a:rPr>
              <a:t>显示了专家前沿性观点。</a:t>
            </a:r>
            <a:endParaRPr lang="zh-CN" altLang="en-US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bldLvl="0" animBg="1"/>
      <p:bldP spid="6" grpId="0" bldLvl="0" animBg="1"/>
      <p:bldP spid="7" grpId="0" bldLvl="0" animBg="1"/>
      <p:bldP spid="9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框 4"/>
          <p:cNvSpPr txBox="1"/>
          <p:nvPr/>
        </p:nvSpPr>
        <p:spPr>
          <a:xfrm>
            <a:off x="276860" y="-6985"/>
            <a:ext cx="8373745" cy="15163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400" b="1"/>
              <a:t>第一步：查全</a:t>
            </a:r>
            <a:endParaRPr lang="zh-CN" altLang="en-US" sz="2400" b="1"/>
          </a:p>
          <a:p>
            <a:pPr>
              <a:lnSpc>
                <a:spcPct val="130000"/>
              </a:lnSpc>
            </a:pPr>
            <a:r>
              <a:rPr lang="en-US" altLang="zh-CN" sz="2400" b="1"/>
              <a:t>1</a:t>
            </a:r>
            <a:r>
              <a:rPr lang="zh-CN" altLang="en-US" sz="2400" b="1"/>
              <a:t>、利用</a:t>
            </a:r>
            <a:r>
              <a:rPr lang="zh-CN" altLang="en-US" sz="2400" b="1">
                <a:solidFill>
                  <a:srgbClr val="FF0000"/>
                </a:solidFill>
              </a:rPr>
              <a:t>可视化分析</a:t>
            </a:r>
            <a:r>
              <a:rPr lang="zh-CN" altLang="en-US" sz="2400" b="1"/>
              <a:t>了解该主题的相关信息、分布</a:t>
            </a:r>
            <a:endParaRPr lang="zh-CN" altLang="en-US" sz="2400" b="1"/>
          </a:p>
          <a:p>
            <a:pPr>
              <a:lnSpc>
                <a:spcPct val="130000"/>
              </a:lnSpc>
            </a:pPr>
            <a:r>
              <a:rPr lang="zh-CN" altLang="en-US" sz="2400" b="1"/>
              <a:t>              资源、文献来源、关键词分布</a:t>
            </a:r>
            <a:endParaRPr lang="zh-CN" altLang="en-US" sz="2400" b="1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52220" y="1149350"/>
            <a:ext cx="10704830" cy="55905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1385" y="1016000"/>
            <a:ext cx="10600055" cy="57238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14630" y="919480"/>
            <a:ext cx="11762105" cy="5742940"/>
          </a:xfrm>
          <a:prstGeom prst="rect">
            <a:avLst/>
          </a:prstGeom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34340" y="123613"/>
            <a:ext cx="9290051" cy="795867"/>
          </a:xfrm>
        </p:spPr>
        <p:txBody>
          <a:bodyPr/>
          <a:p>
            <a:br>
              <a:rPr lang="en-US" altLang="zh-CN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</a:br>
            <a:br>
              <a:rPr lang="en-US" altLang="zh-CN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</a:br>
            <a:br>
              <a:rPr lang="en-US" altLang="zh-CN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</a:br>
            <a:br>
              <a:rPr lang="en-US" altLang="zh-CN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</a:br>
            <a:r>
              <a:rPr lang="en-US" altLang="zh-CN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  <a:t>第</a:t>
            </a:r>
            <a:r>
              <a:rPr lang="zh-CN" altLang="en-US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  <a:t>一步：查全</a:t>
            </a:r>
            <a:br>
              <a:rPr lang="zh-CN" altLang="en-US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</a:br>
            <a:r>
              <a:rPr lang="zh-CN" altLang="en-US" sz="2400">
                <a:solidFill>
                  <a:srgbClr val="C00000"/>
                </a:solidFill>
                <a:latin typeface="+mn-lt"/>
                <a:ea typeface="+mn-ea"/>
                <a:cs typeface="+mn-cs"/>
                <a:sym typeface="+mn-ea"/>
              </a:rPr>
              <a:t>指数检索</a:t>
            </a:r>
            <a:r>
              <a:rPr lang="zh-CN" altLang="en-US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  <a:t>，查看主题近年发展态势</a:t>
            </a:r>
            <a:endParaRPr lang="zh-CN" altLang="en-US"/>
          </a:p>
        </p:txBody>
      </p:sp>
      <p:sp>
        <p:nvSpPr>
          <p:cNvPr id="8" name="矩形 3"/>
          <p:cNvSpPr/>
          <p:nvPr/>
        </p:nvSpPr>
        <p:spPr>
          <a:xfrm>
            <a:off x="434340" y="2814955"/>
            <a:ext cx="1369060" cy="1728470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t"/>
          <a:p>
            <a:pPr lvl="0" eaLnBrk="0" hangingPunct="0"/>
            <a:endParaRPr lang="zh-CN" altLang="en-US" sz="18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0356215" y="3834765"/>
            <a:ext cx="307340" cy="384810"/>
          </a:xfrm>
          <a:prstGeom prst="ellipse">
            <a:avLst/>
          </a:prstGeom>
          <a:noFill/>
          <a:ln w="539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" y="1869440"/>
            <a:ext cx="11564620" cy="3618865"/>
          </a:xfrm>
          <a:prstGeom prst="rect">
            <a:avLst/>
          </a:prstGeom>
          <a:ln w="47625">
            <a:solidFill>
              <a:schemeClr val="accent1">
                <a:lumMod val="50000"/>
              </a:schemeClr>
            </a:solidFill>
          </a:ln>
        </p:spPr>
      </p:pic>
      <p:sp>
        <p:nvSpPr>
          <p:cNvPr id="26629" name="AutoShape 8"/>
          <p:cNvSpPr/>
          <p:nvPr/>
        </p:nvSpPr>
        <p:spPr>
          <a:xfrm>
            <a:off x="214313" y="1869123"/>
            <a:ext cx="1055687" cy="518159"/>
          </a:xfrm>
          <a:prstGeom prst="flowChartProcess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ctr">
            <a:spAutoFit/>
          </a:bodyPr>
          <a:p>
            <a:pPr lvl="0" eaLnBrk="0" hangingPunct="0">
              <a:spcBef>
                <a:spcPct val="50000"/>
              </a:spcBef>
            </a:pPr>
            <a:endParaRPr lang="zh-CN" altLang="en-US" sz="2800" dirty="0">
              <a:solidFill>
                <a:srgbClr val="000000"/>
              </a:solidFill>
              <a:latin typeface="Arial" panose="020B0604020202020204" charset="-116"/>
              <a:ea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3815" y="1807210"/>
            <a:ext cx="11657330" cy="3742690"/>
          </a:xfrm>
          <a:prstGeom prst="rect">
            <a:avLst/>
          </a:prstGeom>
          <a:ln w="31750"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26629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0805" y="876300"/>
            <a:ext cx="12009755" cy="5104765"/>
          </a:xfrm>
          <a:prstGeom prst="rect">
            <a:avLst/>
          </a:prstGeom>
        </p:spPr>
      </p:pic>
      <p:sp>
        <p:nvSpPr>
          <p:cNvPr id="9" name="线形标注 1 8"/>
          <p:cNvSpPr/>
          <p:nvPr/>
        </p:nvSpPr>
        <p:spPr>
          <a:xfrm>
            <a:off x="4521835" y="1780540"/>
            <a:ext cx="2062480" cy="768985"/>
          </a:xfrm>
          <a:prstGeom prst="borderCallout1">
            <a:avLst>
              <a:gd name="adj1" fmla="val 18750"/>
              <a:gd name="adj2" fmla="val -8333"/>
              <a:gd name="adj3" fmla="val -20790"/>
              <a:gd name="adj4" fmla="val -5846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试试生活中热点</a:t>
            </a:r>
            <a:endParaRPr lang="zh-CN" altLang="en-US"/>
          </a:p>
          <a:p>
            <a:pPr algn="ctr"/>
            <a:r>
              <a:rPr lang="zh-CN" altLang="en-US"/>
              <a:t>话题的指数检索</a:t>
            </a:r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434340" y="123613"/>
            <a:ext cx="9290051" cy="795867"/>
          </a:xfrm>
        </p:spPr>
        <p:txBody>
          <a:bodyPr/>
          <a:p>
            <a:br>
              <a:rPr lang="en-US" altLang="zh-CN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</a:br>
            <a:br>
              <a:rPr lang="en-US" altLang="zh-CN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</a:br>
            <a:br>
              <a:rPr lang="en-US" altLang="zh-CN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</a:br>
            <a:br>
              <a:rPr lang="en-US" altLang="zh-CN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</a:br>
            <a:r>
              <a:rPr lang="en-US" altLang="zh-CN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  <a:t>第</a:t>
            </a:r>
            <a:r>
              <a:rPr lang="zh-CN" altLang="en-US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  <a:t>一步：查全</a:t>
            </a:r>
            <a:br>
              <a:rPr lang="zh-CN" altLang="en-US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</a:br>
            <a:r>
              <a:rPr lang="zh-CN" altLang="en-US" sz="2400">
                <a:solidFill>
                  <a:srgbClr val="C00000"/>
                </a:solidFill>
                <a:latin typeface="+mn-lt"/>
                <a:ea typeface="+mn-ea"/>
                <a:cs typeface="+mn-cs"/>
                <a:sym typeface="+mn-ea"/>
              </a:rPr>
              <a:t>指数检索</a:t>
            </a:r>
            <a:r>
              <a:rPr lang="zh-CN" altLang="en-US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  <a:t>，查看主题近年发展态势</a:t>
            </a:r>
            <a:endParaRPr lang="zh-CN" alt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0160" y="1068705"/>
            <a:ext cx="11781155" cy="5533390"/>
          </a:xfrm>
          <a:prstGeom prst="rect">
            <a:avLst/>
          </a:prstGeom>
        </p:spPr>
      </p:pic>
      <p:sp>
        <p:nvSpPr>
          <p:cNvPr id="26629" name="AutoShape 8"/>
          <p:cNvSpPr/>
          <p:nvPr/>
        </p:nvSpPr>
        <p:spPr>
          <a:xfrm>
            <a:off x="7692073" y="3576003"/>
            <a:ext cx="1055687" cy="518159"/>
          </a:xfrm>
          <a:prstGeom prst="flowChartProcess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ctr">
            <a:spAutoFit/>
          </a:bodyPr>
          <a:p>
            <a:pPr lvl="0" eaLnBrk="0" hangingPunct="0">
              <a:spcBef>
                <a:spcPct val="50000"/>
              </a:spcBef>
            </a:pPr>
            <a:endParaRPr lang="zh-CN" altLang="en-US" sz="2800" dirty="0">
              <a:solidFill>
                <a:srgbClr val="000000"/>
              </a:solidFill>
              <a:latin typeface="Arial" panose="020B0604020202020204" charset="-116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34645" y="146685"/>
            <a:ext cx="6680835" cy="5664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zh-CN" altLang="en-US" sz="2400" b="1"/>
              <a:t>检索结果</a:t>
            </a:r>
            <a:r>
              <a:rPr lang="zh-CN" altLang="en-US" sz="2400" b="1">
                <a:solidFill>
                  <a:srgbClr val="C00000"/>
                </a:solidFill>
              </a:rPr>
              <a:t>太多</a:t>
            </a:r>
            <a:r>
              <a:rPr lang="zh-CN" altLang="en-US" sz="2400" b="1"/>
              <a:t>？</a:t>
            </a:r>
            <a:r>
              <a:rPr lang="en-US" altLang="zh-CN" sz="2400" b="1"/>
              <a:t>-------</a:t>
            </a:r>
            <a:r>
              <a:rPr lang="zh-CN" altLang="en-US" sz="2400" b="1"/>
              <a:t>如何查准</a:t>
            </a:r>
            <a:endParaRPr lang="zh-CN" altLang="en-US" sz="24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bldLvl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34818" name="组合 34817"/>
          <p:cNvGrpSpPr/>
          <p:nvPr/>
        </p:nvGrpSpPr>
        <p:grpSpPr>
          <a:xfrm>
            <a:off x="1770698" y="1399223"/>
            <a:ext cx="6480175" cy="4391025"/>
            <a:chOff x="0" y="0"/>
            <a:chExt cx="8424936" cy="3528392"/>
          </a:xfrm>
        </p:grpSpPr>
        <p:sp>
          <p:nvSpPr>
            <p:cNvPr id="34819" name="矩形 262"/>
            <p:cNvSpPr/>
            <p:nvPr/>
          </p:nvSpPr>
          <p:spPr>
            <a:xfrm>
              <a:off x="0" y="0"/>
              <a:ext cx="8424936" cy="3528392"/>
            </a:xfrm>
            <a:prstGeom prst="rect">
              <a:avLst/>
            </a:prstGeom>
            <a:gradFill rotWithShape="1">
              <a:gsLst>
                <a:gs pos="0">
                  <a:srgbClr val="CC8238">
                    <a:alpha val="100000"/>
                  </a:srgbClr>
                </a:gs>
                <a:gs pos="67000">
                  <a:srgbClr val="B7732F">
                    <a:alpha val="100000"/>
                  </a:srgbClr>
                </a:gs>
                <a:gs pos="100000">
                  <a:srgbClr val="B7732F">
                    <a:alpha val="100000"/>
                  </a:srgbClr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 vert="horz" wrap="square" anchor="ctr"/>
            <a:lstStyle>
              <a:lvl1pPr marL="357505" lvl="0" indent="-357505" algn="just" defTabSz="914400" eaLnBrk="1" fontAlgn="base" latinLnBrk="0" hangingPunct="1">
                <a:lnSpc>
                  <a:spcPct val="110000"/>
                </a:lnSpc>
                <a:spcBef>
                  <a:spcPts val="6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3" panose="05040102010807070707" pitchFamily="2" charset="2"/>
                <a:buChar char=""/>
                <a:defRPr sz="2400" b="0" i="0" u="none" kern="1200" baseline="0">
                  <a:solidFill>
                    <a:srgbClr val="09886D"/>
                  </a:solidFill>
                  <a:latin typeface="Arial" panose="020B0604020202020204" charset="-116"/>
                  <a:ea typeface="宋体" panose="02010600030101010101" pitchFamily="2" charset="-122"/>
                </a:defRPr>
              </a:lvl1pPr>
              <a:lvl2pPr marL="357505" lvl="1" indent="-357505" algn="l" defTabSz="91440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>
                  <a:schemeClr val="accent1"/>
                </a:buClr>
                <a:buFont typeface="幼圆" panose="02010509060101010101" pitchFamily="1" charset="-122"/>
                <a:buChar char=" "/>
                <a:defRPr sz="1800" b="0" i="0" u="none" kern="1200" baseline="0">
                  <a:solidFill>
                    <a:schemeClr val="tx1"/>
                  </a:solidFill>
                  <a:latin typeface="Arial" panose="020B0604020202020204" charset="-116"/>
                  <a:ea typeface="宋体" panose="02010600030101010101" pitchFamily="2" charset="-122"/>
                  <a:cs typeface="+mn-cs"/>
                </a:defRPr>
              </a:lvl2pPr>
              <a:lvl3pPr marL="1143000" lvl="2" indent="-228600" algn="l" defTabSz="914400" eaLnBrk="1" fontAlgn="base" latinLnBrk="0" hangingPunct="1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charset="-116"/>
                <a:buChar char="•"/>
                <a:defRPr sz="2000" b="0" i="0" u="none" kern="1200" baseline="0">
                  <a:solidFill>
                    <a:schemeClr val="tx1"/>
                  </a:solidFill>
                  <a:latin typeface="Arial" panose="020B0604020202020204" charset="-116"/>
                  <a:ea typeface="宋体" panose="02010600030101010101" pitchFamily="2" charset="-122"/>
                  <a:cs typeface="+mn-cs"/>
                </a:defRPr>
              </a:lvl3pPr>
              <a:lvl4pPr marL="1600200" lvl="3" indent="-228600" algn="l" defTabSz="914400" eaLnBrk="1" fontAlgn="base" latinLnBrk="0" hangingPunct="1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charset="-116"/>
                <a:buChar char="•"/>
                <a:defRPr sz="1800" b="0" i="0" u="none" kern="1200" baseline="0">
                  <a:solidFill>
                    <a:schemeClr val="tx1"/>
                  </a:solidFill>
                  <a:latin typeface="Arial" panose="020B0604020202020204" charset="-116"/>
                  <a:ea typeface="宋体" panose="02010600030101010101" pitchFamily="2" charset="-122"/>
                  <a:cs typeface="+mn-cs"/>
                </a:defRPr>
              </a:lvl4pPr>
              <a:lvl5pPr marL="2057400" lvl="4" indent="-228600" algn="l" defTabSz="914400" eaLnBrk="1" fontAlgn="base" latinLnBrk="0" hangingPunct="1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charset="-116"/>
                <a:buChar char="•"/>
                <a:defRPr sz="1800" b="0" i="0" u="none" kern="1200" baseline="0">
                  <a:solidFill>
                    <a:schemeClr val="tx1"/>
                  </a:solidFill>
                  <a:latin typeface="Arial" panose="020B0604020202020204" charset="-116"/>
                  <a:ea typeface="宋体" panose="02010600030101010101" pitchFamily="2" charset="-122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sz="1800">
                <a:solidFill>
                  <a:srgbClr val="FFFFFF"/>
                </a:solidFill>
                <a:sym typeface="Calibri" panose="020F0502020204030204" pitchFamily="2" charset="-128"/>
              </a:endParaRPr>
            </a:p>
          </p:txBody>
        </p:sp>
        <p:sp>
          <p:nvSpPr>
            <p:cNvPr id="34820" name="矩形 263"/>
            <p:cNvSpPr/>
            <p:nvPr/>
          </p:nvSpPr>
          <p:spPr>
            <a:xfrm>
              <a:off x="183689" y="249364"/>
              <a:ext cx="8057558" cy="3125573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 vert="horz" wrap="square" anchor="ctr"/>
            <a:lstStyle>
              <a:lvl1pPr marL="357505" lvl="0" indent="-357505" algn="just" defTabSz="914400" eaLnBrk="1" fontAlgn="base" latinLnBrk="0" hangingPunct="1">
                <a:lnSpc>
                  <a:spcPct val="110000"/>
                </a:lnSpc>
                <a:spcBef>
                  <a:spcPts val="6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3" panose="05040102010807070707" pitchFamily="2" charset="2"/>
                <a:buChar char=""/>
                <a:defRPr sz="2400" b="0" i="0" u="none" kern="1200" baseline="0">
                  <a:solidFill>
                    <a:srgbClr val="09886D"/>
                  </a:solidFill>
                  <a:latin typeface="Arial" panose="020B0604020202020204" charset="-116"/>
                  <a:ea typeface="宋体" panose="02010600030101010101" pitchFamily="2" charset="-122"/>
                </a:defRPr>
              </a:lvl1pPr>
              <a:lvl2pPr marL="357505" lvl="1" indent="-357505" algn="l" defTabSz="91440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>
                  <a:schemeClr val="accent1"/>
                </a:buClr>
                <a:buFont typeface="幼圆" panose="02010509060101010101" pitchFamily="1" charset="-122"/>
                <a:buChar char=" "/>
                <a:defRPr sz="1800" b="0" i="0" u="none" kern="1200" baseline="0">
                  <a:solidFill>
                    <a:schemeClr val="tx1"/>
                  </a:solidFill>
                  <a:latin typeface="Arial" panose="020B0604020202020204" charset="-116"/>
                  <a:ea typeface="宋体" panose="02010600030101010101" pitchFamily="2" charset="-122"/>
                  <a:cs typeface="+mn-cs"/>
                </a:defRPr>
              </a:lvl2pPr>
              <a:lvl3pPr marL="1143000" lvl="2" indent="-228600" algn="l" defTabSz="914400" eaLnBrk="1" fontAlgn="base" latinLnBrk="0" hangingPunct="1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charset="-116"/>
                <a:buChar char="•"/>
                <a:defRPr sz="2000" b="0" i="0" u="none" kern="1200" baseline="0">
                  <a:solidFill>
                    <a:schemeClr val="tx1"/>
                  </a:solidFill>
                  <a:latin typeface="Arial" panose="020B0604020202020204" charset="-116"/>
                  <a:ea typeface="宋体" panose="02010600030101010101" pitchFamily="2" charset="-122"/>
                  <a:cs typeface="+mn-cs"/>
                </a:defRPr>
              </a:lvl3pPr>
              <a:lvl4pPr marL="1600200" lvl="3" indent="-228600" algn="l" defTabSz="914400" eaLnBrk="1" fontAlgn="base" latinLnBrk="0" hangingPunct="1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charset="-116"/>
                <a:buChar char="•"/>
                <a:defRPr sz="1800" b="0" i="0" u="none" kern="1200" baseline="0">
                  <a:solidFill>
                    <a:schemeClr val="tx1"/>
                  </a:solidFill>
                  <a:latin typeface="Arial" panose="020B0604020202020204" charset="-116"/>
                  <a:ea typeface="宋体" panose="02010600030101010101" pitchFamily="2" charset="-122"/>
                  <a:cs typeface="+mn-cs"/>
                </a:defRPr>
              </a:lvl4pPr>
              <a:lvl5pPr marL="2057400" lvl="4" indent="-228600" algn="l" defTabSz="914400" eaLnBrk="1" fontAlgn="base" latinLnBrk="0" hangingPunct="1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charset="-116"/>
                <a:buChar char="•"/>
                <a:defRPr sz="1800" b="0" i="0" u="none" kern="1200" baseline="0">
                  <a:solidFill>
                    <a:schemeClr val="tx1"/>
                  </a:solidFill>
                  <a:latin typeface="Arial" panose="020B0604020202020204" charset="-116"/>
                  <a:ea typeface="宋体" panose="02010600030101010101" pitchFamily="2" charset="-122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sz="1800">
                <a:solidFill>
                  <a:srgbClr val="FFFFFF"/>
                </a:solidFill>
                <a:sym typeface="Calibri" panose="020F0502020204030204" pitchFamily="2" charset="-128"/>
              </a:endParaRPr>
            </a:p>
          </p:txBody>
        </p:sp>
        <p:sp>
          <p:nvSpPr>
            <p:cNvPr id="34821" name="矩形 264"/>
            <p:cNvSpPr/>
            <p:nvPr/>
          </p:nvSpPr>
          <p:spPr>
            <a:xfrm>
              <a:off x="127963" y="143863"/>
              <a:ext cx="8169009" cy="3127705"/>
            </a:xfrm>
            <a:prstGeom prst="rect">
              <a:avLst/>
            </a:prstGeom>
            <a:solidFill>
              <a:srgbClr val="FFFFFF">
                <a:alpha val="100000"/>
              </a:srgbClr>
            </a:solidFill>
            <a:ln w="9525">
              <a:noFill/>
            </a:ln>
          </p:spPr>
          <p:txBody>
            <a:bodyPr vert="horz" wrap="square" anchor="ctr"/>
            <a:lstStyle>
              <a:lvl1pPr marL="357505" lvl="0" indent="-357505" algn="just" defTabSz="914400" eaLnBrk="1" fontAlgn="base" latinLnBrk="0" hangingPunct="1">
                <a:lnSpc>
                  <a:spcPct val="110000"/>
                </a:lnSpc>
                <a:spcBef>
                  <a:spcPts val="6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 3" panose="05040102010807070707" pitchFamily="2" charset="2"/>
                <a:buChar char=""/>
                <a:defRPr sz="2400" b="0" i="0" u="none" kern="1200" baseline="0">
                  <a:solidFill>
                    <a:srgbClr val="09886D"/>
                  </a:solidFill>
                  <a:latin typeface="Arial" panose="020B0604020202020204" charset="-116"/>
                  <a:ea typeface="宋体" panose="02010600030101010101" pitchFamily="2" charset="-122"/>
                </a:defRPr>
              </a:lvl1pPr>
              <a:lvl2pPr marL="357505" lvl="1" indent="-357505" algn="l" defTabSz="914400" eaLnBrk="1" fontAlgn="base" latinLnBrk="0" hangingPunct="1">
                <a:lnSpc>
                  <a:spcPct val="120000"/>
                </a:lnSpc>
                <a:spcBef>
                  <a:spcPct val="0"/>
                </a:spcBef>
                <a:spcAft>
                  <a:spcPts val="600"/>
                </a:spcAft>
                <a:buClr>
                  <a:schemeClr val="accent1"/>
                </a:buClr>
                <a:buFont typeface="幼圆" panose="02010509060101010101" pitchFamily="1" charset="-122"/>
                <a:buChar char=" "/>
                <a:defRPr sz="1800" b="0" i="0" u="none" kern="1200" baseline="0">
                  <a:solidFill>
                    <a:schemeClr val="tx1"/>
                  </a:solidFill>
                  <a:latin typeface="Arial" panose="020B0604020202020204" charset="-116"/>
                  <a:ea typeface="宋体" panose="02010600030101010101" pitchFamily="2" charset="-122"/>
                  <a:cs typeface="+mn-cs"/>
                </a:defRPr>
              </a:lvl2pPr>
              <a:lvl3pPr marL="1143000" lvl="2" indent="-228600" algn="l" defTabSz="914400" eaLnBrk="1" fontAlgn="base" latinLnBrk="0" hangingPunct="1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charset="-116"/>
                <a:buChar char="•"/>
                <a:defRPr sz="2000" b="0" i="0" u="none" kern="1200" baseline="0">
                  <a:solidFill>
                    <a:schemeClr val="tx1"/>
                  </a:solidFill>
                  <a:latin typeface="Arial" panose="020B0604020202020204" charset="-116"/>
                  <a:ea typeface="宋体" panose="02010600030101010101" pitchFamily="2" charset="-122"/>
                  <a:cs typeface="+mn-cs"/>
                </a:defRPr>
              </a:lvl3pPr>
              <a:lvl4pPr marL="1600200" lvl="3" indent="-228600" algn="l" defTabSz="914400" eaLnBrk="1" fontAlgn="base" latinLnBrk="0" hangingPunct="1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charset="-116"/>
                <a:buChar char="•"/>
                <a:defRPr sz="1800" b="0" i="0" u="none" kern="1200" baseline="0">
                  <a:solidFill>
                    <a:schemeClr val="tx1"/>
                  </a:solidFill>
                  <a:latin typeface="Arial" panose="020B0604020202020204" charset="-116"/>
                  <a:ea typeface="宋体" panose="02010600030101010101" pitchFamily="2" charset="-122"/>
                  <a:cs typeface="+mn-cs"/>
                </a:defRPr>
              </a:lvl4pPr>
              <a:lvl5pPr marL="2057400" lvl="4" indent="-228600" algn="l" defTabSz="914400" eaLnBrk="1" fontAlgn="base" latinLnBrk="0" hangingPunct="1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charset="-116"/>
                <a:buChar char="•"/>
                <a:defRPr sz="1800" b="0" i="0" u="none" kern="1200" baseline="0">
                  <a:solidFill>
                    <a:schemeClr val="tx1"/>
                  </a:solidFill>
                  <a:latin typeface="Arial" panose="020B0604020202020204" charset="-116"/>
                  <a:ea typeface="宋体" panose="02010600030101010101" pitchFamily="2" charset="-122"/>
                  <a:cs typeface="+mn-cs"/>
                </a:defRPr>
              </a:lvl5pPr>
            </a:lstStyle>
            <a:p>
              <a:pPr marL="0" lvl="0" indent="0" algn="ctr" eaLnBrk="1" hangingPunct="1">
                <a:spcBef>
                  <a:spcPct val="0"/>
                </a:spcBef>
                <a:buNone/>
              </a:pPr>
              <a:endParaRPr sz="1800">
                <a:solidFill>
                  <a:srgbClr val="FFFFFF"/>
                </a:solidFill>
                <a:sym typeface="Calibri" panose="020F0502020204030204" pitchFamily="2" charset="-128"/>
              </a:endParaRPr>
            </a:p>
          </p:txBody>
        </p:sp>
      </p:grpSp>
      <p:sp>
        <p:nvSpPr>
          <p:cNvPr id="34822" name="矩形 266"/>
          <p:cNvSpPr/>
          <p:nvPr/>
        </p:nvSpPr>
        <p:spPr>
          <a:xfrm flipV="1">
            <a:off x="1887855" y="2279015"/>
            <a:ext cx="6265545" cy="76200"/>
          </a:xfrm>
          <a:prstGeom prst="rect">
            <a:avLst/>
          </a:prstGeom>
          <a:solidFill>
            <a:srgbClr val="7F7F7F">
              <a:alpha val="100000"/>
            </a:srgbClr>
          </a:solidFill>
          <a:ln w="25400" cap="flat" cmpd="sng">
            <a:solidFill>
              <a:srgbClr val="7F7F7F"/>
            </a:solidFill>
            <a:prstDash val="solid"/>
            <a:miter/>
            <a:headEnd type="none" w="med" len="med"/>
            <a:tailEnd type="none" w="med" len="med"/>
          </a:ln>
        </p:spPr>
        <p:txBody>
          <a:bodyPr rot="10800000" vert="horz" wrap="square" anchor="ctr"/>
          <a:lstStyle>
            <a:lvl1pPr marL="357505" lvl="0" indent="-357505" algn="just" defTabSz="91440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3" panose="05040102010807070707" pitchFamily="2" charset="2"/>
              <a:buChar char=""/>
              <a:defRPr sz="2400" b="0" i="0" u="none" kern="1200" baseline="0">
                <a:solidFill>
                  <a:srgbClr val="09886D"/>
                </a:solidFill>
                <a:latin typeface="Arial" panose="020B0604020202020204" charset="-116"/>
                <a:ea typeface="宋体" panose="02010600030101010101" pitchFamily="2" charset="-122"/>
              </a:defRPr>
            </a:lvl1pPr>
            <a:lvl2pPr marL="357505" lvl="1" indent="-357505" algn="l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幼圆" panose="02010509060101010101" pitchFamily="1" charset="-122"/>
              <a:buChar char=" 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20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sz="1800">
              <a:solidFill>
                <a:srgbClr val="FFFFFF"/>
              </a:solidFill>
              <a:sym typeface="Calibri" panose="020F0502020204030204" pitchFamily="2" charset="-128"/>
            </a:endParaRPr>
          </a:p>
        </p:txBody>
      </p:sp>
      <p:sp>
        <p:nvSpPr>
          <p:cNvPr id="34823" name="矩形 1"/>
          <p:cNvSpPr/>
          <p:nvPr/>
        </p:nvSpPr>
        <p:spPr>
          <a:xfrm>
            <a:off x="2104073" y="1793240"/>
            <a:ext cx="5338762" cy="561975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>
            <a:lvl1pPr marL="357505" lvl="0" indent="-357505" algn="just" defTabSz="91440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3" panose="05040102010807070707" pitchFamily="2" charset="2"/>
              <a:buChar char=""/>
              <a:defRPr sz="2400" b="0" i="0" u="none" kern="1200" baseline="0">
                <a:solidFill>
                  <a:srgbClr val="09886D"/>
                </a:solidFill>
                <a:latin typeface="Arial" panose="020B0604020202020204" charset="-116"/>
                <a:ea typeface="宋体" panose="02010600030101010101" pitchFamily="2" charset="-122"/>
              </a:defRPr>
            </a:lvl1pPr>
            <a:lvl2pPr marL="357505" lvl="1" indent="-357505" algn="l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幼圆" panose="02010509060101010101" pitchFamily="1" charset="-122"/>
              <a:buChar char=" 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20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 dirty="0">
                <a:solidFill>
                  <a:srgbClr val="E98517"/>
                </a:solidFill>
                <a:latin typeface="Arial" panose="020B0604020202020204" charset="-116"/>
              </a:rPr>
              <a:t>更好的检索方法：</a:t>
            </a:r>
            <a:endParaRPr lang="en-US" altLang="x-none" sz="2800" b="1" dirty="0">
              <a:solidFill>
                <a:srgbClr val="E98517"/>
              </a:solidFill>
              <a:latin typeface="Arial" panose="020B0604020202020204" charset="-116"/>
            </a:endParaRPr>
          </a:p>
        </p:txBody>
      </p:sp>
      <p:sp>
        <p:nvSpPr>
          <p:cNvPr id="34824" name="矩形 2"/>
          <p:cNvSpPr/>
          <p:nvPr/>
        </p:nvSpPr>
        <p:spPr>
          <a:xfrm>
            <a:off x="2104073" y="2583815"/>
            <a:ext cx="5938837" cy="235331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anchor="t">
            <a:spAutoFit/>
          </a:bodyPr>
          <a:lstStyle>
            <a:lvl1pPr marL="357505" lvl="0" indent="-357505" algn="just" defTabSz="91440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3" panose="05040102010807070707" pitchFamily="2" charset="2"/>
              <a:buChar char=""/>
              <a:defRPr sz="2400" b="0" i="0" u="none" kern="1200" baseline="0">
                <a:solidFill>
                  <a:srgbClr val="09886D"/>
                </a:solidFill>
                <a:latin typeface="Arial" panose="020B0604020202020204" charset="-116"/>
                <a:ea typeface="宋体" panose="02010600030101010101" pitchFamily="2" charset="-122"/>
              </a:defRPr>
            </a:lvl1pPr>
            <a:lvl2pPr marL="357505" lvl="1" indent="-357505" algn="l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幼圆" panose="02010509060101010101" pitchFamily="1" charset="-122"/>
              <a:buChar char=" 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20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2000" b="1" dirty="0">
                <a:latin typeface="Arial" panose="020B0604020202020204" charset="-116"/>
              </a:rPr>
              <a:t>1</a:t>
            </a:r>
            <a:r>
              <a:rPr lang="zh-CN" altLang="en-US" sz="2000" b="1" dirty="0">
                <a:latin typeface="Arial" panose="020B0604020202020204" charset="-116"/>
              </a:rPr>
              <a:t>、利用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charset="-116"/>
              </a:rPr>
              <a:t>高级检索</a:t>
            </a:r>
            <a:r>
              <a:rPr lang="zh-CN" altLang="en-US" sz="2000" b="1" dirty="0">
                <a:latin typeface="Arial" panose="020B0604020202020204" charset="-116"/>
              </a:rPr>
              <a:t>将检索结果细化</a:t>
            </a:r>
            <a:endParaRPr lang="zh-CN" altLang="en-US" sz="2000" b="1" dirty="0">
              <a:latin typeface="Arial" panose="020B0604020202020204" charset="-116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zh-CN" sz="1800" b="1" dirty="0">
                <a:sym typeface="+mn-ea"/>
              </a:rPr>
              <a:t>2</a:t>
            </a:r>
            <a:r>
              <a:rPr lang="zh-CN" altLang="en-US" sz="1800" b="1" dirty="0">
                <a:sym typeface="+mn-ea"/>
              </a:rPr>
              <a:t>、</a:t>
            </a:r>
            <a:r>
              <a:rPr lang="zh-CN" altLang="en-US" sz="1800" b="1" dirty="0">
                <a:solidFill>
                  <a:srgbClr val="FF0000"/>
                </a:solidFill>
                <a:sym typeface="+mn-ea"/>
              </a:rPr>
              <a:t>学科分类</a:t>
            </a:r>
            <a:r>
              <a:rPr lang="zh-CN" altLang="en-US" sz="1800" b="1" dirty="0">
                <a:sym typeface="+mn-ea"/>
              </a:rPr>
              <a:t>选择要检索的学科范围</a:t>
            </a:r>
            <a:endParaRPr lang="en-US" altLang="x-none" sz="1800" b="1" dirty="0">
              <a:latin typeface="Arial" panose="020B0604020202020204" charset="-116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x-none" sz="2000" b="1" dirty="0">
                <a:latin typeface="Arial" panose="020B0604020202020204" charset="-116"/>
              </a:rPr>
              <a:t>3</a:t>
            </a:r>
            <a:r>
              <a:rPr lang="zh-CN" altLang="en-US" sz="2000" b="1" dirty="0">
                <a:latin typeface="Arial" panose="020B0604020202020204" charset="-116"/>
              </a:rPr>
              <a:t>、利用</a:t>
            </a:r>
            <a:r>
              <a:rPr lang="zh-CN" altLang="en-US" sz="2000" b="1" dirty="0">
                <a:solidFill>
                  <a:srgbClr val="FF0000"/>
                </a:solidFill>
                <a:latin typeface="Arial" panose="020B0604020202020204" charset="-116"/>
              </a:rPr>
              <a:t>被引频次排序</a:t>
            </a:r>
            <a:r>
              <a:rPr lang="zh-CN" altLang="en-US" sz="2000" b="1" dirty="0">
                <a:latin typeface="Arial" panose="020B0604020202020204" charset="-116"/>
              </a:rPr>
              <a:t>功能找到有价值的好文章</a:t>
            </a:r>
            <a:endParaRPr lang="en-US" altLang="x-none" sz="1800" b="1" dirty="0">
              <a:latin typeface="Arial" panose="020B0604020202020204" charset="-116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r>
              <a:rPr lang="en-US" altLang="x-none" sz="2000" b="1" dirty="0">
                <a:latin typeface="Arial" panose="020B0604020202020204" charset="-116"/>
              </a:rPr>
              <a:t>4</a:t>
            </a:r>
            <a:r>
              <a:rPr lang="zh-CN" altLang="en-US" sz="2000" b="1" dirty="0">
                <a:latin typeface="Arial" panose="020B0604020202020204" charset="-116"/>
              </a:rPr>
              <a:t>、找到一篇好文献还不够！</a:t>
            </a:r>
            <a:endParaRPr lang="en-US" altLang="x-none" sz="1800" b="1" dirty="0">
              <a:latin typeface="Arial" panose="020B0604020202020204" charset="-116"/>
            </a:endParaRPr>
          </a:p>
          <a:p>
            <a:pPr marL="0" lvl="0" indent="0" eaLnBrk="1" hangingPunct="1">
              <a:lnSpc>
                <a:spcPct val="150000"/>
              </a:lnSpc>
              <a:spcBef>
                <a:spcPct val="0"/>
              </a:spcBef>
              <a:buNone/>
            </a:pPr>
            <a:endParaRPr lang="en-US" altLang="x-none" sz="2000" b="1" dirty="0">
              <a:solidFill>
                <a:srgbClr val="FF0000"/>
              </a:solidFill>
              <a:latin typeface="Arial" panose="020B0604020202020204" charset="-116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0330" y="1818640"/>
            <a:ext cx="11990705" cy="488569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68910" y="208280"/>
            <a:ext cx="8373745" cy="5664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>
              <a:lnSpc>
                <a:spcPct val="130000"/>
              </a:lnSpc>
            </a:pPr>
            <a:r>
              <a:rPr lang="en-US" altLang="zh-CN" sz="2400" b="1"/>
              <a:t>1</a:t>
            </a:r>
            <a:r>
              <a:rPr lang="zh-CN" altLang="en-US" sz="2400" b="1"/>
              <a:t>、利用</a:t>
            </a:r>
            <a:r>
              <a:rPr lang="zh-CN" altLang="en-US" sz="2400" b="1">
                <a:solidFill>
                  <a:srgbClr val="C00000"/>
                </a:solidFill>
              </a:rPr>
              <a:t>高级检索</a:t>
            </a:r>
            <a:r>
              <a:rPr lang="zh-CN" altLang="en-US" sz="2400" b="1"/>
              <a:t>进一步细化检索条件</a:t>
            </a:r>
            <a:endParaRPr lang="zh-CN" altLang="en-US" sz="2400" b="1"/>
          </a:p>
        </p:txBody>
      </p:sp>
      <p:sp>
        <p:nvSpPr>
          <p:cNvPr id="27655" name="圆角矩形 6"/>
          <p:cNvSpPr/>
          <p:nvPr/>
        </p:nvSpPr>
        <p:spPr>
          <a:xfrm>
            <a:off x="6067425" y="365443"/>
            <a:ext cx="4860925" cy="1287462"/>
          </a:xfrm>
          <a:prstGeom prst="roundRect">
            <a:avLst>
              <a:gd name="adj" fmla="val 16667"/>
            </a:avLst>
          </a:prstGeom>
          <a:solidFill>
            <a:srgbClr val="339966">
              <a:alpha val="100000"/>
            </a:srgbClr>
          </a:solidFill>
          <a:ln w="25400" cap="flat" cmpd="sng">
            <a:solidFill>
              <a:srgbClr val="006699"/>
            </a:solidFill>
            <a:prstDash val="solid"/>
            <a:headEnd type="none" w="med" len="med"/>
            <a:tailEnd type="none" w="med" len="med"/>
          </a:ln>
        </p:spPr>
        <p:txBody>
          <a:bodyPr vert="horz" wrap="none" lIns="90170" tIns="46990" rIns="90170" bIns="46990" anchor="ctr"/>
          <a:lstStyle>
            <a:lvl1pPr marL="357505" lvl="0" indent="-357505" algn="just" defTabSz="91440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3" panose="05040102010807070707" pitchFamily="2" charset="2"/>
              <a:buChar char=""/>
              <a:defRPr sz="2400" b="0" i="0" u="none" kern="1200" baseline="0">
                <a:solidFill>
                  <a:srgbClr val="09886D"/>
                </a:solidFill>
                <a:latin typeface="Arial" panose="020B0604020202020204" charset="-116"/>
                <a:ea typeface="宋体" panose="02010600030101010101" pitchFamily="2" charset="-122"/>
              </a:defRPr>
            </a:lvl1pPr>
            <a:lvl2pPr marL="357505" lvl="1" indent="-357505" algn="l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幼圆" panose="02010509060101010101" pitchFamily="1" charset="-122"/>
              <a:buChar char=" 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20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Verdana" panose="020B0604030504040204" pitchFamily="2" charset="0"/>
              </a:rPr>
              <a:t>选择高级检索：</a:t>
            </a:r>
            <a:endParaRPr lang="en-US" altLang="x-none" sz="2000" b="1" dirty="0">
              <a:solidFill>
                <a:srgbClr val="FFFFFF"/>
              </a:solidFill>
              <a:latin typeface="Verdana" panose="020B0604030504040204" pitchFamily="2" charset="0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Verdana" panose="020B0604030504040204" pitchFamily="2" charset="0"/>
              </a:rPr>
              <a:t>同时输入多个检索词进行查找</a:t>
            </a:r>
            <a:endParaRPr lang="en-US" altLang="x-none" sz="2000" b="1" dirty="0">
              <a:solidFill>
                <a:srgbClr val="FFFFFF"/>
              </a:solidFill>
              <a:latin typeface="Verdana" panose="020B0604030504040204" pitchFamily="2" charset="0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Verdana" panose="020B0604030504040204" pitchFamily="2" charset="0"/>
              </a:rPr>
              <a:t>不同检索项之间关系：或者，并且，不包含</a:t>
            </a:r>
            <a:endParaRPr lang="en-US" altLang="x-none" sz="2000" b="1" dirty="0">
              <a:solidFill>
                <a:srgbClr val="FFFFFF"/>
              </a:solidFill>
              <a:latin typeface="Verdana" panose="020B0604030504040204" pitchFamily="2" charset="0"/>
            </a:endParaRPr>
          </a:p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en-US" altLang="x-none" sz="2000" b="1" dirty="0">
                <a:solidFill>
                  <a:srgbClr val="FFFFFF"/>
                </a:solidFill>
                <a:latin typeface="Verdana" panose="020B0604030504040204" pitchFamily="2" charset="0"/>
              </a:rPr>
              <a:t>--</a:t>
            </a:r>
            <a:r>
              <a:rPr lang="zh-CN" altLang="en-US" sz="2000" b="1" dirty="0">
                <a:solidFill>
                  <a:srgbClr val="FFFFFF"/>
                </a:solidFill>
                <a:latin typeface="Verdana" panose="020B0604030504040204" pitchFamily="2" charset="0"/>
              </a:rPr>
              <a:t>提高查准率</a:t>
            </a:r>
            <a:endParaRPr lang="zh-CN" altLang="en-US" sz="2000" b="1" dirty="0">
              <a:solidFill>
                <a:srgbClr val="FFFFFF"/>
              </a:solidFill>
              <a:latin typeface="Verdana" panose="020B0604030504040204" pitchFamily="2" charset="0"/>
            </a:endParaRPr>
          </a:p>
        </p:txBody>
      </p:sp>
      <p:sp>
        <p:nvSpPr>
          <p:cNvPr id="26629" name="AutoShape 8"/>
          <p:cNvSpPr/>
          <p:nvPr/>
        </p:nvSpPr>
        <p:spPr>
          <a:xfrm>
            <a:off x="11142980" y="2408556"/>
            <a:ext cx="640715" cy="518159"/>
          </a:xfrm>
          <a:prstGeom prst="flowChartProcess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ctr">
            <a:spAutoFit/>
          </a:bodyPr>
          <a:p>
            <a:pPr lvl="0" eaLnBrk="0" hangingPunct="0">
              <a:spcBef>
                <a:spcPct val="50000"/>
              </a:spcBef>
            </a:pPr>
            <a:endParaRPr lang="zh-CN" altLang="en-US" sz="2800" dirty="0">
              <a:solidFill>
                <a:srgbClr val="000000"/>
              </a:solidFill>
              <a:latin typeface="Arial" panose="020B0604020202020204" charset="-116"/>
              <a:ea typeface="微软雅黑" panose="020B050302020402020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910" y="1929765"/>
            <a:ext cx="9514205" cy="3866515"/>
          </a:xfrm>
          <a:prstGeom prst="rect">
            <a:avLst/>
          </a:prstGeom>
        </p:spPr>
      </p:pic>
      <p:sp>
        <p:nvSpPr>
          <p:cNvPr id="27654" name="矩形 3"/>
          <p:cNvSpPr/>
          <p:nvPr/>
        </p:nvSpPr>
        <p:spPr>
          <a:xfrm>
            <a:off x="676910" y="2408555"/>
            <a:ext cx="8543290" cy="2562860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t"/>
          <a:p>
            <a:pPr lvl="0" eaLnBrk="0" hangingPunct="0"/>
            <a:endParaRPr lang="zh-CN" altLang="en-US" sz="18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2" name="线形标注 1 1"/>
          <p:cNvSpPr/>
          <p:nvPr/>
        </p:nvSpPr>
        <p:spPr>
          <a:xfrm>
            <a:off x="7051040" y="4549140"/>
            <a:ext cx="2893695" cy="1062990"/>
          </a:xfrm>
          <a:prstGeom prst="borderCallout1">
            <a:avLst>
              <a:gd name="adj1" fmla="val 18750"/>
              <a:gd name="adj2" fmla="val -8333"/>
              <a:gd name="adj3" fmla="val 12494"/>
              <a:gd name="adj4" fmla="val -32243"/>
            </a:avLst>
          </a:prstGeom>
          <a:solidFill>
            <a:schemeClr val="accent1">
              <a:lumMod val="75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/>
              <a:t>通过限定</a:t>
            </a:r>
            <a:r>
              <a:rPr lang="zh-CN" altLang="en-US">
                <a:solidFill>
                  <a:srgbClr val="C00000"/>
                </a:solidFill>
              </a:rPr>
              <a:t>作者、发表时间、文献来源、支持基金</a:t>
            </a:r>
            <a:r>
              <a:rPr lang="zh-CN" altLang="en-US"/>
              <a:t>等条件细化检索结果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18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5" grpId="0" bldLvl="0" animBg="1"/>
      <p:bldP spid="27654" grpId="0" bldLvl="0" animBg="1"/>
      <p:bldP spid="26629" grpId="0" bldLvl="0" animBg="1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57416" y="1572447"/>
            <a:ext cx="3707574" cy="4854388"/>
          </a:xfrm>
          <a:prstGeom prst="rect">
            <a:avLst/>
          </a:prstGeom>
        </p:spPr>
      </p:pic>
      <p:sp>
        <p:nvSpPr>
          <p:cNvPr id="35" name="椭圆 34"/>
          <p:cNvSpPr/>
          <p:nvPr/>
        </p:nvSpPr>
        <p:spPr>
          <a:xfrm>
            <a:off x="4934155" y="1272077"/>
            <a:ext cx="2323690" cy="2323690"/>
          </a:xfrm>
          <a:prstGeom prst="ellipse">
            <a:avLst/>
          </a:prstGeom>
          <a:solidFill>
            <a:srgbClr val="1D8DE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536216" y="1769163"/>
            <a:ext cx="1267996" cy="1118537"/>
            <a:chOff x="10213976" y="2881313"/>
            <a:chExt cx="1670050" cy="1473200"/>
          </a:xfrm>
          <a:solidFill>
            <a:schemeClr val="bg1"/>
          </a:solidFill>
        </p:grpSpPr>
        <p:sp>
          <p:nvSpPr>
            <p:cNvPr id="37" name="Freeform 62"/>
            <p:cNvSpPr/>
            <p:nvPr/>
          </p:nvSpPr>
          <p:spPr bwMode="auto">
            <a:xfrm>
              <a:off x="10477501" y="2881313"/>
              <a:ext cx="1406525" cy="1335088"/>
            </a:xfrm>
            <a:custGeom>
              <a:avLst/>
              <a:gdLst>
                <a:gd name="T0" fmla="*/ 412 w 478"/>
                <a:gd name="T1" fmla="*/ 96 h 455"/>
                <a:gd name="T2" fmla="*/ 118 w 478"/>
                <a:gd name="T3" fmla="*/ 12 h 455"/>
                <a:gd name="T4" fmla="*/ 22 w 478"/>
                <a:gd name="T5" fmla="*/ 63 h 455"/>
                <a:gd name="T6" fmla="*/ 0 w 478"/>
                <a:gd name="T7" fmla="*/ 138 h 455"/>
                <a:gd name="T8" fmla="*/ 26 w 478"/>
                <a:gd name="T9" fmla="*/ 138 h 455"/>
                <a:gd name="T10" fmla="*/ 45 w 478"/>
                <a:gd name="T11" fmla="*/ 70 h 455"/>
                <a:gd name="T12" fmla="*/ 111 w 478"/>
                <a:gd name="T13" fmla="*/ 36 h 455"/>
                <a:gd name="T14" fmla="*/ 405 w 478"/>
                <a:gd name="T15" fmla="*/ 120 h 455"/>
                <a:gd name="T16" fmla="*/ 443 w 478"/>
                <a:gd name="T17" fmla="*/ 184 h 455"/>
                <a:gd name="T18" fmla="*/ 381 w 478"/>
                <a:gd name="T19" fmla="*/ 398 h 455"/>
                <a:gd name="T20" fmla="*/ 354 w 478"/>
                <a:gd name="T21" fmla="*/ 429 h 455"/>
                <a:gd name="T22" fmla="*/ 354 w 478"/>
                <a:gd name="T23" fmla="*/ 455 h 455"/>
                <a:gd name="T24" fmla="*/ 405 w 478"/>
                <a:gd name="T25" fmla="*/ 405 h 455"/>
                <a:gd name="T26" fmla="*/ 466 w 478"/>
                <a:gd name="T27" fmla="*/ 190 h 455"/>
                <a:gd name="T28" fmla="*/ 412 w 478"/>
                <a:gd name="T29" fmla="*/ 96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8" h="455">
                  <a:moveTo>
                    <a:pt x="412" y="96"/>
                  </a:moveTo>
                  <a:cubicBezTo>
                    <a:pt x="118" y="12"/>
                    <a:pt x="118" y="12"/>
                    <a:pt x="118" y="12"/>
                  </a:cubicBezTo>
                  <a:cubicBezTo>
                    <a:pt x="77" y="0"/>
                    <a:pt x="33" y="23"/>
                    <a:pt x="22" y="63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53" y="43"/>
                    <a:pt x="82" y="27"/>
                    <a:pt x="111" y="36"/>
                  </a:cubicBezTo>
                  <a:cubicBezTo>
                    <a:pt x="405" y="120"/>
                    <a:pt x="405" y="120"/>
                    <a:pt x="405" y="120"/>
                  </a:cubicBezTo>
                  <a:cubicBezTo>
                    <a:pt x="434" y="128"/>
                    <a:pt x="450" y="157"/>
                    <a:pt x="443" y="184"/>
                  </a:cubicBezTo>
                  <a:cubicBezTo>
                    <a:pt x="381" y="398"/>
                    <a:pt x="381" y="398"/>
                    <a:pt x="381" y="398"/>
                  </a:cubicBezTo>
                  <a:cubicBezTo>
                    <a:pt x="377" y="412"/>
                    <a:pt x="367" y="423"/>
                    <a:pt x="354" y="429"/>
                  </a:cubicBezTo>
                  <a:cubicBezTo>
                    <a:pt x="354" y="455"/>
                    <a:pt x="354" y="455"/>
                    <a:pt x="354" y="455"/>
                  </a:cubicBezTo>
                  <a:cubicBezTo>
                    <a:pt x="378" y="448"/>
                    <a:pt x="398" y="430"/>
                    <a:pt x="405" y="405"/>
                  </a:cubicBezTo>
                  <a:cubicBezTo>
                    <a:pt x="466" y="190"/>
                    <a:pt x="466" y="190"/>
                    <a:pt x="466" y="190"/>
                  </a:cubicBezTo>
                  <a:cubicBezTo>
                    <a:pt x="478" y="150"/>
                    <a:pt x="453" y="108"/>
                    <a:pt x="41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38" name="Freeform 63"/>
            <p:cNvSpPr/>
            <p:nvPr/>
          </p:nvSpPr>
          <p:spPr bwMode="auto">
            <a:xfrm>
              <a:off x="10583863" y="3005138"/>
              <a:ext cx="1173163" cy="1093788"/>
            </a:xfrm>
            <a:custGeom>
              <a:avLst/>
              <a:gdLst>
                <a:gd name="T0" fmla="*/ 388 w 399"/>
                <a:gd name="T1" fmla="*/ 104 h 373"/>
                <a:gd name="T2" fmla="*/ 350 w 399"/>
                <a:gd name="T3" fmla="*/ 80 h 373"/>
                <a:gd name="T4" fmla="*/ 267 w 399"/>
                <a:gd name="T5" fmla="*/ 56 h 373"/>
                <a:gd name="T6" fmla="*/ 173 w 399"/>
                <a:gd name="T7" fmla="*/ 29 h 373"/>
                <a:gd name="T8" fmla="*/ 90 w 399"/>
                <a:gd name="T9" fmla="*/ 6 h 373"/>
                <a:gd name="T10" fmla="*/ 45 w 399"/>
                <a:gd name="T11" fmla="*/ 6 h 373"/>
                <a:gd name="T12" fmla="*/ 14 w 399"/>
                <a:gd name="T13" fmla="*/ 46 h 373"/>
                <a:gd name="T14" fmla="*/ 0 w 399"/>
                <a:gd name="T15" fmla="*/ 96 h 373"/>
                <a:gd name="T16" fmla="*/ 12 w 399"/>
                <a:gd name="T17" fmla="*/ 96 h 373"/>
                <a:gd name="T18" fmla="*/ 26 w 399"/>
                <a:gd name="T19" fmla="*/ 50 h 373"/>
                <a:gd name="T20" fmla="*/ 50 w 399"/>
                <a:gd name="T21" fmla="*/ 17 h 373"/>
                <a:gd name="T22" fmla="*/ 87 w 399"/>
                <a:gd name="T23" fmla="*/ 17 h 373"/>
                <a:gd name="T24" fmla="*/ 169 w 399"/>
                <a:gd name="T25" fmla="*/ 41 h 373"/>
                <a:gd name="T26" fmla="*/ 264 w 399"/>
                <a:gd name="T27" fmla="*/ 68 h 373"/>
                <a:gd name="T28" fmla="*/ 347 w 399"/>
                <a:gd name="T29" fmla="*/ 92 h 373"/>
                <a:gd name="T30" fmla="*/ 378 w 399"/>
                <a:gd name="T31" fmla="*/ 111 h 373"/>
                <a:gd name="T32" fmla="*/ 381 w 399"/>
                <a:gd name="T33" fmla="*/ 152 h 373"/>
                <a:gd name="T34" fmla="*/ 329 w 399"/>
                <a:gd name="T35" fmla="*/ 335 h 373"/>
                <a:gd name="T36" fmla="*/ 318 w 399"/>
                <a:gd name="T37" fmla="*/ 356 h 373"/>
                <a:gd name="T38" fmla="*/ 318 w 399"/>
                <a:gd name="T39" fmla="*/ 373 h 373"/>
                <a:gd name="T40" fmla="*/ 341 w 399"/>
                <a:gd name="T41" fmla="*/ 338 h 373"/>
                <a:gd name="T42" fmla="*/ 393 w 399"/>
                <a:gd name="T43" fmla="*/ 155 h 373"/>
                <a:gd name="T44" fmla="*/ 388 w 399"/>
                <a:gd name="T45" fmla="*/ 10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9" h="373">
                  <a:moveTo>
                    <a:pt x="388" y="104"/>
                  </a:moveTo>
                  <a:cubicBezTo>
                    <a:pt x="380" y="92"/>
                    <a:pt x="366" y="85"/>
                    <a:pt x="350" y="80"/>
                  </a:cubicBezTo>
                  <a:cubicBezTo>
                    <a:pt x="267" y="56"/>
                    <a:pt x="267" y="56"/>
                    <a:pt x="267" y="56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74" y="1"/>
                    <a:pt x="59" y="0"/>
                    <a:pt x="45" y="6"/>
                  </a:cubicBezTo>
                  <a:cubicBezTo>
                    <a:pt x="31" y="12"/>
                    <a:pt x="20" y="25"/>
                    <a:pt x="14" y="4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31" y="30"/>
                    <a:pt x="40" y="21"/>
                    <a:pt x="50" y="17"/>
                  </a:cubicBezTo>
                  <a:cubicBezTo>
                    <a:pt x="60" y="13"/>
                    <a:pt x="72" y="13"/>
                    <a:pt x="87" y="17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264" y="68"/>
                    <a:pt x="264" y="68"/>
                    <a:pt x="264" y="68"/>
                  </a:cubicBezTo>
                  <a:cubicBezTo>
                    <a:pt x="347" y="92"/>
                    <a:pt x="347" y="92"/>
                    <a:pt x="347" y="92"/>
                  </a:cubicBezTo>
                  <a:cubicBezTo>
                    <a:pt x="361" y="96"/>
                    <a:pt x="372" y="102"/>
                    <a:pt x="378" y="111"/>
                  </a:cubicBezTo>
                  <a:cubicBezTo>
                    <a:pt x="384" y="120"/>
                    <a:pt x="387" y="132"/>
                    <a:pt x="381" y="152"/>
                  </a:cubicBezTo>
                  <a:cubicBezTo>
                    <a:pt x="329" y="335"/>
                    <a:pt x="329" y="335"/>
                    <a:pt x="329" y="335"/>
                  </a:cubicBezTo>
                  <a:cubicBezTo>
                    <a:pt x="326" y="344"/>
                    <a:pt x="322" y="351"/>
                    <a:pt x="318" y="356"/>
                  </a:cubicBezTo>
                  <a:cubicBezTo>
                    <a:pt x="318" y="373"/>
                    <a:pt x="318" y="373"/>
                    <a:pt x="318" y="373"/>
                  </a:cubicBezTo>
                  <a:cubicBezTo>
                    <a:pt x="328" y="366"/>
                    <a:pt x="336" y="354"/>
                    <a:pt x="341" y="338"/>
                  </a:cubicBezTo>
                  <a:cubicBezTo>
                    <a:pt x="393" y="155"/>
                    <a:pt x="393" y="155"/>
                    <a:pt x="393" y="155"/>
                  </a:cubicBezTo>
                  <a:cubicBezTo>
                    <a:pt x="399" y="134"/>
                    <a:pt x="397" y="116"/>
                    <a:pt x="388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39" name="Freeform 64"/>
            <p:cNvSpPr>
              <a:spLocks noEditPoints="1"/>
            </p:cNvSpPr>
            <p:nvPr/>
          </p:nvSpPr>
          <p:spPr bwMode="auto">
            <a:xfrm>
              <a:off x="10213976" y="3257550"/>
              <a:ext cx="1357313" cy="1096963"/>
            </a:xfrm>
            <a:custGeom>
              <a:avLst/>
              <a:gdLst>
                <a:gd name="T0" fmla="*/ 78 w 462"/>
                <a:gd name="T1" fmla="*/ 374 h 374"/>
                <a:gd name="T2" fmla="*/ 0 w 462"/>
                <a:gd name="T3" fmla="*/ 299 h 374"/>
                <a:gd name="T4" fmla="*/ 0 w 462"/>
                <a:gd name="T5" fmla="*/ 299 h 374"/>
                <a:gd name="T6" fmla="*/ 0 w 462"/>
                <a:gd name="T7" fmla="*/ 75 h 374"/>
                <a:gd name="T8" fmla="*/ 78 w 462"/>
                <a:gd name="T9" fmla="*/ 0 h 374"/>
                <a:gd name="T10" fmla="*/ 78 w 462"/>
                <a:gd name="T11" fmla="*/ 0 h 374"/>
                <a:gd name="T12" fmla="*/ 384 w 462"/>
                <a:gd name="T13" fmla="*/ 0 h 374"/>
                <a:gd name="T14" fmla="*/ 462 w 462"/>
                <a:gd name="T15" fmla="*/ 75 h 374"/>
                <a:gd name="T16" fmla="*/ 462 w 462"/>
                <a:gd name="T17" fmla="*/ 75 h 374"/>
                <a:gd name="T18" fmla="*/ 462 w 462"/>
                <a:gd name="T19" fmla="*/ 299 h 374"/>
                <a:gd name="T20" fmla="*/ 384 w 462"/>
                <a:gd name="T21" fmla="*/ 374 h 374"/>
                <a:gd name="T22" fmla="*/ 384 w 462"/>
                <a:gd name="T23" fmla="*/ 374 h 374"/>
                <a:gd name="T24" fmla="*/ 78 w 462"/>
                <a:gd name="T25" fmla="*/ 374 h 374"/>
                <a:gd name="T26" fmla="*/ 24 w 462"/>
                <a:gd name="T27" fmla="*/ 75 h 374"/>
                <a:gd name="T28" fmla="*/ 24 w 462"/>
                <a:gd name="T29" fmla="*/ 299 h 374"/>
                <a:gd name="T30" fmla="*/ 78 w 462"/>
                <a:gd name="T31" fmla="*/ 349 h 374"/>
                <a:gd name="T32" fmla="*/ 78 w 462"/>
                <a:gd name="T33" fmla="*/ 349 h 374"/>
                <a:gd name="T34" fmla="*/ 384 w 462"/>
                <a:gd name="T35" fmla="*/ 349 h 374"/>
                <a:gd name="T36" fmla="*/ 438 w 462"/>
                <a:gd name="T37" fmla="*/ 299 h 374"/>
                <a:gd name="T38" fmla="*/ 438 w 462"/>
                <a:gd name="T39" fmla="*/ 299 h 374"/>
                <a:gd name="T40" fmla="*/ 438 w 462"/>
                <a:gd name="T41" fmla="*/ 75 h 374"/>
                <a:gd name="T42" fmla="*/ 384 w 462"/>
                <a:gd name="T43" fmla="*/ 25 h 374"/>
                <a:gd name="T44" fmla="*/ 384 w 462"/>
                <a:gd name="T45" fmla="*/ 25 h 374"/>
                <a:gd name="T46" fmla="*/ 78 w 462"/>
                <a:gd name="T47" fmla="*/ 25 h 374"/>
                <a:gd name="T48" fmla="*/ 24 w 462"/>
                <a:gd name="T49" fmla="*/ 75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2" h="374">
                  <a:moveTo>
                    <a:pt x="78" y="374"/>
                  </a:moveTo>
                  <a:cubicBezTo>
                    <a:pt x="35" y="374"/>
                    <a:pt x="0" y="341"/>
                    <a:pt x="0" y="299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35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427" y="0"/>
                    <a:pt x="462" y="33"/>
                    <a:pt x="462" y="75"/>
                  </a:cubicBezTo>
                  <a:cubicBezTo>
                    <a:pt x="462" y="75"/>
                    <a:pt x="462" y="75"/>
                    <a:pt x="462" y="75"/>
                  </a:cubicBezTo>
                  <a:cubicBezTo>
                    <a:pt x="462" y="299"/>
                    <a:pt x="462" y="299"/>
                    <a:pt x="462" y="299"/>
                  </a:cubicBezTo>
                  <a:cubicBezTo>
                    <a:pt x="462" y="341"/>
                    <a:pt x="427" y="374"/>
                    <a:pt x="384" y="374"/>
                  </a:cubicBezTo>
                  <a:cubicBezTo>
                    <a:pt x="384" y="374"/>
                    <a:pt x="384" y="374"/>
                    <a:pt x="384" y="374"/>
                  </a:cubicBezTo>
                  <a:cubicBezTo>
                    <a:pt x="78" y="374"/>
                    <a:pt x="78" y="374"/>
                    <a:pt x="78" y="374"/>
                  </a:cubicBezTo>
                  <a:close/>
                  <a:moveTo>
                    <a:pt x="24" y="75"/>
                  </a:moveTo>
                  <a:cubicBezTo>
                    <a:pt x="24" y="299"/>
                    <a:pt x="24" y="299"/>
                    <a:pt x="24" y="299"/>
                  </a:cubicBezTo>
                  <a:cubicBezTo>
                    <a:pt x="24" y="326"/>
                    <a:pt x="48" y="349"/>
                    <a:pt x="78" y="349"/>
                  </a:cubicBezTo>
                  <a:cubicBezTo>
                    <a:pt x="78" y="349"/>
                    <a:pt x="78" y="349"/>
                    <a:pt x="78" y="349"/>
                  </a:cubicBezTo>
                  <a:cubicBezTo>
                    <a:pt x="384" y="349"/>
                    <a:pt x="384" y="349"/>
                    <a:pt x="384" y="349"/>
                  </a:cubicBezTo>
                  <a:cubicBezTo>
                    <a:pt x="414" y="349"/>
                    <a:pt x="437" y="326"/>
                    <a:pt x="438" y="299"/>
                  </a:cubicBezTo>
                  <a:cubicBezTo>
                    <a:pt x="438" y="299"/>
                    <a:pt x="438" y="299"/>
                    <a:pt x="438" y="299"/>
                  </a:cubicBezTo>
                  <a:cubicBezTo>
                    <a:pt x="438" y="75"/>
                    <a:pt x="438" y="75"/>
                    <a:pt x="438" y="75"/>
                  </a:cubicBezTo>
                  <a:cubicBezTo>
                    <a:pt x="437" y="48"/>
                    <a:pt x="414" y="25"/>
                    <a:pt x="384" y="25"/>
                  </a:cubicBezTo>
                  <a:cubicBezTo>
                    <a:pt x="384" y="25"/>
                    <a:pt x="384" y="25"/>
                    <a:pt x="384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48" y="25"/>
                    <a:pt x="24" y="48"/>
                    <a:pt x="2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0" name="Freeform 65"/>
            <p:cNvSpPr/>
            <p:nvPr/>
          </p:nvSpPr>
          <p:spPr bwMode="auto">
            <a:xfrm>
              <a:off x="10313988" y="3351213"/>
              <a:ext cx="1157288" cy="912813"/>
            </a:xfrm>
            <a:custGeom>
              <a:avLst/>
              <a:gdLst>
                <a:gd name="T0" fmla="*/ 246 w 394"/>
                <a:gd name="T1" fmla="*/ 311 h 311"/>
                <a:gd name="T2" fmla="*/ 148 w 394"/>
                <a:gd name="T3" fmla="*/ 311 h 311"/>
                <a:gd name="T4" fmla="*/ 62 w 394"/>
                <a:gd name="T5" fmla="*/ 311 h 311"/>
                <a:gd name="T6" fmla="*/ 18 w 394"/>
                <a:gd name="T7" fmla="*/ 297 h 311"/>
                <a:gd name="T8" fmla="*/ 18 w 394"/>
                <a:gd name="T9" fmla="*/ 297 h 311"/>
                <a:gd name="T10" fmla="*/ 0 w 394"/>
                <a:gd name="T11" fmla="*/ 251 h 311"/>
                <a:gd name="T12" fmla="*/ 0 w 394"/>
                <a:gd name="T13" fmla="*/ 251 h 311"/>
                <a:gd name="T14" fmla="*/ 0 w 394"/>
                <a:gd name="T15" fmla="*/ 60 h 311"/>
                <a:gd name="T16" fmla="*/ 18 w 394"/>
                <a:gd name="T17" fmla="*/ 12 h 311"/>
                <a:gd name="T18" fmla="*/ 18 w 394"/>
                <a:gd name="T19" fmla="*/ 12 h 311"/>
                <a:gd name="T20" fmla="*/ 62 w 394"/>
                <a:gd name="T21" fmla="*/ 0 h 311"/>
                <a:gd name="T22" fmla="*/ 62 w 394"/>
                <a:gd name="T23" fmla="*/ 0 h 311"/>
                <a:gd name="T24" fmla="*/ 148 w 394"/>
                <a:gd name="T25" fmla="*/ 0 h 311"/>
                <a:gd name="T26" fmla="*/ 246 w 394"/>
                <a:gd name="T27" fmla="*/ 0 h 311"/>
                <a:gd name="T28" fmla="*/ 332 w 394"/>
                <a:gd name="T29" fmla="*/ 0 h 311"/>
                <a:gd name="T30" fmla="*/ 332 w 394"/>
                <a:gd name="T31" fmla="*/ 6 h 311"/>
                <a:gd name="T32" fmla="*/ 332 w 394"/>
                <a:gd name="T33" fmla="*/ 12 h 311"/>
                <a:gd name="T34" fmla="*/ 246 w 394"/>
                <a:gd name="T35" fmla="*/ 12 h 311"/>
                <a:gd name="T36" fmla="*/ 148 w 394"/>
                <a:gd name="T37" fmla="*/ 12 h 311"/>
                <a:gd name="T38" fmla="*/ 62 w 394"/>
                <a:gd name="T39" fmla="*/ 12 h 311"/>
                <a:gd name="T40" fmla="*/ 26 w 394"/>
                <a:gd name="T41" fmla="*/ 22 h 311"/>
                <a:gd name="T42" fmla="*/ 26 w 394"/>
                <a:gd name="T43" fmla="*/ 22 h 311"/>
                <a:gd name="T44" fmla="*/ 12 w 394"/>
                <a:gd name="T45" fmla="*/ 60 h 311"/>
                <a:gd name="T46" fmla="*/ 12 w 394"/>
                <a:gd name="T47" fmla="*/ 60 h 311"/>
                <a:gd name="T48" fmla="*/ 12 w 394"/>
                <a:gd name="T49" fmla="*/ 251 h 311"/>
                <a:gd name="T50" fmla="*/ 26 w 394"/>
                <a:gd name="T51" fmla="*/ 288 h 311"/>
                <a:gd name="T52" fmla="*/ 26 w 394"/>
                <a:gd name="T53" fmla="*/ 288 h 311"/>
                <a:gd name="T54" fmla="*/ 62 w 394"/>
                <a:gd name="T55" fmla="*/ 298 h 311"/>
                <a:gd name="T56" fmla="*/ 62 w 394"/>
                <a:gd name="T57" fmla="*/ 298 h 311"/>
                <a:gd name="T58" fmla="*/ 148 w 394"/>
                <a:gd name="T59" fmla="*/ 298 h 311"/>
                <a:gd name="T60" fmla="*/ 246 w 394"/>
                <a:gd name="T61" fmla="*/ 298 h 311"/>
                <a:gd name="T62" fmla="*/ 332 w 394"/>
                <a:gd name="T63" fmla="*/ 298 h 311"/>
                <a:gd name="T64" fmla="*/ 368 w 394"/>
                <a:gd name="T65" fmla="*/ 288 h 311"/>
                <a:gd name="T66" fmla="*/ 368 w 394"/>
                <a:gd name="T67" fmla="*/ 288 h 311"/>
                <a:gd name="T68" fmla="*/ 382 w 394"/>
                <a:gd name="T69" fmla="*/ 251 h 311"/>
                <a:gd name="T70" fmla="*/ 382 w 394"/>
                <a:gd name="T71" fmla="*/ 251 h 311"/>
                <a:gd name="T72" fmla="*/ 382 w 394"/>
                <a:gd name="T73" fmla="*/ 60 h 311"/>
                <a:gd name="T74" fmla="*/ 368 w 394"/>
                <a:gd name="T75" fmla="*/ 22 h 311"/>
                <a:gd name="T76" fmla="*/ 368 w 394"/>
                <a:gd name="T77" fmla="*/ 22 h 311"/>
                <a:gd name="T78" fmla="*/ 332 w 394"/>
                <a:gd name="T79" fmla="*/ 12 h 311"/>
                <a:gd name="T80" fmla="*/ 332 w 394"/>
                <a:gd name="T81" fmla="*/ 12 h 311"/>
                <a:gd name="T82" fmla="*/ 332 w 394"/>
                <a:gd name="T83" fmla="*/ 6 h 311"/>
                <a:gd name="T84" fmla="*/ 332 w 394"/>
                <a:gd name="T85" fmla="*/ 0 h 311"/>
                <a:gd name="T86" fmla="*/ 376 w 394"/>
                <a:gd name="T87" fmla="*/ 12 h 311"/>
                <a:gd name="T88" fmla="*/ 376 w 394"/>
                <a:gd name="T89" fmla="*/ 12 h 311"/>
                <a:gd name="T90" fmla="*/ 394 w 394"/>
                <a:gd name="T91" fmla="*/ 60 h 311"/>
                <a:gd name="T92" fmla="*/ 394 w 394"/>
                <a:gd name="T93" fmla="*/ 60 h 311"/>
                <a:gd name="T94" fmla="*/ 394 w 394"/>
                <a:gd name="T95" fmla="*/ 251 h 311"/>
                <a:gd name="T96" fmla="*/ 376 w 394"/>
                <a:gd name="T97" fmla="*/ 297 h 311"/>
                <a:gd name="T98" fmla="*/ 376 w 394"/>
                <a:gd name="T99" fmla="*/ 297 h 311"/>
                <a:gd name="T100" fmla="*/ 332 w 394"/>
                <a:gd name="T101" fmla="*/ 311 h 311"/>
                <a:gd name="T102" fmla="*/ 332 w 394"/>
                <a:gd name="T103" fmla="*/ 311 h 311"/>
                <a:gd name="T104" fmla="*/ 246 w 394"/>
                <a:gd name="T105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94" h="311">
                  <a:moveTo>
                    <a:pt x="246" y="311"/>
                  </a:moveTo>
                  <a:cubicBezTo>
                    <a:pt x="148" y="311"/>
                    <a:pt x="148" y="311"/>
                    <a:pt x="148" y="311"/>
                  </a:cubicBezTo>
                  <a:cubicBezTo>
                    <a:pt x="62" y="311"/>
                    <a:pt x="62" y="311"/>
                    <a:pt x="62" y="311"/>
                  </a:cubicBezTo>
                  <a:cubicBezTo>
                    <a:pt x="45" y="311"/>
                    <a:pt x="30" y="307"/>
                    <a:pt x="18" y="297"/>
                  </a:cubicBezTo>
                  <a:cubicBezTo>
                    <a:pt x="18" y="297"/>
                    <a:pt x="18" y="297"/>
                    <a:pt x="18" y="297"/>
                  </a:cubicBezTo>
                  <a:cubicBezTo>
                    <a:pt x="6" y="288"/>
                    <a:pt x="0" y="272"/>
                    <a:pt x="0" y="251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38"/>
                    <a:pt x="6" y="2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30" y="3"/>
                    <a:pt x="46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12"/>
                    <a:pt x="332" y="12"/>
                    <a:pt x="332" y="12"/>
                  </a:cubicBezTo>
                  <a:cubicBezTo>
                    <a:pt x="246" y="12"/>
                    <a:pt x="246" y="12"/>
                    <a:pt x="246" y="12"/>
                  </a:cubicBezTo>
                  <a:cubicBezTo>
                    <a:pt x="148" y="12"/>
                    <a:pt x="148" y="12"/>
                    <a:pt x="148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47" y="12"/>
                    <a:pt x="34" y="15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18" y="29"/>
                    <a:pt x="12" y="40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251"/>
                    <a:pt x="12" y="251"/>
                    <a:pt x="12" y="251"/>
                  </a:cubicBezTo>
                  <a:cubicBezTo>
                    <a:pt x="12" y="270"/>
                    <a:pt x="18" y="281"/>
                    <a:pt x="26" y="288"/>
                  </a:cubicBezTo>
                  <a:cubicBezTo>
                    <a:pt x="26" y="288"/>
                    <a:pt x="26" y="288"/>
                    <a:pt x="26" y="288"/>
                  </a:cubicBezTo>
                  <a:cubicBezTo>
                    <a:pt x="35" y="295"/>
                    <a:pt x="47" y="298"/>
                    <a:pt x="62" y="298"/>
                  </a:cubicBezTo>
                  <a:cubicBezTo>
                    <a:pt x="62" y="298"/>
                    <a:pt x="62" y="298"/>
                    <a:pt x="62" y="298"/>
                  </a:cubicBezTo>
                  <a:cubicBezTo>
                    <a:pt x="148" y="298"/>
                    <a:pt x="148" y="298"/>
                    <a:pt x="148" y="298"/>
                  </a:cubicBezTo>
                  <a:cubicBezTo>
                    <a:pt x="246" y="298"/>
                    <a:pt x="246" y="298"/>
                    <a:pt x="246" y="298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7" y="298"/>
                    <a:pt x="359" y="295"/>
                    <a:pt x="368" y="288"/>
                  </a:cubicBezTo>
                  <a:cubicBezTo>
                    <a:pt x="368" y="288"/>
                    <a:pt x="368" y="288"/>
                    <a:pt x="368" y="288"/>
                  </a:cubicBezTo>
                  <a:cubicBezTo>
                    <a:pt x="376" y="281"/>
                    <a:pt x="382" y="270"/>
                    <a:pt x="382" y="251"/>
                  </a:cubicBezTo>
                  <a:cubicBezTo>
                    <a:pt x="382" y="251"/>
                    <a:pt x="382" y="251"/>
                    <a:pt x="382" y="251"/>
                  </a:cubicBezTo>
                  <a:cubicBezTo>
                    <a:pt x="382" y="60"/>
                    <a:pt x="382" y="60"/>
                    <a:pt x="382" y="60"/>
                  </a:cubicBezTo>
                  <a:cubicBezTo>
                    <a:pt x="382" y="40"/>
                    <a:pt x="376" y="29"/>
                    <a:pt x="368" y="22"/>
                  </a:cubicBezTo>
                  <a:cubicBezTo>
                    <a:pt x="368" y="22"/>
                    <a:pt x="368" y="22"/>
                    <a:pt x="368" y="22"/>
                  </a:cubicBezTo>
                  <a:cubicBezTo>
                    <a:pt x="359" y="15"/>
                    <a:pt x="347" y="12"/>
                    <a:pt x="332" y="12"/>
                  </a:cubicBezTo>
                  <a:cubicBezTo>
                    <a:pt x="332" y="12"/>
                    <a:pt x="332" y="12"/>
                    <a:pt x="332" y="12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48" y="0"/>
                    <a:pt x="364" y="3"/>
                    <a:pt x="376" y="12"/>
                  </a:cubicBezTo>
                  <a:cubicBezTo>
                    <a:pt x="376" y="12"/>
                    <a:pt x="376" y="12"/>
                    <a:pt x="376" y="12"/>
                  </a:cubicBezTo>
                  <a:cubicBezTo>
                    <a:pt x="387" y="22"/>
                    <a:pt x="394" y="38"/>
                    <a:pt x="394" y="60"/>
                  </a:cubicBezTo>
                  <a:cubicBezTo>
                    <a:pt x="394" y="60"/>
                    <a:pt x="394" y="60"/>
                    <a:pt x="394" y="60"/>
                  </a:cubicBezTo>
                  <a:cubicBezTo>
                    <a:pt x="394" y="251"/>
                    <a:pt x="394" y="251"/>
                    <a:pt x="394" y="251"/>
                  </a:cubicBezTo>
                  <a:cubicBezTo>
                    <a:pt x="394" y="272"/>
                    <a:pt x="387" y="288"/>
                    <a:pt x="376" y="297"/>
                  </a:cubicBezTo>
                  <a:cubicBezTo>
                    <a:pt x="376" y="297"/>
                    <a:pt x="376" y="297"/>
                    <a:pt x="376" y="297"/>
                  </a:cubicBezTo>
                  <a:cubicBezTo>
                    <a:pt x="364" y="307"/>
                    <a:pt x="348" y="311"/>
                    <a:pt x="332" y="311"/>
                  </a:cubicBezTo>
                  <a:cubicBezTo>
                    <a:pt x="332" y="311"/>
                    <a:pt x="332" y="311"/>
                    <a:pt x="332" y="311"/>
                  </a:cubicBezTo>
                  <a:cubicBezTo>
                    <a:pt x="246" y="311"/>
                    <a:pt x="246" y="311"/>
                    <a:pt x="246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1" name="Freeform 66"/>
            <p:cNvSpPr/>
            <p:nvPr/>
          </p:nvSpPr>
          <p:spPr bwMode="auto">
            <a:xfrm>
              <a:off x="10363201" y="3548063"/>
              <a:ext cx="1058863" cy="660400"/>
            </a:xfrm>
            <a:custGeom>
              <a:avLst/>
              <a:gdLst>
                <a:gd name="T0" fmla="*/ 305 w 360"/>
                <a:gd name="T1" fmla="*/ 0 h 225"/>
                <a:gd name="T2" fmla="*/ 284 w 360"/>
                <a:gd name="T3" fmla="*/ 15 h 225"/>
                <a:gd name="T4" fmla="*/ 215 w 360"/>
                <a:gd name="T5" fmla="*/ 84 h 225"/>
                <a:gd name="T6" fmla="*/ 286 w 360"/>
                <a:gd name="T7" fmla="*/ 149 h 225"/>
                <a:gd name="T8" fmla="*/ 286 w 360"/>
                <a:gd name="T9" fmla="*/ 161 h 225"/>
                <a:gd name="T10" fmla="*/ 280 w 360"/>
                <a:gd name="T11" fmla="*/ 164 h 225"/>
                <a:gd name="T12" fmla="*/ 275 w 360"/>
                <a:gd name="T13" fmla="*/ 162 h 225"/>
                <a:gd name="T14" fmla="*/ 166 w 360"/>
                <a:gd name="T15" fmla="*/ 62 h 225"/>
                <a:gd name="T16" fmla="*/ 128 w 360"/>
                <a:gd name="T17" fmla="*/ 41 h 225"/>
                <a:gd name="T18" fmla="*/ 92 w 360"/>
                <a:gd name="T19" fmla="*/ 62 h 225"/>
                <a:gd name="T20" fmla="*/ 0 w 360"/>
                <a:gd name="T21" fmla="*/ 146 h 225"/>
                <a:gd name="T22" fmla="*/ 0 w 360"/>
                <a:gd name="T23" fmla="*/ 176 h 225"/>
                <a:gd name="T24" fmla="*/ 53 w 360"/>
                <a:gd name="T25" fmla="*/ 225 h 225"/>
                <a:gd name="T26" fmla="*/ 134 w 360"/>
                <a:gd name="T27" fmla="*/ 225 h 225"/>
                <a:gd name="T28" fmla="*/ 226 w 360"/>
                <a:gd name="T29" fmla="*/ 225 h 225"/>
                <a:gd name="T30" fmla="*/ 307 w 360"/>
                <a:gd name="T31" fmla="*/ 225 h 225"/>
                <a:gd name="T32" fmla="*/ 360 w 360"/>
                <a:gd name="T33" fmla="*/ 176 h 225"/>
                <a:gd name="T34" fmla="*/ 360 w 360"/>
                <a:gd name="T35" fmla="*/ 46 h 225"/>
                <a:gd name="T36" fmla="*/ 329 w 360"/>
                <a:gd name="T37" fmla="*/ 15 h 225"/>
                <a:gd name="T38" fmla="*/ 305 w 360"/>
                <a:gd name="T39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0" h="225">
                  <a:moveTo>
                    <a:pt x="305" y="0"/>
                  </a:moveTo>
                  <a:cubicBezTo>
                    <a:pt x="302" y="0"/>
                    <a:pt x="295" y="4"/>
                    <a:pt x="284" y="15"/>
                  </a:cubicBezTo>
                  <a:cubicBezTo>
                    <a:pt x="215" y="84"/>
                    <a:pt x="215" y="84"/>
                    <a:pt x="215" y="84"/>
                  </a:cubicBezTo>
                  <a:cubicBezTo>
                    <a:pt x="286" y="149"/>
                    <a:pt x="286" y="149"/>
                    <a:pt x="286" y="149"/>
                  </a:cubicBezTo>
                  <a:cubicBezTo>
                    <a:pt x="289" y="152"/>
                    <a:pt x="289" y="158"/>
                    <a:pt x="286" y="161"/>
                  </a:cubicBezTo>
                  <a:cubicBezTo>
                    <a:pt x="285" y="163"/>
                    <a:pt x="282" y="164"/>
                    <a:pt x="280" y="164"/>
                  </a:cubicBezTo>
                  <a:cubicBezTo>
                    <a:pt x="278" y="164"/>
                    <a:pt x="276" y="163"/>
                    <a:pt x="275" y="162"/>
                  </a:cubicBezTo>
                  <a:cubicBezTo>
                    <a:pt x="166" y="62"/>
                    <a:pt x="166" y="62"/>
                    <a:pt x="166" y="62"/>
                  </a:cubicBezTo>
                  <a:cubicBezTo>
                    <a:pt x="149" y="47"/>
                    <a:pt x="137" y="41"/>
                    <a:pt x="128" y="41"/>
                  </a:cubicBezTo>
                  <a:cubicBezTo>
                    <a:pt x="120" y="41"/>
                    <a:pt x="109" y="47"/>
                    <a:pt x="92" y="62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213"/>
                    <a:pt x="24" y="225"/>
                    <a:pt x="53" y="225"/>
                  </a:cubicBezTo>
                  <a:cubicBezTo>
                    <a:pt x="134" y="225"/>
                    <a:pt x="134" y="225"/>
                    <a:pt x="134" y="225"/>
                  </a:cubicBezTo>
                  <a:cubicBezTo>
                    <a:pt x="226" y="225"/>
                    <a:pt x="226" y="225"/>
                    <a:pt x="226" y="225"/>
                  </a:cubicBezTo>
                  <a:cubicBezTo>
                    <a:pt x="307" y="225"/>
                    <a:pt x="307" y="225"/>
                    <a:pt x="307" y="225"/>
                  </a:cubicBezTo>
                  <a:cubicBezTo>
                    <a:pt x="336" y="225"/>
                    <a:pt x="360" y="213"/>
                    <a:pt x="360" y="176"/>
                  </a:cubicBezTo>
                  <a:cubicBezTo>
                    <a:pt x="360" y="46"/>
                    <a:pt x="360" y="46"/>
                    <a:pt x="360" y="46"/>
                  </a:cubicBezTo>
                  <a:cubicBezTo>
                    <a:pt x="329" y="15"/>
                    <a:pt x="329" y="15"/>
                    <a:pt x="329" y="15"/>
                  </a:cubicBezTo>
                  <a:cubicBezTo>
                    <a:pt x="317" y="4"/>
                    <a:pt x="310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2" name="Oval 67"/>
            <p:cNvSpPr>
              <a:spLocks noChangeArrowheads="1"/>
            </p:cNvSpPr>
            <p:nvPr/>
          </p:nvSpPr>
          <p:spPr bwMode="auto">
            <a:xfrm>
              <a:off x="10845801" y="3471863"/>
              <a:ext cx="228600" cy="2286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2959041" y="2992082"/>
            <a:ext cx="1800860" cy="60325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20000"/>
              </a:lnSpc>
            </a:pPr>
            <a:r>
              <a:rPr lang="zh-CN" altLang="en-US" sz="28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 Unicode MS" panose="020B0604020202020204" charset="-122"/>
              </a:rPr>
              <a:t>认识</a:t>
            </a:r>
            <a:r>
              <a:rPr lang="en-US" altLang="zh-CN" sz="28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 Unicode MS" panose="020B0604020202020204" charset="-122"/>
              </a:rPr>
              <a:t>CNKI</a:t>
            </a:r>
            <a:endParaRPr lang="en-US" altLang="zh-CN" sz="28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Arial Unicode MS" panose="020B060402020202020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>
            <a:off x="5211976" y="3420246"/>
            <a:ext cx="259861" cy="35104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2713296" y="3769954"/>
            <a:ext cx="249833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74015" y="2056130"/>
            <a:ext cx="11228705" cy="39903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58800" y="292523"/>
            <a:ext cx="9290051" cy="795867"/>
          </a:xfrm>
        </p:spPr>
        <p:txBody>
          <a:bodyPr/>
          <a:p>
            <a:br>
              <a:rPr lang="en-US" altLang="zh-CN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</a:br>
            <a:br>
              <a:rPr lang="en-US" altLang="zh-CN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</a:br>
            <a:br>
              <a:rPr lang="en-US" altLang="zh-CN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</a:br>
            <a:br>
              <a:rPr lang="en-US" altLang="zh-CN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</a:br>
            <a:r>
              <a:rPr lang="en-US" altLang="zh-CN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  <a:t>2</a:t>
            </a:r>
            <a:r>
              <a:rPr lang="zh-CN" altLang="en-US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  <a:t>、利用</a:t>
            </a:r>
            <a:r>
              <a:rPr lang="zh-CN" altLang="en-US" sz="2400">
                <a:solidFill>
                  <a:srgbClr val="C00000"/>
                </a:solidFill>
                <a:latin typeface="+mn-lt"/>
                <a:ea typeface="+mn-ea"/>
                <a:cs typeface="+mn-cs"/>
                <a:sym typeface="+mn-ea"/>
              </a:rPr>
              <a:t>学科分类</a:t>
            </a:r>
            <a:r>
              <a:rPr lang="zh-CN" altLang="en-US" sz="2400">
                <a:solidFill>
                  <a:schemeClr val="tx1"/>
                </a:solidFill>
                <a:latin typeface="+mn-lt"/>
                <a:ea typeface="+mn-ea"/>
                <a:cs typeface="+mn-cs"/>
                <a:sym typeface="+mn-ea"/>
              </a:rPr>
              <a:t>限定学科，缩小检索范围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748155" y="1229995"/>
            <a:ext cx="6911340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accent1"/>
                </a:solidFill>
              </a:rPr>
              <a:t>学科分为十大专辑</a:t>
            </a:r>
            <a:r>
              <a:rPr lang="en-US" altLang="zh-CN" sz="2400" b="1">
                <a:solidFill>
                  <a:schemeClr val="accent1"/>
                </a:solidFill>
              </a:rPr>
              <a:t>168</a:t>
            </a:r>
            <a:r>
              <a:rPr lang="zh-CN" altLang="en-US" sz="2400" b="1">
                <a:solidFill>
                  <a:schemeClr val="accent1"/>
                </a:solidFill>
              </a:rPr>
              <a:t>专题</a:t>
            </a:r>
            <a:endParaRPr lang="zh-CN" altLang="en-US" sz="2400" b="1">
              <a:solidFill>
                <a:schemeClr val="accent1"/>
              </a:solidFill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5320" y="2056130"/>
            <a:ext cx="7923530" cy="4018915"/>
          </a:xfrm>
          <a:prstGeom prst="rect">
            <a:avLst/>
          </a:prstGeom>
          <a:ln w="44450" cmpd="sng">
            <a:solidFill>
              <a:schemeClr val="accent1">
                <a:shade val="50000"/>
              </a:schemeClr>
            </a:solidFill>
            <a:prstDash val="solid"/>
          </a:ln>
        </p:spPr>
      </p:pic>
      <p:sp>
        <p:nvSpPr>
          <p:cNvPr id="26629" name="AutoShape 8"/>
          <p:cNvSpPr/>
          <p:nvPr/>
        </p:nvSpPr>
        <p:spPr>
          <a:xfrm>
            <a:off x="2738120" y="4455796"/>
            <a:ext cx="640715" cy="518159"/>
          </a:xfrm>
          <a:prstGeom prst="flowChartProcess">
            <a:avLst/>
          </a:prstGeom>
          <a:noFill/>
          <a:ln w="2857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ctr">
            <a:spAutoFit/>
          </a:bodyPr>
          <a:p>
            <a:pPr lvl="0" eaLnBrk="0" hangingPunct="0">
              <a:spcBef>
                <a:spcPct val="50000"/>
              </a:spcBef>
            </a:pPr>
            <a:endParaRPr lang="zh-CN" altLang="en-US" sz="2800" dirty="0">
              <a:solidFill>
                <a:srgbClr val="000000"/>
              </a:solidFill>
              <a:latin typeface="Arial" panose="020B0604020202020204" charset="-116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2100" y="794385"/>
            <a:ext cx="10194290" cy="5268595"/>
          </a:xfrm>
          <a:prstGeom prst="rect">
            <a:avLst/>
          </a:prstGeom>
        </p:spPr>
      </p:pic>
      <p:sp>
        <p:nvSpPr>
          <p:cNvPr id="29700" name="矩形标注 2">
            <a:hlinkClick r:id="rId2" action="ppaction://hlinksldjump"/>
          </p:cNvPr>
          <p:cNvSpPr/>
          <p:nvPr/>
        </p:nvSpPr>
        <p:spPr>
          <a:xfrm>
            <a:off x="2649855" y="4073525"/>
            <a:ext cx="3128963" cy="579438"/>
          </a:xfrm>
          <a:prstGeom prst="wedgeRectCallout">
            <a:avLst>
              <a:gd name="adj1" fmla="val -19796"/>
              <a:gd name="adj2" fmla="val -141884"/>
            </a:avLst>
          </a:prstGeom>
          <a:solidFill>
            <a:schemeClr val="bg1">
              <a:alpha val="100000"/>
            </a:schemeClr>
          </a:solidFill>
          <a:ln w="25400" cap="flat" cmpd="sng">
            <a:solidFill>
              <a:srgbClr val="339966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lIns="90170" tIns="46990" rIns="90170" bIns="46990" anchor="ctr"/>
          <a:p>
            <a:pPr marL="0" lvl="0" indent="0" algn="ctr" eaLnBrk="1" hangingPunct="1"/>
            <a:r>
              <a:rPr lang="zh-CN" altLang="en-US" sz="2000" b="1" dirty="0">
                <a:solidFill>
                  <a:srgbClr val="09886D"/>
                </a:solidFill>
                <a:latin typeface="Arial" panose="020B0604020202020204" charset="-116"/>
                <a:ea typeface="宋体" panose="02010600030101010101" pitchFamily="2" charset="-122"/>
                <a:sym typeface="Arial" panose="020B0604020202020204" charset="-116"/>
              </a:rPr>
              <a:t>点击文献名查看具体内容</a:t>
            </a:r>
            <a:endParaRPr lang="zh-CN" altLang="en-US" sz="2000" b="1" dirty="0">
              <a:solidFill>
                <a:srgbClr val="09886D"/>
              </a:solidFill>
              <a:latin typeface="Arial" panose="020B0604020202020204" charset="-116"/>
              <a:ea typeface="宋体" panose="02010600030101010101" pitchFamily="2" charset="-122"/>
              <a:sym typeface="Arial" panose="020B0604020202020204" charset="-116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292100" y="100330"/>
            <a:ext cx="758888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3</a:t>
            </a:r>
            <a:r>
              <a:rPr lang="zh-CN" altLang="en-US" sz="2400" b="1"/>
              <a:t>、</a:t>
            </a:r>
            <a:r>
              <a:rPr lang="zh-CN" altLang="en-US" sz="2400" b="1">
                <a:solidFill>
                  <a:srgbClr val="FF0000"/>
                </a:solidFill>
              </a:rPr>
              <a:t>知网节功能，</a:t>
            </a:r>
            <a:r>
              <a:rPr lang="zh-CN" altLang="en-US" sz="2400" b="1">
                <a:solidFill>
                  <a:schemeClr val="tx1">
                    <a:lumMod val="50000"/>
                  </a:schemeClr>
                </a:solidFill>
              </a:rPr>
              <a:t>通过一篇文献找到更多有价值文献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27654" name="矩形 3"/>
          <p:cNvSpPr/>
          <p:nvPr/>
        </p:nvSpPr>
        <p:spPr>
          <a:xfrm>
            <a:off x="1030605" y="3069590"/>
            <a:ext cx="3526155" cy="389255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t"/>
          <a:p>
            <a:pPr lvl="0" eaLnBrk="0" hangingPunct="0"/>
            <a:endParaRPr lang="zh-CN" altLang="en-US" sz="18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710" y="671830"/>
            <a:ext cx="11752580" cy="5514340"/>
          </a:xfrm>
          <a:prstGeom prst="rect">
            <a:avLst/>
          </a:prstGeom>
        </p:spPr>
      </p:pic>
      <p:sp>
        <p:nvSpPr>
          <p:cNvPr id="9" name="矩形 3"/>
          <p:cNvSpPr/>
          <p:nvPr/>
        </p:nvSpPr>
        <p:spPr>
          <a:xfrm>
            <a:off x="292100" y="776605"/>
            <a:ext cx="2185670" cy="4975225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t"/>
          <a:p>
            <a:pPr lvl="0" eaLnBrk="0" hangingPunct="0"/>
            <a:endParaRPr lang="zh-CN" altLang="en-US" sz="18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7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bldLvl="0" animBg="1"/>
      <p:bldP spid="27654" grpId="0" bldLvl="0" animBg="1"/>
      <p:bldP spid="9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78865" y="1298575"/>
            <a:ext cx="9371330" cy="316166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399415" y="238760"/>
            <a:ext cx="758888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3</a:t>
            </a:r>
            <a:r>
              <a:rPr lang="zh-CN" altLang="en-US" sz="2400" b="1"/>
              <a:t>、</a:t>
            </a:r>
            <a:r>
              <a:rPr lang="zh-CN" altLang="en-US" sz="2400" b="1">
                <a:solidFill>
                  <a:srgbClr val="FF0000"/>
                </a:solidFill>
              </a:rPr>
              <a:t>知网节功能，</a:t>
            </a:r>
            <a:r>
              <a:rPr lang="zh-CN" altLang="en-US" sz="2400" b="1">
                <a:solidFill>
                  <a:schemeClr val="tx1">
                    <a:lumMod val="50000"/>
                  </a:schemeClr>
                </a:solidFill>
              </a:rPr>
              <a:t>通过一篇文献找到更多有价值文献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31748" name="矩形标注 2">
            <a:hlinkClick r:id="rId2" action="ppaction://hlinksldjump"/>
          </p:cNvPr>
          <p:cNvSpPr/>
          <p:nvPr/>
        </p:nvSpPr>
        <p:spPr>
          <a:xfrm>
            <a:off x="7157720" y="3582035"/>
            <a:ext cx="2399030" cy="464185"/>
          </a:xfrm>
          <a:prstGeom prst="wedgeRectCallout">
            <a:avLst>
              <a:gd name="adj1" fmla="val -40356"/>
              <a:gd name="adj2" fmla="val -135611"/>
            </a:avLst>
          </a:prstGeom>
          <a:solidFill>
            <a:schemeClr val="bg1">
              <a:alpha val="100000"/>
            </a:schemeClr>
          </a:solidFill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ctr"/>
          <a:p>
            <a:pPr lvl="0" algn="ctr" eaLnBrk="1" hangingPunct="1"/>
            <a:r>
              <a:rPr lang="zh-CN" altLang="en-US" b="1" dirty="0">
                <a:solidFill>
                  <a:srgbClr val="FF0000"/>
                </a:solidFill>
                <a:latin typeface="Calibri" panose="020F0502020204030204" pitchFamily="2" charset="-128"/>
                <a:ea typeface="宋体" panose="02010600030101010101" pitchFamily="2" charset="-122"/>
              </a:rPr>
              <a:t>点击引证文献</a:t>
            </a:r>
            <a:endParaRPr lang="zh-CN" altLang="en-US" b="1" dirty="0">
              <a:solidFill>
                <a:srgbClr val="FF0000"/>
              </a:solidFill>
              <a:latin typeface="Calibri" panose="020F0502020204030204" pitchFamily="2" charset="-128"/>
              <a:ea typeface="宋体" panose="02010600030101010101" pitchFamily="2" charset="-122"/>
            </a:endParaRPr>
          </a:p>
        </p:txBody>
      </p:sp>
      <p:sp>
        <p:nvSpPr>
          <p:cNvPr id="31749" name="圆角矩形 5"/>
          <p:cNvSpPr/>
          <p:nvPr/>
        </p:nvSpPr>
        <p:spPr>
          <a:xfrm>
            <a:off x="2448878" y="4924425"/>
            <a:ext cx="6846887" cy="954088"/>
          </a:xfrm>
          <a:prstGeom prst="roundRect">
            <a:avLst>
              <a:gd name="adj" fmla="val 16667"/>
            </a:avLst>
          </a:prstGeom>
          <a:solidFill>
            <a:srgbClr val="339966">
              <a:alpha val="100000"/>
            </a:srgbClr>
          </a:solidFill>
          <a:ln w="25400" cap="flat" cmpd="sng">
            <a:solidFill>
              <a:srgbClr val="006699"/>
            </a:solidFill>
            <a:prstDash val="solid"/>
            <a:headEnd type="none" w="med" len="med"/>
            <a:tailEnd type="none" w="med" len="med"/>
          </a:ln>
        </p:spPr>
        <p:txBody>
          <a:bodyPr vert="horz" wrap="none" lIns="90170" tIns="46990" rIns="90170" bIns="46990" anchor="ctr"/>
          <a:lstStyle>
            <a:lvl1pPr marL="357505" lvl="0" indent="-357505" algn="just" defTabSz="91440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3" panose="05040102010807070707" pitchFamily="2" charset="2"/>
              <a:buChar char=""/>
              <a:defRPr sz="2400" b="0" i="0" u="none" kern="1200" baseline="0">
                <a:solidFill>
                  <a:srgbClr val="09886D"/>
                </a:solidFill>
                <a:latin typeface="Arial" panose="020B0604020202020204" charset="-116"/>
                <a:ea typeface="宋体" panose="02010600030101010101" pitchFamily="2" charset="-122"/>
              </a:defRPr>
            </a:lvl1pPr>
            <a:lvl2pPr marL="357505" lvl="1" indent="-357505" algn="l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幼圆" panose="02010509060101010101" pitchFamily="1" charset="-122"/>
              <a:buChar char=" 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20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Verdana" panose="020B0604030504040204" pitchFamily="2" charset="0"/>
              </a:rPr>
              <a:t>引证文献反映哪些技术及应用采取了该篇文献的研究成果</a:t>
            </a:r>
            <a:endParaRPr lang="en-US" altLang="x-none" sz="2000" b="1" dirty="0">
              <a:solidFill>
                <a:srgbClr val="FFFFFF"/>
              </a:solidFill>
              <a:latin typeface="Verdana" panose="020B0604030504040204" pitchFamily="2" charset="0"/>
            </a:endParaRPr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000" b="1" dirty="0">
                <a:solidFill>
                  <a:srgbClr val="FFFFFF"/>
                </a:solidFill>
                <a:latin typeface="Verdana" panose="020B0604030504040204" pitchFamily="2" charset="0"/>
              </a:rPr>
              <a:t>调研不同应用之间的研究空白点，跟进最新进展</a:t>
            </a:r>
            <a:endParaRPr lang="zh-CN" altLang="en-US" sz="2000" b="1" dirty="0">
              <a:solidFill>
                <a:srgbClr val="FFFFFF"/>
              </a:solidFill>
              <a:latin typeface="Verdana" panose="020B0604030504040204" pitchFamily="2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26745" y="1516380"/>
            <a:ext cx="9491345" cy="4361815"/>
            <a:chOff x="1302" y="2340"/>
            <a:chExt cx="14608" cy="6118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02" y="2340"/>
              <a:ext cx="14608" cy="6119"/>
            </a:xfrm>
            <a:prstGeom prst="rect">
              <a:avLst/>
            </a:prstGeom>
          </p:spPr>
        </p:pic>
        <p:sp>
          <p:nvSpPr>
            <p:cNvPr id="9" name="矩形 3"/>
            <p:cNvSpPr/>
            <p:nvPr/>
          </p:nvSpPr>
          <p:spPr>
            <a:xfrm>
              <a:off x="1302" y="2340"/>
              <a:ext cx="1794" cy="661"/>
            </a:xfrm>
            <a:prstGeom prst="rect">
              <a:avLst/>
            </a:prstGeom>
            <a:noFill/>
            <a:ln w="254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anchor="t"/>
            <a:p>
              <a:pPr lvl="0" eaLnBrk="0" hangingPunct="0"/>
              <a:endParaRPr lang="zh-CN" altLang="en-US" sz="1800" dirty="0">
                <a:solidFill>
                  <a:srgbClr val="000000"/>
                </a:solidFill>
                <a:latin typeface="Times New Roman" panose="02020603050405020304" pitchFamily="2" charset="0"/>
                <a:ea typeface="宋体" panose="02010600030101010101" pitchFamily="2" charset="-122"/>
                <a:sym typeface="Times New Roman" panose="02020603050405020304" pitchFamily="2" charset="0"/>
              </a:endParaRPr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4035" y="1516380"/>
            <a:ext cx="8550275" cy="48133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4035" y="1516380"/>
            <a:ext cx="10794365" cy="4362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8" grpId="0" bldLvl="0" animBg="1"/>
      <p:bldP spid="31749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8374" name="Text Box 6"/>
          <p:cNvSpPr txBox="1"/>
          <p:nvPr/>
        </p:nvSpPr>
        <p:spPr>
          <a:xfrm>
            <a:off x="129858" y="53658"/>
            <a:ext cx="8640762" cy="130873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57505" lvl="0" indent="-357505" algn="just" defTabSz="91440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3" panose="05040102010807070707" pitchFamily="2" charset="2"/>
              <a:buChar char=""/>
              <a:defRPr sz="2400" b="0" i="0" u="none" kern="1200" baseline="0">
                <a:solidFill>
                  <a:srgbClr val="09886D"/>
                </a:solidFill>
                <a:latin typeface="Arial" panose="020B0604020202020204" charset="-116"/>
                <a:ea typeface="宋体" panose="02010600030101010101" pitchFamily="2" charset="-122"/>
              </a:defRPr>
            </a:lvl1pPr>
            <a:lvl2pPr marL="357505" lvl="1" indent="-357505" algn="l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幼圆" panose="02010509060101010101" pitchFamily="1" charset="-122"/>
              <a:buChar char=" 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20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l" eaLnBrk="1" hangingPunct="1">
              <a:spcBef>
                <a:spcPct val="0"/>
              </a:spcBef>
              <a:buNone/>
            </a:pPr>
            <a:r>
              <a:rPr lang="zh-CN" altLang="en-US" sz="2400" b="1">
                <a:solidFill>
                  <a:schemeClr val="tx1">
                    <a:lumMod val="50000"/>
                  </a:schemeClr>
                </a:solidFill>
                <a:latin typeface="Arial" panose="020B0604020202020204" charset="-116"/>
              </a:rPr>
              <a:t>第三步：辅助性文献</a:t>
            </a:r>
            <a:endParaRPr lang="zh-CN" altLang="en-US" sz="2400" b="1">
              <a:solidFill>
                <a:schemeClr val="tx1">
                  <a:lumMod val="50000"/>
                </a:schemeClr>
              </a:solidFill>
              <a:latin typeface="Arial" panose="020B0604020202020204" charset="-116"/>
            </a:endParaRPr>
          </a:p>
          <a:p>
            <a:pPr marL="0" lvl="0" indent="0" algn="l" eaLnBrk="1" hangingPunct="1">
              <a:spcBef>
                <a:spcPct val="0"/>
              </a:spcBef>
              <a:buNone/>
            </a:pPr>
            <a:r>
              <a:rPr lang="en-US" altLang="zh-CN" sz="2400" b="1">
                <a:solidFill>
                  <a:schemeClr val="tx1">
                    <a:lumMod val="50000"/>
                  </a:schemeClr>
                </a:solidFill>
                <a:latin typeface="Arial" panose="020B0604020202020204" charset="-116"/>
              </a:rPr>
              <a:t>A.</a:t>
            </a:r>
            <a:r>
              <a:rPr lang="zh-CN" altLang="en-US" sz="2400" b="1">
                <a:solidFill>
                  <a:schemeClr val="tx1">
                    <a:lumMod val="50000"/>
                  </a:schemeClr>
                </a:solidFill>
                <a:latin typeface="Arial" panose="020B0604020202020204" charset="-116"/>
              </a:rPr>
              <a:t>写引文时，需要介绍各种</a:t>
            </a:r>
            <a:r>
              <a:rPr lang="zh-CN" altLang="en-US" sz="2400" b="1">
                <a:solidFill>
                  <a:srgbClr val="C00000"/>
                </a:solidFill>
                <a:latin typeface="Arial" panose="020B0604020202020204" charset="-116"/>
              </a:rPr>
              <a:t>概念</a:t>
            </a:r>
            <a:r>
              <a:rPr lang="zh-CN" altLang="en-US" sz="2400" b="1">
                <a:solidFill>
                  <a:srgbClr val="F97C27"/>
                </a:solidFill>
                <a:latin typeface="Arial" panose="020B0604020202020204" charset="-116"/>
              </a:rPr>
              <a:t>怎么办？</a:t>
            </a:r>
            <a:r>
              <a:rPr lang="en-US" altLang="zh-CN" sz="2400" b="1">
                <a:solidFill>
                  <a:srgbClr val="F97C27"/>
                </a:solidFill>
                <a:latin typeface="Arial" panose="020B0604020202020204" charset="-116"/>
              </a:rPr>
              <a:t>——</a:t>
            </a:r>
            <a:r>
              <a:rPr lang="zh-CN" altLang="en-US" sz="2400" b="1">
                <a:solidFill>
                  <a:srgbClr val="F97C27"/>
                </a:solidFill>
                <a:latin typeface="Arial" panose="020B0604020202020204" charset="-116"/>
              </a:rPr>
              <a:t>利用百科、词典等工具书资源</a:t>
            </a:r>
            <a:endParaRPr lang="zh-CN" altLang="en-US" sz="2400" b="1">
              <a:solidFill>
                <a:srgbClr val="F97C27"/>
              </a:solidFill>
              <a:latin typeface="Arial" panose="020B0604020202020204" charset="-116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0175" y="1768475"/>
            <a:ext cx="11752580" cy="427609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175" y="1597025"/>
            <a:ext cx="11762105" cy="44475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0594" name="Picture 6" descr="d:\Documents and Settings\Administrator\Desktop\截图\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1300" y="1485900"/>
            <a:ext cx="11569700" cy="4610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0595" name="标题 1"/>
          <p:cNvSpPr>
            <a:spLocks noGrp="1"/>
          </p:cNvSpPr>
          <p:nvPr>
            <p:ph type="title"/>
          </p:nvPr>
        </p:nvSpPr>
        <p:spPr>
          <a:xfrm>
            <a:off x="1270" y="241723"/>
            <a:ext cx="12050184" cy="1077384"/>
          </a:xfrm>
        </p:spPr>
        <p:txBody>
          <a:bodyPr vert="horz" wrap="square" anchor="t"/>
          <a:p>
            <a:pPr lvl="0" eaLnBrk="1" hangingPunct="1"/>
            <a:r>
              <a:rPr lang="en-US" altLang="x-none" sz="2665" dirty="0">
                <a:solidFill>
                  <a:schemeClr val="tx1">
                    <a:lumMod val="50000"/>
                  </a:schemeClr>
                </a:solidFill>
                <a:latin typeface="楷体" panose="02010609060101010101" pitchFamily="1" charset="-122"/>
                <a:ea typeface="楷体" panose="02010609060101010101" pitchFamily="1" charset="-122"/>
              </a:rPr>
              <a:t>B.文章的最后，论文题目、关键词、摘要，皆需中英翻译</a:t>
            </a:r>
            <a:br>
              <a:rPr lang="en-US" altLang="x-none" sz="2665" dirty="0">
                <a:solidFill>
                  <a:schemeClr val="tx1">
                    <a:lumMod val="50000"/>
                  </a:schemeClr>
                </a:solidFill>
                <a:latin typeface="楷体" panose="02010609060101010101" pitchFamily="1" charset="-122"/>
                <a:ea typeface="楷体" panose="02010609060101010101" pitchFamily="1" charset="-122"/>
              </a:rPr>
            </a:br>
            <a:r>
              <a:rPr lang="en-US" altLang="x-none" sz="2665" dirty="0">
                <a:solidFill>
                  <a:schemeClr val="tx1">
                    <a:lumMod val="50000"/>
                  </a:schemeClr>
                </a:solidFill>
                <a:latin typeface="楷体" panose="02010609060101010101" pitchFamily="1" charset="-122"/>
                <a:ea typeface="楷体" panose="02010609060101010101" pitchFamily="1" charset="-122"/>
              </a:rPr>
              <a:t>——CNKI</a:t>
            </a:r>
            <a:r>
              <a:rPr lang="zh-CN" altLang="en-US" sz="2665" dirty="0">
                <a:solidFill>
                  <a:srgbClr val="FF0000"/>
                </a:solidFill>
                <a:latin typeface="楷体" panose="02010609060101010101" pitchFamily="1" charset="-122"/>
                <a:ea typeface="楷体" panose="02010609060101010101" pitchFamily="1" charset="-122"/>
              </a:rPr>
              <a:t>翻译助手</a:t>
            </a:r>
            <a:br>
              <a:rPr lang="en-US" altLang="x-none" sz="2665" dirty="0">
                <a:solidFill>
                  <a:srgbClr val="FF0000"/>
                </a:solidFill>
              </a:rPr>
            </a:br>
            <a:endParaRPr lang="zh-CN" altLang="en-US" sz="2135" dirty="0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sp>
        <p:nvSpPr>
          <p:cNvPr id="110596" name="线形标注 1 3"/>
          <p:cNvSpPr/>
          <p:nvPr/>
        </p:nvSpPr>
        <p:spPr>
          <a:xfrm>
            <a:off x="4969933" y="5219700"/>
            <a:ext cx="3526367" cy="1018117"/>
          </a:xfrm>
          <a:prstGeom prst="borderCallout1">
            <a:avLst>
              <a:gd name="adj1" fmla="val 14977"/>
              <a:gd name="adj2" fmla="val 102880"/>
              <a:gd name="adj3" fmla="val 9981"/>
              <a:gd name="adj4" fmla="val 171083"/>
            </a:avLst>
          </a:prstGeom>
          <a:solidFill>
            <a:schemeClr val="bg1"/>
          </a:solidFill>
          <a:ln w="25400" cap="flat" cmpd="sng">
            <a:solidFill>
              <a:srgbClr val="385D8A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57505" lvl="0" indent="-357505" algn="just" defTabSz="91440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3" panose="05040102010807070707" pitchFamily="2" charset="2"/>
              <a:buChar char=""/>
              <a:defRPr sz="2400" b="0" i="0" u="none" kern="1200" baseline="0">
                <a:solidFill>
                  <a:srgbClr val="09886D"/>
                </a:solidFill>
                <a:latin typeface="Arial" panose="020B0604020202020204" charset="-116"/>
                <a:ea typeface="宋体" panose="02010600030101010101" pitchFamily="2" charset="-122"/>
              </a:defRPr>
            </a:lvl1pPr>
            <a:lvl2pPr marL="357505" lvl="1" indent="-357505" algn="l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幼圆" panose="02010509060101010101" pitchFamily="1" charset="-122"/>
              <a:buChar char=" 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20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r>
              <a:rPr lang="zh-CN" altLang="en-US" sz="2135" b="1" dirty="0">
                <a:solidFill>
                  <a:srgbClr val="FF0000"/>
                </a:solidFill>
              </a:rPr>
              <a:t>进入</a:t>
            </a:r>
            <a:r>
              <a:rPr lang="en-US" altLang="x-none" sz="2135" b="1" dirty="0">
                <a:solidFill>
                  <a:srgbClr val="FF0000"/>
                </a:solidFill>
              </a:rPr>
              <a:t>CNKI</a:t>
            </a:r>
            <a:r>
              <a:rPr lang="zh-CN" altLang="en-US" sz="2135" b="1" dirty="0">
                <a:solidFill>
                  <a:srgbClr val="FF0000"/>
                </a:solidFill>
              </a:rPr>
              <a:t>首页，选择数字化学习研究平台中的翻译助手。</a:t>
            </a:r>
            <a:endParaRPr lang="zh-CN" altLang="en-US" sz="2135" b="1" dirty="0">
              <a:solidFill>
                <a:srgbClr val="FF0000"/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" y="976630"/>
            <a:ext cx="12513945" cy="5628640"/>
          </a:xfrm>
          <a:prstGeom prst="rect">
            <a:avLst/>
          </a:prstGeom>
        </p:spPr>
      </p:pic>
      <p:sp>
        <p:nvSpPr>
          <p:cNvPr id="4" name="矩形 2"/>
          <p:cNvSpPr/>
          <p:nvPr/>
        </p:nvSpPr>
        <p:spPr>
          <a:xfrm>
            <a:off x="36830" y="2286635"/>
            <a:ext cx="1661795" cy="2469515"/>
          </a:xfrm>
          <a:prstGeom prst="rect">
            <a:avLst/>
          </a:prstGeom>
          <a:noFill/>
          <a:ln w="349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57505" lvl="0" indent="-357505" algn="just" defTabSz="91440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3" panose="05040102010807070707" pitchFamily="2" charset="2"/>
              <a:buChar char=""/>
              <a:defRPr sz="2400" b="0" i="0" u="none" kern="1200" baseline="0">
                <a:solidFill>
                  <a:srgbClr val="09886D"/>
                </a:solidFill>
                <a:latin typeface="Arial" panose="020B0604020202020204" charset="-116"/>
                <a:ea typeface="宋体" panose="02010600030101010101" pitchFamily="2" charset="-122"/>
              </a:defRPr>
            </a:lvl1pPr>
            <a:lvl2pPr marL="357505" lvl="1" indent="-357505" algn="l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幼圆" panose="02010509060101010101" pitchFamily="1" charset="-122"/>
              <a:buChar char=" 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20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078990" y="1181100"/>
            <a:ext cx="5355590" cy="653415"/>
          </a:xfrm>
          <a:prstGeom prst="rect">
            <a:avLst/>
          </a:prstGeom>
          <a:noFill/>
          <a:ln w="349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57505" lvl="0" indent="-357505" algn="just" defTabSz="91440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3" panose="05040102010807070707" pitchFamily="2" charset="2"/>
              <a:buChar char=""/>
              <a:defRPr sz="2400" b="0" i="0" u="none" kern="1200" baseline="0">
                <a:solidFill>
                  <a:srgbClr val="09886D"/>
                </a:solidFill>
                <a:latin typeface="Arial" panose="020B0604020202020204" charset="-116"/>
                <a:ea typeface="宋体" panose="02010600030101010101" pitchFamily="2" charset="-122"/>
              </a:defRPr>
            </a:lvl1pPr>
            <a:lvl2pPr marL="357505" lvl="1" indent="-357505" algn="l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幼圆" panose="02010509060101010101" pitchFamily="1" charset="-122"/>
              <a:buChar char=" 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20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>
              <a:solidFill>
                <a:srgbClr val="FFFFFF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79015" y="6096635"/>
            <a:ext cx="4293870" cy="433070"/>
          </a:xfrm>
          <a:prstGeom prst="rect">
            <a:avLst/>
          </a:prstGeom>
          <a:noFill/>
          <a:ln w="34925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lstStyle>
            <a:lvl1pPr marL="357505" lvl="0" indent="-357505" algn="just" defTabSz="91440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3" panose="05040102010807070707" pitchFamily="2" charset="2"/>
              <a:buChar char=""/>
              <a:defRPr sz="2400" b="0" i="0" u="none" kern="1200" baseline="0">
                <a:solidFill>
                  <a:srgbClr val="09886D"/>
                </a:solidFill>
                <a:latin typeface="Arial" panose="020B0604020202020204" charset="-116"/>
                <a:ea typeface="宋体" panose="02010600030101010101" pitchFamily="2" charset="-122"/>
              </a:defRPr>
            </a:lvl1pPr>
            <a:lvl2pPr marL="357505" lvl="1" indent="-357505" algn="l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幼圆" panose="02010509060101010101" pitchFamily="1" charset="-122"/>
              <a:buChar char=" 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20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3" grpId="1" bldLvl="0" animBg="1"/>
      <p:bldP spid="5" grpId="1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Freeform 7"/>
          <p:cNvSpPr/>
          <p:nvPr/>
        </p:nvSpPr>
        <p:spPr>
          <a:xfrm>
            <a:off x="9518651" y="651933"/>
            <a:ext cx="480483" cy="46567"/>
          </a:xfrm>
          <a:prstGeom prst="parallelogram">
            <a:avLst>
              <a:gd name="adj" fmla="val 57420"/>
            </a:avLst>
          </a:prstGeom>
          <a:gradFill rotWithShape="1">
            <a:gsLst>
              <a:gs pos="0">
                <a:srgbClr val="7F7F7F"/>
              </a:gs>
              <a:gs pos="100000">
                <a:srgbClr val="D8D8D8"/>
              </a:gs>
            </a:gsLst>
            <a:lin ang="5400000" scaled="1"/>
            <a:tileRect/>
          </a:gradFill>
          <a:ln w="9525" cap="rnd" cmpd="sng">
            <a:solidFill>
              <a:srgbClr val="E6E6E6"/>
            </a:solidFill>
            <a:prstDash val="solid"/>
            <a:miter/>
            <a:headEnd type="none" w="med" len="med"/>
            <a:tailEnd type="none" w="med" len="med"/>
          </a:ln>
        </p:spPr>
        <p:txBody>
          <a:bodyPr anchor="ctr"/>
          <a:p>
            <a:pPr lvl="0" algn="ctr"/>
            <a:endParaRPr lang="zh-CN" altLang="en-US" sz="2665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5363" name="TextBox 18"/>
          <p:cNvSpPr/>
          <p:nvPr/>
        </p:nvSpPr>
        <p:spPr>
          <a:xfrm>
            <a:off x="1813984" y="825500"/>
            <a:ext cx="6913033" cy="457200"/>
          </a:xfrm>
          <a:prstGeom prst="rect">
            <a:avLst/>
          </a:prstGeom>
          <a:noFill/>
          <a:ln w="9525">
            <a:noFill/>
          </a:ln>
        </p:spPr>
        <p:txBody>
          <a:bodyPr lIns="0" anchor="t">
            <a:spAutoFit/>
          </a:bodyPr>
          <a:p>
            <a:pPr lvl="0"/>
            <a:endParaRPr lang="zh-CN" altLang="en-US" sz="2400" dirty="0">
              <a:latin typeface="Arial" panose="020B0604020202020204" charset="-116"/>
              <a:ea typeface="宋体" panose="02010600030101010101" pitchFamily="2" charset="-122"/>
            </a:endParaRPr>
          </a:p>
        </p:txBody>
      </p:sp>
      <p:sp>
        <p:nvSpPr>
          <p:cNvPr id="15364" name="TextBox 98"/>
          <p:cNvSpPr/>
          <p:nvPr/>
        </p:nvSpPr>
        <p:spPr>
          <a:xfrm flipH="1">
            <a:off x="4711700" y="472017"/>
            <a:ext cx="5939367" cy="76581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/>
            <a:endParaRPr lang="zh-CN" altLang="en-US" sz="2135" dirty="0">
              <a:latin typeface="微软雅黑" panose="020B0503020204020204" charset="-122"/>
              <a:ea typeface="微软雅黑" panose="020B0503020204020204" charset="-122"/>
            </a:endParaRPr>
          </a:p>
          <a:p>
            <a:pPr lvl="0"/>
            <a:r>
              <a:rPr lang="zh-CN" altLang="en-US" sz="2135" dirty="0">
                <a:solidFill>
                  <a:srgbClr val="7F7F7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期刊、博硕论文、会议论文、报纸信息</a:t>
            </a:r>
            <a:r>
              <a:rPr lang="en-US" altLang="x-none" sz="2135" dirty="0">
                <a:solidFill>
                  <a:srgbClr val="7F7F7F"/>
                </a:solidFill>
                <a:latin typeface="Arial" panose="020B0604020202020204" charset="-116"/>
                <a:ea typeface="微软雅黑" panose="020B0503020204020204" charset="-122"/>
                <a:sym typeface="微软雅黑" panose="020B0503020204020204" charset="-122"/>
              </a:rPr>
              <a:t>……</a:t>
            </a:r>
            <a:endParaRPr lang="en-US" altLang="x-none" sz="2135" dirty="0">
              <a:solidFill>
                <a:srgbClr val="7F7F7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5365" name="TextBox 11"/>
          <p:cNvSpPr/>
          <p:nvPr/>
        </p:nvSpPr>
        <p:spPr>
          <a:xfrm flipH="1">
            <a:off x="4711700" y="133351"/>
            <a:ext cx="3187700" cy="48323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/>
            <a:r>
              <a:rPr lang="zh-CN" altLang="en-US" sz="2400" b="1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科研基础资料</a:t>
            </a:r>
            <a:endParaRPr lang="zh-CN" altLang="en-US" sz="2400" b="1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5366" name="直接连接符 115"/>
          <p:cNvSpPr/>
          <p:nvPr/>
        </p:nvSpPr>
        <p:spPr>
          <a:xfrm flipH="1">
            <a:off x="4472517" y="1337733"/>
            <a:ext cx="5526616" cy="0"/>
          </a:xfrm>
          <a:prstGeom prst="line">
            <a:avLst/>
          </a:prstGeom>
          <a:ln w="12700" cap="flat" cmpd="sng">
            <a:solidFill>
              <a:srgbClr val="005DDF"/>
            </a:solidFill>
            <a:prstDash val="sysDot"/>
            <a:headEnd type="oval" w="med" len="med"/>
            <a:tailEnd type="oval" w="med" len="med"/>
          </a:ln>
        </p:spPr>
        <p:txBody>
          <a:bodyPr anchor="t"/>
          <a:p>
            <a:pPr lvl="0"/>
            <a:endParaRPr lang="zh-CN" altLang="en-US" sz="2400" dirty="0">
              <a:latin typeface="Arial" panose="020B0604020202020204" charset="-116"/>
              <a:ea typeface="宋体" panose="02010600030101010101" pitchFamily="2" charset="-122"/>
            </a:endParaRPr>
          </a:p>
        </p:txBody>
      </p:sp>
      <p:grpSp>
        <p:nvGrpSpPr>
          <p:cNvPr id="15367" name="组合 139"/>
          <p:cNvGrpSpPr/>
          <p:nvPr/>
        </p:nvGrpSpPr>
        <p:grpSpPr>
          <a:xfrm>
            <a:off x="5611284" y="1744133"/>
            <a:ext cx="5039783" cy="1329322"/>
            <a:chOff x="0" y="0"/>
            <a:chExt cx="3215600" cy="882315"/>
          </a:xfrm>
        </p:grpSpPr>
        <p:sp>
          <p:nvSpPr>
            <p:cNvPr id="15368" name="TextBox 140"/>
            <p:cNvSpPr/>
            <p:nvPr/>
          </p:nvSpPr>
          <p:spPr>
            <a:xfrm flipH="1">
              <a:off x="0" y="318809"/>
              <a:ext cx="3215600" cy="56350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lvl="0"/>
              <a:r>
                <a:rPr lang="zh-CN" altLang="en-US" sz="2400" dirty="0">
                  <a:solidFill>
                    <a:srgbClr val="7F7F7F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年鉴信息、统计资料、概念图表</a:t>
              </a:r>
              <a:r>
                <a:rPr lang="en-US" altLang="x-none" sz="2400" dirty="0">
                  <a:solidFill>
                    <a:srgbClr val="7F7F7F"/>
                  </a:solidFill>
                  <a:latin typeface="Arial" panose="020B0604020202020204" charset="-116"/>
                  <a:ea typeface="微软雅黑" panose="020B0503020204020204" charset="-122"/>
                  <a:sym typeface="微软雅黑" panose="020B0503020204020204" charset="-122"/>
                </a:rPr>
                <a:t>…</a:t>
              </a:r>
              <a:endParaRPr lang="en-US" altLang="x-none" sz="2400" dirty="0">
                <a:solidFill>
                  <a:srgbClr val="7F7F7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  <a:p>
              <a:pPr lvl="0"/>
              <a:endParaRPr lang="en-US" altLang="x-none" sz="24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369" name="TextBox 11"/>
            <p:cNvSpPr/>
            <p:nvPr/>
          </p:nvSpPr>
          <p:spPr>
            <a:xfrm flipH="1">
              <a:off x="3106" y="0"/>
              <a:ext cx="2033522" cy="32073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lvl="0"/>
              <a:r>
                <a:rPr lang="zh-CN" altLang="en-US" sz="2400" b="1" dirty="0">
                  <a:solidFill>
                    <a:srgbClr val="00B0F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把握历史，通古博今</a:t>
              </a:r>
              <a:endParaRPr lang="en-US" altLang="x-none" sz="2400" b="1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15370" name="直接连接符 142"/>
          <p:cNvSpPr/>
          <p:nvPr/>
        </p:nvSpPr>
        <p:spPr>
          <a:xfrm flipH="1">
            <a:off x="4997451" y="2688167"/>
            <a:ext cx="6117167" cy="0"/>
          </a:xfrm>
          <a:prstGeom prst="line">
            <a:avLst/>
          </a:prstGeom>
          <a:ln w="12700" cap="flat" cmpd="sng">
            <a:solidFill>
              <a:srgbClr val="005DDF"/>
            </a:solidFill>
            <a:prstDash val="sysDot"/>
            <a:headEnd type="oval" w="med" len="med"/>
            <a:tailEnd type="oval" w="med" len="med"/>
          </a:ln>
        </p:spPr>
        <p:txBody>
          <a:bodyPr anchor="t"/>
          <a:p>
            <a:pPr lvl="0"/>
            <a:endParaRPr lang="zh-CN" altLang="en-US" sz="2400" dirty="0">
              <a:latin typeface="Arial" panose="020B0604020202020204" charset="-116"/>
              <a:ea typeface="宋体" panose="02010600030101010101" pitchFamily="2" charset="-122"/>
            </a:endParaRPr>
          </a:p>
        </p:txBody>
      </p:sp>
      <p:sp>
        <p:nvSpPr>
          <p:cNvPr id="15371" name="TextBox 145"/>
          <p:cNvSpPr/>
          <p:nvPr/>
        </p:nvSpPr>
        <p:spPr>
          <a:xfrm flipH="1">
            <a:off x="5839884" y="3160184"/>
            <a:ext cx="6117167" cy="7620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/>
            <a:endParaRPr lang="zh-CN" altLang="en-US" sz="1865" dirty="0">
              <a:latin typeface="微软雅黑" panose="020B0503020204020204" charset="-122"/>
              <a:ea typeface="微软雅黑" panose="020B0503020204020204" charset="-122"/>
            </a:endParaRPr>
          </a:p>
          <a:p>
            <a:pPr lvl="0"/>
            <a:r>
              <a:rPr lang="zh-CN" altLang="en-US" sz="2400" dirty="0">
                <a:solidFill>
                  <a:srgbClr val="7F7F7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标准、科技成果、专利</a:t>
            </a:r>
            <a:endParaRPr lang="zh-CN" altLang="en-US" sz="2400" dirty="0">
              <a:solidFill>
                <a:srgbClr val="7F7F7F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5372" name="TextBox 11"/>
          <p:cNvSpPr/>
          <p:nvPr/>
        </p:nvSpPr>
        <p:spPr>
          <a:xfrm flipH="1">
            <a:off x="5846233" y="2842684"/>
            <a:ext cx="4804833" cy="48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/>
            <a:r>
              <a:rPr lang="zh-CN" altLang="en-US" sz="2400" b="1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避免重复研究；利用已有成果</a:t>
            </a:r>
            <a:endParaRPr lang="zh-CN" altLang="en-US" sz="2400" b="1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5373" name="直接连接符 147"/>
          <p:cNvSpPr/>
          <p:nvPr/>
        </p:nvSpPr>
        <p:spPr>
          <a:xfrm flipH="1">
            <a:off x="5270500" y="3968751"/>
            <a:ext cx="6117167" cy="2116"/>
          </a:xfrm>
          <a:prstGeom prst="line">
            <a:avLst/>
          </a:prstGeom>
          <a:ln w="12700" cap="flat" cmpd="sng">
            <a:solidFill>
              <a:srgbClr val="005DDF"/>
            </a:solidFill>
            <a:prstDash val="sysDot"/>
            <a:headEnd type="oval" w="med" len="med"/>
            <a:tailEnd type="oval" w="med" len="med"/>
          </a:ln>
        </p:spPr>
        <p:txBody>
          <a:bodyPr anchor="t"/>
          <a:p>
            <a:pPr lvl="0"/>
            <a:endParaRPr lang="zh-CN" altLang="en-US" sz="2400" dirty="0">
              <a:latin typeface="Arial" panose="020B0604020202020204" charset="-116"/>
              <a:ea typeface="宋体" panose="02010600030101010101" pitchFamily="2" charset="-122"/>
            </a:endParaRPr>
          </a:p>
        </p:txBody>
      </p:sp>
      <p:sp>
        <p:nvSpPr>
          <p:cNvPr id="15374" name="TextBox 11"/>
          <p:cNvSpPr/>
          <p:nvPr/>
        </p:nvSpPr>
        <p:spPr>
          <a:xfrm flipH="1">
            <a:off x="6151033" y="4176184"/>
            <a:ext cx="4500033" cy="48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/>
            <a:r>
              <a:rPr lang="zh-CN" altLang="en-US" sz="2400" b="1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学通观国内外最新研究动态</a:t>
            </a:r>
            <a:endParaRPr lang="zh-CN" altLang="en-US" sz="2400" b="1" dirty="0">
              <a:solidFill>
                <a:srgbClr val="00B0F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15375" name="直接连接符 152"/>
          <p:cNvSpPr/>
          <p:nvPr/>
        </p:nvSpPr>
        <p:spPr>
          <a:xfrm flipH="1">
            <a:off x="5274733" y="5365751"/>
            <a:ext cx="6112933" cy="0"/>
          </a:xfrm>
          <a:prstGeom prst="line">
            <a:avLst/>
          </a:prstGeom>
          <a:ln w="12700" cap="flat" cmpd="sng">
            <a:solidFill>
              <a:srgbClr val="005DDF"/>
            </a:solidFill>
            <a:prstDash val="sysDot"/>
            <a:headEnd type="oval" w="med" len="med"/>
            <a:tailEnd type="oval" w="med" len="med"/>
          </a:ln>
        </p:spPr>
        <p:txBody>
          <a:bodyPr anchor="t"/>
          <a:p>
            <a:pPr lvl="0"/>
            <a:endParaRPr lang="zh-CN" altLang="en-US" sz="2400" dirty="0">
              <a:latin typeface="Arial" panose="020B0604020202020204" charset="-116"/>
              <a:ea typeface="宋体" panose="02010600030101010101" pitchFamily="2" charset="-122"/>
            </a:endParaRPr>
          </a:p>
        </p:txBody>
      </p:sp>
      <p:sp>
        <p:nvSpPr>
          <p:cNvPr id="15376" name="直接连接符 27"/>
          <p:cNvSpPr/>
          <p:nvPr/>
        </p:nvSpPr>
        <p:spPr>
          <a:xfrm flipV="1">
            <a:off x="1926167" y="1193800"/>
            <a:ext cx="1136651" cy="2489200"/>
          </a:xfrm>
          <a:prstGeom prst="line">
            <a:avLst/>
          </a:prstGeom>
          <a:ln w="12700" cap="flat" cmpd="sng">
            <a:solidFill>
              <a:srgbClr val="005DDF"/>
            </a:solidFill>
            <a:prstDash val="sysDot"/>
            <a:headEnd type="oval" w="med" len="med"/>
            <a:tailEnd type="oval" w="med" len="med"/>
          </a:ln>
        </p:spPr>
        <p:txBody>
          <a:bodyPr anchor="t"/>
          <a:p>
            <a:pPr lvl="0"/>
            <a:endParaRPr lang="zh-CN" altLang="en-US" sz="2400" dirty="0">
              <a:latin typeface="Arial" panose="020B0604020202020204" charset="-116"/>
              <a:ea typeface="宋体" panose="02010600030101010101" pitchFamily="2" charset="-122"/>
            </a:endParaRPr>
          </a:p>
        </p:txBody>
      </p:sp>
      <p:grpSp>
        <p:nvGrpSpPr>
          <p:cNvPr id="15377" name="Group 23"/>
          <p:cNvGrpSpPr/>
          <p:nvPr/>
        </p:nvGrpSpPr>
        <p:grpSpPr>
          <a:xfrm>
            <a:off x="3062817" y="651933"/>
            <a:ext cx="1649736" cy="685800"/>
            <a:chOff x="0" y="0"/>
            <a:chExt cx="1933" cy="984"/>
          </a:xfrm>
        </p:grpSpPr>
        <p:sp>
          <p:nvSpPr>
            <p:cNvPr id="15378" name="Oval 24"/>
            <p:cNvSpPr/>
            <p:nvPr/>
          </p:nvSpPr>
          <p:spPr>
            <a:xfrm>
              <a:off x="0" y="0"/>
              <a:ext cx="1926" cy="984"/>
            </a:xfrm>
            <a:prstGeom prst="ellipse">
              <a:avLst/>
            </a:prstGeom>
            <a:solidFill>
              <a:srgbClr val="CCECFF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p>
              <a:pPr lvl="0"/>
              <a:endParaRPr lang="zh-CN" altLang="en-US" sz="2400" dirty="0"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  <p:sp>
          <p:nvSpPr>
            <p:cNvPr id="15379" name="Text Box 25"/>
            <p:cNvSpPr txBox="1"/>
            <p:nvPr/>
          </p:nvSpPr>
          <p:spPr>
            <a:xfrm>
              <a:off x="170" y="138"/>
              <a:ext cx="1763" cy="656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lvl="0"/>
              <a:r>
                <a:rPr lang="zh-CN" altLang="en-US" sz="2400" b="1" dirty="0">
                  <a:solidFill>
                    <a:schemeClr val="accent1"/>
                  </a:solidFill>
                  <a:latin typeface="Arial" panose="020B0604020202020204" charset="-116"/>
                  <a:ea typeface="宋体" panose="02010600030101010101" pitchFamily="2" charset="-122"/>
                </a:rPr>
                <a:t>  学术性</a:t>
              </a:r>
              <a:endParaRPr lang="zh-CN" altLang="en-US" sz="2400" b="1" dirty="0">
                <a:solidFill>
                  <a:schemeClr val="accent1"/>
                </a:solidFill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</p:grpSp>
      <p:sp>
        <p:nvSpPr>
          <p:cNvPr id="15380" name="直接连接符 29"/>
          <p:cNvSpPr/>
          <p:nvPr/>
        </p:nvSpPr>
        <p:spPr>
          <a:xfrm flipV="1">
            <a:off x="1940984" y="2281767"/>
            <a:ext cx="1862667" cy="1401233"/>
          </a:xfrm>
          <a:prstGeom prst="line">
            <a:avLst/>
          </a:prstGeom>
          <a:ln w="12700" cap="flat" cmpd="sng">
            <a:solidFill>
              <a:srgbClr val="005DDF"/>
            </a:solidFill>
            <a:prstDash val="sysDot"/>
            <a:headEnd type="oval" w="med" len="med"/>
            <a:tailEnd type="oval" w="med" len="med"/>
          </a:ln>
        </p:spPr>
        <p:txBody>
          <a:bodyPr anchor="t"/>
          <a:p>
            <a:pPr lvl="0"/>
            <a:endParaRPr lang="zh-CN" altLang="en-US" sz="2400" dirty="0">
              <a:latin typeface="Arial" panose="020B0604020202020204" charset="-116"/>
              <a:ea typeface="宋体" panose="02010600030101010101" pitchFamily="2" charset="-122"/>
            </a:endParaRPr>
          </a:p>
        </p:txBody>
      </p:sp>
      <p:grpSp>
        <p:nvGrpSpPr>
          <p:cNvPr id="15381" name="Group 28"/>
          <p:cNvGrpSpPr/>
          <p:nvPr/>
        </p:nvGrpSpPr>
        <p:grpSpPr>
          <a:xfrm>
            <a:off x="3649133" y="1830917"/>
            <a:ext cx="1622208" cy="857249"/>
            <a:chOff x="0" y="0"/>
            <a:chExt cx="1927" cy="984"/>
          </a:xfrm>
        </p:grpSpPr>
        <p:sp>
          <p:nvSpPr>
            <p:cNvPr id="15382" name="Oval 29"/>
            <p:cNvSpPr/>
            <p:nvPr/>
          </p:nvSpPr>
          <p:spPr>
            <a:xfrm>
              <a:off x="0" y="0"/>
              <a:ext cx="1926" cy="984"/>
            </a:xfrm>
            <a:prstGeom prst="ellipse">
              <a:avLst/>
            </a:prstGeom>
            <a:solidFill>
              <a:srgbClr val="CCECFF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p>
              <a:pPr lvl="0"/>
              <a:endParaRPr lang="zh-CN" altLang="en-US" sz="2400" dirty="0"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  <p:sp>
          <p:nvSpPr>
            <p:cNvPr id="15383" name="Text Box 30"/>
            <p:cNvSpPr txBox="1"/>
            <p:nvPr/>
          </p:nvSpPr>
          <p:spPr>
            <a:xfrm>
              <a:off x="342" y="234"/>
              <a:ext cx="1585" cy="525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lvl="0"/>
              <a:r>
                <a:rPr lang="zh-CN" altLang="en-US" sz="2400" b="1" dirty="0">
                  <a:solidFill>
                    <a:schemeClr val="accent1"/>
                  </a:solidFill>
                  <a:latin typeface="Arial" panose="020B0604020202020204" charset="-116"/>
                  <a:ea typeface="宋体" panose="02010600030101010101" pitchFamily="2" charset="-122"/>
                </a:rPr>
                <a:t>事实性</a:t>
              </a:r>
              <a:endParaRPr lang="zh-CN" altLang="en-US" sz="2400" b="1" dirty="0">
                <a:solidFill>
                  <a:schemeClr val="accent1"/>
                </a:solidFill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</p:grpSp>
      <p:sp>
        <p:nvSpPr>
          <p:cNvPr id="15384" name="直接连接符 31"/>
          <p:cNvSpPr/>
          <p:nvPr/>
        </p:nvSpPr>
        <p:spPr>
          <a:xfrm flipV="1">
            <a:off x="2017184" y="3445933"/>
            <a:ext cx="2542116" cy="296333"/>
          </a:xfrm>
          <a:prstGeom prst="line">
            <a:avLst/>
          </a:prstGeom>
          <a:ln w="12700" cap="flat" cmpd="sng">
            <a:solidFill>
              <a:srgbClr val="005DDF"/>
            </a:solidFill>
            <a:prstDash val="sysDot"/>
            <a:headEnd type="oval" w="med" len="med"/>
            <a:tailEnd type="oval" w="med" len="med"/>
          </a:ln>
        </p:spPr>
        <p:txBody>
          <a:bodyPr anchor="t"/>
          <a:p>
            <a:pPr lvl="0"/>
            <a:endParaRPr lang="zh-CN" altLang="en-US" sz="2400" dirty="0">
              <a:latin typeface="Arial" panose="020B0604020202020204" charset="-116"/>
              <a:ea typeface="宋体" panose="02010600030101010101" pitchFamily="2" charset="-122"/>
            </a:endParaRPr>
          </a:p>
        </p:txBody>
      </p:sp>
      <p:grpSp>
        <p:nvGrpSpPr>
          <p:cNvPr id="15385" name="Group 33"/>
          <p:cNvGrpSpPr/>
          <p:nvPr/>
        </p:nvGrpSpPr>
        <p:grpSpPr>
          <a:xfrm>
            <a:off x="4301067" y="3134784"/>
            <a:ext cx="1539611" cy="836083"/>
            <a:chOff x="0" y="0"/>
            <a:chExt cx="1940" cy="984"/>
          </a:xfrm>
        </p:grpSpPr>
        <p:sp>
          <p:nvSpPr>
            <p:cNvPr id="15386" name="Oval 34"/>
            <p:cNvSpPr/>
            <p:nvPr/>
          </p:nvSpPr>
          <p:spPr>
            <a:xfrm>
              <a:off x="0" y="0"/>
              <a:ext cx="1926" cy="984"/>
            </a:xfrm>
            <a:prstGeom prst="ellipse">
              <a:avLst/>
            </a:prstGeom>
            <a:solidFill>
              <a:srgbClr val="CCECFF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p>
              <a:pPr lvl="0"/>
              <a:endParaRPr lang="zh-CN" altLang="en-US" sz="2400" dirty="0"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  <p:sp>
          <p:nvSpPr>
            <p:cNvPr id="15387" name="Text Box 35"/>
            <p:cNvSpPr txBox="1"/>
            <p:nvPr/>
          </p:nvSpPr>
          <p:spPr>
            <a:xfrm>
              <a:off x="355" y="182"/>
              <a:ext cx="1585" cy="53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lvl="0"/>
              <a:r>
                <a:rPr lang="zh-CN" altLang="en-US" sz="2400" b="1" dirty="0">
                  <a:solidFill>
                    <a:schemeClr val="accent1"/>
                  </a:solidFill>
                  <a:latin typeface="Arial" panose="020B0604020202020204" charset="-116"/>
                  <a:ea typeface="宋体" panose="02010600030101010101" pitchFamily="2" charset="-122"/>
                </a:rPr>
                <a:t>技术型</a:t>
              </a:r>
              <a:endParaRPr lang="zh-CN" altLang="en-US" sz="2400" b="1" dirty="0">
                <a:solidFill>
                  <a:schemeClr val="accent1"/>
                </a:solidFill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</p:grpSp>
      <p:sp>
        <p:nvSpPr>
          <p:cNvPr id="15388" name="直接连接符 33"/>
          <p:cNvSpPr/>
          <p:nvPr/>
        </p:nvSpPr>
        <p:spPr>
          <a:xfrm>
            <a:off x="2262717" y="4229100"/>
            <a:ext cx="2796116" cy="757767"/>
          </a:xfrm>
          <a:prstGeom prst="line">
            <a:avLst/>
          </a:prstGeom>
          <a:ln w="12700" cap="flat" cmpd="sng">
            <a:solidFill>
              <a:srgbClr val="005DDF"/>
            </a:solidFill>
            <a:prstDash val="sysDot"/>
            <a:headEnd type="oval" w="med" len="med"/>
            <a:tailEnd type="oval" w="med" len="med"/>
          </a:ln>
        </p:spPr>
        <p:txBody>
          <a:bodyPr anchor="t"/>
          <a:p>
            <a:pPr lvl="0"/>
            <a:endParaRPr lang="zh-CN" altLang="en-US" sz="2400" dirty="0">
              <a:latin typeface="Arial" panose="020B0604020202020204" charset="-116"/>
              <a:ea typeface="宋体" panose="02010600030101010101" pitchFamily="2" charset="-122"/>
            </a:endParaRPr>
          </a:p>
        </p:txBody>
      </p:sp>
      <p:grpSp>
        <p:nvGrpSpPr>
          <p:cNvPr id="15389" name="Group 38"/>
          <p:cNvGrpSpPr/>
          <p:nvPr/>
        </p:nvGrpSpPr>
        <p:grpSpPr>
          <a:xfrm>
            <a:off x="4303184" y="4741333"/>
            <a:ext cx="1538816" cy="624417"/>
            <a:chOff x="0" y="0"/>
            <a:chExt cx="1926" cy="984"/>
          </a:xfrm>
        </p:grpSpPr>
        <p:sp>
          <p:nvSpPr>
            <p:cNvPr id="15390" name="Oval 39"/>
            <p:cNvSpPr/>
            <p:nvPr/>
          </p:nvSpPr>
          <p:spPr>
            <a:xfrm>
              <a:off x="0" y="0"/>
              <a:ext cx="1926" cy="984"/>
            </a:xfrm>
            <a:prstGeom prst="ellipse">
              <a:avLst/>
            </a:prstGeom>
            <a:solidFill>
              <a:srgbClr val="CCECFF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p>
              <a:pPr lvl="0"/>
              <a:endParaRPr lang="zh-CN" altLang="en-US" sz="2400" dirty="0"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  <p:sp>
          <p:nvSpPr>
            <p:cNvPr id="15391" name="Text Box 40"/>
            <p:cNvSpPr txBox="1"/>
            <p:nvPr/>
          </p:nvSpPr>
          <p:spPr>
            <a:xfrm>
              <a:off x="335" y="233"/>
              <a:ext cx="1585" cy="72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lvl="0"/>
              <a:r>
                <a:rPr lang="zh-CN" altLang="en-US" sz="2400" b="1" dirty="0">
                  <a:solidFill>
                    <a:schemeClr val="accent1"/>
                  </a:solidFill>
                  <a:latin typeface="Arial" panose="020B0604020202020204" charset="-116"/>
                  <a:ea typeface="宋体" panose="02010600030101010101" pitchFamily="2" charset="-122"/>
                </a:rPr>
                <a:t>国际性</a:t>
              </a:r>
              <a:endParaRPr lang="zh-CN" altLang="en-US" sz="2400" b="1" dirty="0">
                <a:solidFill>
                  <a:schemeClr val="accent1"/>
                </a:solidFill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</p:grpSp>
      <p:grpSp>
        <p:nvGrpSpPr>
          <p:cNvPr id="15392" name="Group 42"/>
          <p:cNvGrpSpPr/>
          <p:nvPr/>
        </p:nvGrpSpPr>
        <p:grpSpPr>
          <a:xfrm>
            <a:off x="2161117" y="4373033"/>
            <a:ext cx="2398183" cy="1983317"/>
            <a:chOff x="0" y="0"/>
            <a:chExt cx="3537" cy="3125"/>
          </a:xfrm>
        </p:grpSpPr>
        <p:sp>
          <p:nvSpPr>
            <p:cNvPr id="15393" name="直接连接符 33"/>
            <p:cNvSpPr/>
            <p:nvPr/>
          </p:nvSpPr>
          <p:spPr>
            <a:xfrm>
              <a:off x="0" y="0"/>
              <a:ext cx="1780" cy="2554"/>
            </a:xfrm>
            <a:prstGeom prst="line">
              <a:avLst/>
            </a:prstGeom>
            <a:ln w="12700" cap="flat" cmpd="sng">
              <a:solidFill>
                <a:srgbClr val="005DDF"/>
              </a:solidFill>
              <a:prstDash val="sysDot"/>
              <a:headEnd type="oval" w="med" len="med"/>
              <a:tailEnd type="oval" w="med" len="med"/>
            </a:ln>
          </p:spPr>
          <p:txBody>
            <a:bodyPr anchor="t"/>
            <a:p>
              <a:pPr lvl="0"/>
              <a:endParaRPr lang="zh-CN" altLang="en-US" sz="2400" dirty="0"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  <p:sp>
          <p:nvSpPr>
            <p:cNvPr id="15394" name="Oval 44"/>
            <p:cNvSpPr/>
            <p:nvPr/>
          </p:nvSpPr>
          <p:spPr>
            <a:xfrm>
              <a:off x="1611" y="2141"/>
              <a:ext cx="1926" cy="984"/>
            </a:xfrm>
            <a:prstGeom prst="ellipse">
              <a:avLst/>
            </a:prstGeom>
            <a:solidFill>
              <a:srgbClr val="CCECFF"/>
            </a:solidFill>
            <a:ln w="9525" cap="flat" cmpd="sng">
              <a:solidFill>
                <a:schemeClr val="tx1"/>
              </a:solidFill>
              <a:prstDash val="solid"/>
              <a:headEnd type="none" w="med" len="med"/>
              <a:tailEnd type="none" w="med" len="med"/>
            </a:ln>
          </p:spPr>
          <p:txBody>
            <a:bodyPr anchor="ctr"/>
            <a:p>
              <a:pPr lvl="0"/>
              <a:endParaRPr lang="zh-CN" altLang="en-US" sz="2400" dirty="0">
                <a:latin typeface="Arial" panose="020B0604020202020204" charset="-116"/>
                <a:ea typeface="宋体" panose="02010600030101010101" pitchFamily="2" charset="-122"/>
              </a:endParaRPr>
            </a:p>
          </p:txBody>
        </p:sp>
      </p:grpSp>
      <p:sp>
        <p:nvSpPr>
          <p:cNvPr id="15395" name="Text Box 45"/>
          <p:cNvSpPr txBox="1"/>
          <p:nvPr/>
        </p:nvSpPr>
        <p:spPr>
          <a:xfrm>
            <a:off x="3441700" y="5846233"/>
            <a:ext cx="1270000" cy="45720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/>
            <a:r>
              <a:rPr lang="zh-CN" altLang="en-US" sz="2400" b="1" dirty="0">
                <a:solidFill>
                  <a:schemeClr val="accent1"/>
                </a:solidFill>
                <a:latin typeface="Arial" panose="020B0604020202020204" charset="-116"/>
                <a:ea typeface="宋体" panose="02010600030101010101" pitchFamily="2" charset="-122"/>
              </a:rPr>
              <a:t>形象化</a:t>
            </a:r>
            <a:endParaRPr lang="zh-CN" altLang="en-US" sz="2400" b="1" dirty="0">
              <a:solidFill>
                <a:schemeClr val="accent1"/>
              </a:solidFill>
              <a:latin typeface="Arial" panose="020B0604020202020204" charset="-116"/>
              <a:ea typeface="宋体" panose="02010600030101010101" pitchFamily="2" charset="-122"/>
            </a:endParaRPr>
          </a:p>
        </p:txBody>
      </p:sp>
      <p:sp>
        <p:nvSpPr>
          <p:cNvPr id="15396" name="直接连接符 152"/>
          <p:cNvSpPr/>
          <p:nvPr/>
        </p:nvSpPr>
        <p:spPr>
          <a:xfrm flipH="1">
            <a:off x="4301067" y="6356351"/>
            <a:ext cx="6117167" cy="2116"/>
          </a:xfrm>
          <a:prstGeom prst="line">
            <a:avLst/>
          </a:prstGeom>
          <a:ln w="12700" cap="flat" cmpd="sng">
            <a:solidFill>
              <a:srgbClr val="005DDF"/>
            </a:solidFill>
            <a:prstDash val="sysDot"/>
            <a:headEnd type="oval" w="med" len="med"/>
            <a:tailEnd type="oval" w="med" len="med"/>
          </a:ln>
        </p:spPr>
        <p:txBody>
          <a:bodyPr anchor="t"/>
          <a:p>
            <a:pPr lvl="0"/>
            <a:endParaRPr lang="zh-CN" altLang="en-US" sz="2400" dirty="0">
              <a:latin typeface="Arial" panose="020B0604020202020204" charset="-116"/>
              <a:ea typeface="宋体" panose="02010600030101010101" pitchFamily="2" charset="-122"/>
            </a:endParaRPr>
          </a:p>
        </p:txBody>
      </p:sp>
      <p:grpSp>
        <p:nvGrpSpPr>
          <p:cNvPr id="15397" name="Group 47"/>
          <p:cNvGrpSpPr/>
          <p:nvPr/>
        </p:nvGrpSpPr>
        <p:grpSpPr>
          <a:xfrm>
            <a:off x="5274733" y="5477933"/>
            <a:ext cx="2671233" cy="978254"/>
            <a:chOff x="0" y="0"/>
            <a:chExt cx="4210" cy="1541"/>
          </a:xfrm>
        </p:grpSpPr>
        <p:sp>
          <p:nvSpPr>
            <p:cNvPr id="15398" name="Text Box 48"/>
            <p:cNvSpPr txBox="1"/>
            <p:nvPr/>
          </p:nvSpPr>
          <p:spPr>
            <a:xfrm>
              <a:off x="0" y="341"/>
              <a:ext cx="2851" cy="1200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lvl="0"/>
              <a:endParaRPr lang="zh-CN" altLang="en-US" sz="1865" dirty="0">
                <a:solidFill>
                  <a:srgbClr val="7F7F7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  <a:p>
              <a:pPr lvl="0"/>
              <a:r>
                <a:rPr lang="zh-CN" altLang="en-US" sz="2400" dirty="0">
                  <a:solidFill>
                    <a:srgbClr val="7F7F7F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学术图片</a:t>
              </a:r>
              <a:endParaRPr lang="zh-CN" altLang="en-US" sz="2400" dirty="0">
                <a:solidFill>
                  <a:srgbClr val="7F7F7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5399" name="Text Box 49"/>
            <p:cNvSpPr txBox="1"/>
            <p:nvPr/>
          </p:nvSpPr>
          <p:spPr>
            <a:xfrm>
              <a:off x="402" y="0"/>
              <a:ext cx="3808" cy="761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p>
              <a:pPr lvl="0"/>
              <a:r>
                <a:rPr lang="zh-CN" altLang="en-US" sz="2400" b="1" dirty="0">
                  <a:solidFill>
                    <a:srgbClr val="00B0F0"/>
                  </a:solidFill>
                  <a:latin typeface="微软雅黑" panose="020B0503020204020204" charset="-122"/>
                  <a:ea typeface="微软雅黑" panose="020B0503020204020204" charset="-122"/>
                  <a:sym typeface="微软雅黑" panose="020B0503020204020204" charset="-122"/>
                </a:rPr>
                <a:t>画图、绘图参照</a:t>
              </a:r>
              <a:endParaRPr lang="zh-CN" altLang="en-US" sz="2400" b="1" dirty="0">
                <a:solidFill>
                  <a:srgbClr val="00B0F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15400" name="椭圆 14"/>
          <p:cNvSpPr/>
          <p:nvPr/>
        </p:nvSpPr>
        <p:spPr>
          <a:xfrm>
            <a:off x="539751" y="3445933"/>
            <a:ext cx="1727200" cy="1295400"/>
          </a:xfrm>
          <a:prstGeom prst="ellipse">
            <a:avLst/>
          </a:prstGeom>
          <a:gradFill rotWithShape="1">
            <a:gsLst>
              <a:gs pos="0">
                <a:srgbClr val="7BABFF">
                  <a:alpha val="100000"/>
                </a:srgbClr>
              </a:gs>
              <a:gs pos="32999">
                <a:srgbClr val="7BABFF">
                  <a:alpha val="100000"/>
                </a:srgbClr>
              </a:gs>
              <a:gs pos="100000">
                <a:srgbClr val="2676FF">
                  <a:alpha val="100000"/>
                </a:srgbClr>
              </a:gs>
            </a:gsLst>
            <a:lin ang="5400000" scaled="1"/>
            <a:tileRect/>
          </a:gradFill>
          <a:ln w="3175" cap="flat" cmpd="sng">
            <a:solidFill>
              <a:srgbClr val="D7D7D7"/>
            </a:solidFill>
            <a:prstDash val="solid"/>
            <a:headEnd type="none" w="med" len="med"/>
            <a:tailEnd type="none" w="med" len="med"/>
          </a:ln>
        </p:spPr>
        <p:txBody>
          <a:bodyPr lIns="0" rIns="0" anchor="ctr"/>
          <a:p>
            <a:pPr lvl="0" algn="ctr"/>
            <a:r>
              <a:rPr lang="zh-CN" altLang="en-US" sz="2400" dirty="0">
                <a:solidFill>
                  <a:srgbClr val="FFFFFF"/>
                </a:solidFill>
                <a:latin typeface="Impact" panose="020B0806030902050204" pitchFamily="2" charset="0"/>
                <a:ea typeface="微软雅黑" panose="020B0503020204020204" charset="-122"/>
                <a:sym typeface="Impact" panose="020B0806030902050204" pitchFamily="2" charset="0"/>
              </a:rPr>
              <a:t>需要哪些资料？</a:t>
            </a:r>
            <a:endParaRPr lang="en-US" altLang="x-none" sz="2400" dirty="0">
              <a:solidFill>
                <a:srgbClr val="FFFFFF"/>
              </a:solidFill>
              <a:latin typeface="Impact" panose="020B0806030902050204" pitchFamily="2" charset="0"/>
              <a:ea typeface="微软雅黑" panose="020B0503020204020204" charset="-122"/>
              <a:sym typeface="Impact" panose="020B0806030902050204" pitchFamily="2" charset="0"/>
            </a:endParaRPr>
          </a:p>
        </p:txBody>
      </p:sp>
      <p:sp>
        <p:nvSpPr>
          <p:cNvPr id="15401" name="TextBox 6"/>
          <p:cNvSpPr/>
          <p:nvPr/>
        </p:nvSpPr>
        <p:spPr>
          <a:xfrm>
            <a:off x="220133" y="406400"/>
            <a:ext cx="745067" cy="457200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 lvl="0"/>
            <a:endParaRPr lang="zh-CN" altLang="en-US" sz="2400" dirty="0">
              <a:solidFill>
                <a:srgbClr val="8CB3E3"/>
              </a:solidFill>
              <a:latin typeface="Broadway" panose="04040905080B02020502" pitchFamily="2" charset="0"/>
              <a:ea typeface="楷体" panose="02010609060101010101" pitchFamily="1" charset="-122"/>
              <a:sym typeface="经典繁仿黑" pitchFamily="1" charset="-122"/>
            </a:endParaRPr>
          </a:p>
        </p:txBody>
      </p:sp>
      <p:sp>
        <p:nvSpPr>
          <p:cNvPr id="15402" name="文本框 12329"/>
          <p:cNvSpPr txBox="1"/>
          <p:nvPr/>
        </p:nvSpPr>
        <p:spPr>
          <a:xfrm>
            <a:off x="5839884" y="4876800"/>
            <a:ext cx="6462183" cy="48323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/>
            <a:r>
              <a:rPr lang="zh-CN" altLang="en-US" sz="2400" dirty="0">
                <a:latin typeface="Arial" panose="020B0604020202020204" charset="-116"/>
                <a:ea typeface="宋体" panose="02010600030101010101" pitchFamily="2" charset="-122"/>
              </a:rPr>
              <a:t>springer、wiley、</a:t>
            </a:r>
            <a:r>
              <a:rPr lang="en-US" altLang="x-none" sz="2400" dirty="0">
                <a:solidFill>
                  <a:srgbClr val="7F7F7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proquest</a:t>
            </a:r>
            <a:r>
              <a:rPr lang="zh-CN" altLang="en-US" sz="2400" dirty="0">
                <a:latin typeface="Arial" panose="020B0604020202020204" charset="-116"/>
                <a:ea typeface="宋体" panose="02010600030101010101" pitchFamily="2" charset="-122"/>
              </a:rPr>
              <a:t>、</a:t>
            </a:r>
            <a:r>
              <a:rPr lang="en-US" altLang="x-none" sz="2400" dirty="0">
                <a:solidFill>
                  <a:srgbClr val="7F7F7F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aylor&amp;francis</a:t>
            </a:r>
            <a:r>
              <a:rPr lang="en-US" altLang="x-none" sz="2400" dirty="0">
                <a:solidFill>
                  <a:srgbClr val="7F7F7F"/>
                </a:solidFill>
                <a:latin typeface="Arial" panose="020B0604020202020204" charset="-116"/>
                <a:ea typeface="微软雅黑" panose="020B0503020204020204" charset="-122"/>
                <a:sym typeface="微软雅黑" panose="020B0503020204020204" charset="-122"/>
              </a:rPr>
              <a:t>…</a:t>
            </a:r>
            <a:endParaRPr lang="en-US" altLang="x-none" sz="2400" dirty="0">
              <a:solidFill>
                <a:srgbClr val="7F7F7F"/>
              </a:solidFill>
              <a:latin typeface="Arial" panose="020B0604020202020204" charset="-116"/>
              <a:ea typeface="微软雅黑" panose="020B0503020204020204" charset="-122"/>
              <a:sym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57416" y="1572447"/>
            <a:ext cx="3707574" cy="4854388"/>
          </a:xfrm>
          <a:prstGeom prst="rect">
            <a:avLst/>
          </a:prstGeom>
        </p:spPr>
      </p:pic>
      <p:sp>
        <p:nvSpPr>
          <p:cNvPr id="35" name="椭圆 34"/>
          <p:cNvSpPr/>
          <p:nvPr/>
        </p:nvSpPr>
        <p:spPr>
          <a:xfrm>
            <a:off x="4934155" y="1272077"/>
            <a:ext cx="2323690" cy="2323690"/>
          </a:xfrm>
          <a:prstGeom prst="ellipse">
            <a:avLst/>
          </a:prstGeom>
          <a:solidFill>
            <a:srgbClr val="1D8DE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536216" y="1769163"/>
            <a:ext cx="1267996" cy="1118537"/>
            <a:chOff x="10213976" y="2881313"/>
            <a:chExt cx="1670050" cy="1473200"/>
          </a:xfrm>
          <a:solidFill>
            <a:schemeClr val="bg1"/>
          </a:solidFill>
        </p:grpSpPr>
        <p:sp>
          <p:nvSpPr>
            <p:cNvPr id="37" name="Freeform 62"/>
            <p:cNvSpPr/>
            <p:nvPr/>
          </p:nvSpPr>
          <p:spPr bwMode="auto">
            <a:xfrm>
              <a:off x="10477501" y="2881313"/>
              <a:ext cx="1406525" cy="1335088"/>
            </a:xfrm>
            <a:custGeom>
              <a:avLst/>
              <a:gdLst>
                <a:gd name="T0" fmla="*/ 412 w 478"/>
                <a:gd name="T1" fmla="*/ 96 h 455"/>
                <a:gd name="T2" fmla="*/ 118 w 478"/>
                <a:gd name="T3" fmla="*/ 12 h 455"/>
                <a:gd name="T4" fmla="*/ 22 w 478"/>
                <a:gd name="T5" fmla="*/ 63 h 455"/>
                <a:gd name="T6" fmla="*/ 0 w 478"/>
                <a:gd name="T7" fmla="*/ 138 h 455"/>
                <a:gd name="T8" fmla="*/ 26 w 478"/>
                <a:gd name="T9" fmla="*/ 138 h 455"/>
                <a:gd name="T10" fmla="*/ 45 w 478"/>
                <a:gd name="T11" fmla="*/ 70 h 455"/>
                <a:gd name="T12" fmla="*/ 111 w 478"/>
                <a:gd name="T13" fmla="*/ 36 h 455"/>
                <a:gd name="T14" fmla="*/ 405 w 478"/>
                <a:gd name="T15" fmla="*/ 120 h 455"/>
                <a:gd name="T16" fmla="*/ 443 w 478"/>
                <a:gd name="T17" fmla="*/ 184 h 455"/>
                <a:gd name="T18" fmla="*/ 381 w 478"/>
                <a:gd name="T19" fmla="*/ 398 h 455"/>
                <a:gd name="T20" fmla="*/ 354 w 478"/>
                <a:gd name="T21" fmla="*/ 429 h 455"/>
                <a:gd name="T22" fmla="*/ 354 w 478"/>
                <a:gd name="T23" fmla="*/ 455 h 455"/>
                <a:gd name="T24" fmla="*/ 405 w 478"/>
                <a:gd name="T25" fmla="*/ 405 h 455"/>
                <a:gd name="T26" fmla="*/ 466 w 478"/>
                <a:gd name="T27" fmla="*/ 190 h 455"/>
                <a:gd name="T28" fmla="*/ 412 w 478"/>
                <a:gd name="T29" fmla="*/ 96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8" h="455">
                  <a:moveTo>
                    <a:pt x="412" y="96"/>
                  </a:moveTo>
                  <a:cubicBezTo>
                    <a:pt x="118" y="12"/>
                    <a:pt x="118" y="12"/>
                    <a:pt x="118" y="12"/>
                  </a:cubicBezTo>
                  <a:cubicBezTo>
                    <a:pt x="77" y="0"/>
                    <a:pt x="33" y="23"/>
                    <a:pt x="22" y="63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53" y="43"/>
                    <a:pt x="82" y="27"/>
                    <a:pt x="111" y="36"/>
                  </a:cubicBezTo>
                  <a:cubicBezTo>
                    <a:pt x="405" y="120"/>
                    <a:pt x="405" y="120"/>
                    <a:pt x="405" y="120"/>
                  </a:cubicBezTo>
                  <a:cubicBezTo>
                    <a:pt x="434" y="128"/>
                    <a:pt x="450" y="157"/>
                    <a:pt x="443" y="184"/>
                  </a:cubicBezTo>
                  <a:cubicBezTo>
                    <a:pt x="381" y="398"/>
                    <a:pt x="381" y="398"/>
                    <a:pt x="381" y="398"/>
                  </a:cubicBezTo>
                  <a:cubicBezTo>
                    <a:pt x="377" y="412"/>
                    <a:pt x="367" y="423"/>
                    <a:pt x="354" y="429"/>
                  </a:cubicBezTo>
                  <a:cubicBezTo>
                    <a:pt x="354" y="455"/>
                    <a:pt x="354" y="455"/>
                    <a:pt x="354" y="455"/>
                  </a:cubicBezTo>
                  <a:cubicBezTo>
                    <a:pt x="378" y="448"/>
                    <a:pt x="398" y="430"/>
                    <a:pt x="405" y="405"/>
                  </a:cubicBezTo>
                  <a:cubicBezTo>
                    <a:pt x="466" y="190"/>
                    <a:pt x="466" y="190"/>
                    <a:pt x="466" y="190"/>
                  </a:cubicBezTo>
                  <a:cubicBezTo>
                    <a:pt x="478" y="150"/>
                    <a:pt x="453" y="108"/>
                    <a:pt x="41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38" name="Freeform 63"/>
            <p:cNvSpPr/>
            <p:nvPr/>
          </p:nvSpPr>
          <p:spPr bwMode="auto">
            <a:xfrm>
              <a:off x="10583863" y="3005138"/>
              <a:ext cx="1173163" cy="1093788"/>
            </a:xfrm>
            <a:custGeom>
              <a:avLst/>
              <a:gdLst>
                <a:gd name="T0" fmla="*/ 388 w 399"/>
                <a:gd name="T1" fmla="*/ 104 h 373"/>
                <a:gd name="T2" fmla="*/ 350 w 399"/>
                <a:gd name="T3" fmla="*/ 80 h 373"/>
                <a:gd name="T4" fmla="*/ 267 w 399"/>
                <a:gd name="T5" fmla="*/ 56 h 373"/>
                <a:gd name="T6" fmla="*/ 173 w 399"/>
                <a:gd name="T7" fmla="*/ 29 h 373"/>
                <a:gd name="T8" fmla="*/ 90 w 399"/>
                <a:gd name="T9" fmla="*/ 6 h 373"/>
                <a:gd name="T10" fmla="*/ 45 w 399"/>
                <a:gd name="T11" fmla="*/ 6 h 373"/>
                <a:gd name="T12" fmla="*/ 14 w 399"/>
                <a:gd name="T13" fmla="*/ 46 h 373"/>
                <a:gd name="T14" fmla="*/ 0 w 399"/>
                <a:gd name="T15" fmla="*/ 96 h 373"/>
                <a:gd name="T16" fmla="*/ 12 w 399"/>
                <a:gd name="T17" fmla="*/ 96 h 373"/>
                <a:gd name="T18" fmla="*/ 26 w 399"/>
                <a:gd name="T19" fmla="*/ 50 h 373"/>
                <a:gd name="T20" fmla="*/ 50 w 399"/>
                <a:gd name="T21" fmla="*/ 17 h 373"/>
                <a:gd name="T22" fmla="*/ 87 w 399"/>
                <a:gd name="T23" fmla="*/ 17 h 373"/>
                <a:gd name="T24" fmla="*/ 169 w 399"/>
                <a:gd name="T25" fmla="*/ 41 h 373"/>
                <a:gd name="T26" fmla="*/ 264 w 399"/>
                <a:gd name="T27" fmla="*/ 68 h 373"/>
                <a:gd name="T28" fmla="*/ 347 w 399"/>
                <a:gd name="T29" fmla="*/ 92 h 373"/>
                <a:gd name="T30" fmla="*/ 378 w 399"/>
                <a:gd name="T31" fmla="*/ 111 h 373"/>
                <a:gd name="T32" fmla="*/ 381 w 399"/>
                <a:gd name="T33" fmla="*/ 152 h 373"/>
                <a:gd name="T34" fmla="*/ 329 w 399"/>
                <a:gd name="T35" fmla="*/ 335 h 373"/>
                <a:gd name="T36" fmla="*/ 318 w 399"/>
                <a:gd name="T37" fmla="*/ 356 h 373"/>
                <a:gd name="T38" fmla="*/ 318 w 399"/>
                <a:gd name="T39" fmla="*/ 373 h 373"/>
                <a:gd name="T40" fmla="*/ 341 w 399"/>
                <a:gd name="T41" fmla="*/ 338 h 373"/>
                <a:gd name="T42" fmla="*/ 393 w 399"/>
                <a:gd name="T43" fmla="*/ 155 h 373"/>
                <a:gd name="T44" fmla="*/ 388 w 399"/>
                <a:gd name="T45" fmla="*/ 10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9" h="373">
                  <a:moveTo>
                    <a:pt x="388" y="104"/>
                  </a:moveTo>
                  <a:cubicBezTo>
                    <a:pt x="380" y="92"/>
                    <a:pt x="366" y="85"/>
                    <a:pt x="350" y="80"/>
                  </a:cubicBezTo>
                  <a:cubicBezTo>
                    <a:pt x="267" y="56"/>
                    <a:pt x="267" y="56"/>
                    <a:pt x="267" y="56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74" y="1"/>
                    <a:pt x="59" y="0"/>
                    <a:pt x="45" y="6"/>
                  </a:cubicBezTo>
                  <a:cubicBezTo>
                    <a:pt x="31" y="12"/>
                    <a:pt x="20" y="25"/>
                    <a:pt x="14" y="4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31" y="30"/>
                    <a:pt x="40" y="21"/>
                    <a:pt x="50" y="17"/>
                  </a:cubicBezTo>
                  <a:cubicBezTo>
                    <a:pt x="60" y="13"/>
                    <a:pt x="72" y="13"/>
                    <a:pt x="87" y="17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264" y="68"/>
                    <a:pt x="264" y="68"/>
                    <a:pt x="264" y="68"/>
                  </a:cubicBezTo>
                  <a:cubicBezTo>
                    <a:pt x="347" y="92"/>
                    <a:pt x="347" y="92"/>
                    <a:pt x="347" y="92"/>
                  </a:cubicBezTo>
                  <a:cubicBezTo>
                    <a:pt x="361" y="96"/>
                    <a:pt x="372" y="102"/>
                    <a:pt x="378" y="111"/>
                  </a:cubicBezTo>
                  <a:cubicBezTo>
                    <a:pt x="384" y="120"/>
                    <a:pt x="387" y="132"/>
                    <a:pt x="381" y="152"/>
                  </a:cubicBezTo>
                  <a:cubicBezTo>
                    <a:pt x="329" y="335"/>
                    <a:pt x="329" y="335"/>
                    <a:pt x="329" y="335"/>
                  </a:cubicBezTo>
                  <a:cubicBezTo>
                    <a:pt x="326" y="344"/>
                    <a:pt x="322" y="351"/>
                    <a:pt x="318" y="356"/>
                  </a:cubicBezTo>
                  <a:cubicBezTo>
                    <a:pt x="318" y="373"/>
                    <a:pt x="318" y="373"/>
                    <a:pt x="318" y="373"/>
                  </a:cubicBezTo>
                  <a:cubicBezTo>
                    <a:pt x="328" y="366"/>
                    <a:pt x="336" y="354"/>
                    <a:pt x="341" y="338"/>
                  </a:cubicBezTo>
                  <a:cubicBezTo>
                    <a:pt x="393" y="155"/>
                    <a:pt x="393" y="155"/>
                    <a:pt x="393" y="155"/>
                  </a:cubicBezTo>
                  <a:cubicBezTo>
                    <a:pt x="399" y="134"/>
                    <a:pt x="397" y="116"/>
                    <a:pt x="388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39" name="Freeform 64"/>
            <p:cNvSpPr>
              <a:spLocks noEditPoints="1"/>
            </p:cNvSpPr>
            <p:nvPr/>
          </p:nvSpPr>
          <p:spPr bwMode="auto">
            <a:xfrm>
              <a:off x="10213976" y="3257550"/>
              <a:ext cx="1357313" cy="1096963"/>
            </a:xfrm>
            <a:custGeom>
              <a:avLst/>
              <a:gdLst>
                <a:gd name="T0" fmla="*/ 78 w 462"/>
                <a:gd name="T1" fmla="*/ 374 h 374"/>
                <a:gd name="T2" fmla="*/ 0 w 462"/>
                <a:gd name="T3" fmla="*/ 299 h 374"/>
                <a:gd name="T4" fmla="*/ 0 w 462"/>
                <a:gd name="T5" fmla="*/ 299 h 374"/>
                <a:gd name="T6" fmla="*/ 0 w 462"/>
                <a:gd name="T7" fmla="*/ 75 h 374"/>
                <a:gd name="T8" fmla="*/ 78 w 462"/>
                <a:gd name="T9" fmla="*/ 0 h 374"/>
                <a:gd name="T10" fmla="*/ 78 w 462"/>
                <a:gd name="T11" fmla="*/ 0 h 374"/>
                <a:gd name="T12" fmla="*/ 384 w 462"/>
                <a:gd name="T13" fmla="*/ 0 h 374"/>
                <a:gd name="T14" fmla="*/ 462 w 462"/>
                <a:gd name="T15" fmla="*/ 75 h 374"/>
                <a:gd name="T16" fmla="*/ 462 w 462"/>
                <a:gd name="T17" fmla="*/ 75 h 374"/>
                <a:gd name="T18" fmla="*/ 462 w 462"/>
                <a:gd name="T19" fmla="*/ 299 h 374"/>
                <a:gd name="T20" fmla="*/ 384 w 462"/>
                <a:gd name="T21" fmla="*/ 374 h 374"/>
                <a:gd name="T22" fmla="*/ 384 w 462"/>
                <a:gd name="T23" fmla="*/ 374 h 374"/>
                <a:gd name="T24" fmla="*/ 78 w 462"/>
                <a:gd name="T25" fmla="*/ 374 h 374"/>
                <a:gd name="T26" fmla="*/ 24 w 462"/>
                <a:gd name="T27" fmla="*/ 75 h 374"/>
                <a:gd name="T28" fmla="*/ 24 w 462"/>
                <a:gd name="T29" fmla="*/ 299 h 374"/>
                <a:gd name="T30" fmla="*/ 78 w 462"/>
                <a:gd name="T31" fmla="*/ 349 h 374"/>
                <a:gd name="T32" fmla="*/ 78 w 462"/>
                <a:gd name="T33" fmla="*/ 349 h 374"/>
                <a:gd name="T34" fmla="*/ 384 w 462"/>
                <a:gd name="T35" fmla="*/ 349 h 374"/>
                <a:gd name="T36" fmla="*/ 438 w 462"/>
                <a:gd name="T37" fmla="*/ 299 h 374"/>
                <a:gd name="T38" fmla="*/ 438 w 462"/>
                <a:gd name="T39" fmla="*/ 299 h 374"/>
                <a:gd name="T40" fmla="*/ 438 w 462"/>
                <a:gd name="T41" fmla="*/ 75 h 374"/>
                <a:gd name="T42" fmla="*/ 384 w 462"/>
                <a:gd name="T43" fmla="*/ 25 h 374"/>
                <a:gd name="T44" fmla="*/ 384 w 462"/>
                <a:gd name="T45" fmla="*/ 25 h 374"/>
                <a:gd name="T46" fmla="*/ 78 w 462"/>
                <a:gd name="T47" fmla="*/ 25 h 374"/>
                <a:gd name="T48" fmla="*/ 24 w 462"/>
                <a:gd name="T49" fmla="*/ 75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2" h="374">
                  <a:moveTo>
                    <a:pt x="78" y="374"/>
                  </a:moveTo>
                  <a:cubicBezTo>
                    <a:pt x="35" y="374"/>
                    <a:pt x="0" y="341"/>
                    <a:pt x="0" y="299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35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427" y="0"/>
                    <a:pt x="462" y="33"/>
                    <a:pt x="462" y="75"/>
                  </a:cubicBezTo>
                  <a:cubicBezTo>
                    <a:pt x="462" y="75"/>
                    <a:pt x="462" y="75"/>
                    <a:pt x="462" y="75"/>
                  </a:cubicBezTo>
                  <a:cubicBezTo>
                    <a:pt x="462" y="299"/>
                    <a:pt x="462" y="299"/>
                    <a:pt x="462" y="299"/>
                  </a:cubicBezTo>
                  <a:cubicBezTo>
                    <a:pt x="462" y="341"/>
                    <a:pt x="427" y="374"/>
                    <a:pt x="384" y="374"/>
                  </a:cubicBezTo>
                  <a:cubicBezTo>
                    <a:pt x="384" y="374"/>
                    <a:pt x="384" y="374"/>
                    <a:pt x="384" y="374"/>
                  </a:cubicBezTo>
                  <a:cubicBezTo>
                    <a:pt x="78" y="374"/>
                    <a:pt x="78" y="374"/>
                    <a:pt x="78" y="374"/>
                  </a:cubicBezTo>
                  <a:close/>
                  <a:moveTo>
                    <a:pt x="24" y="75"/>
                  </a:moveTo>
                  <a:cubicBezTo>
                    <a:pt x="24" y="299"/>
                    <a:pt x="24" y="299"/>
                    <a:pt x="24" y="299"/>
                  </a:cubicBezTo>
                  <a:cubicBezTo>
                    <a:pt x="24" y="326"/>
                    <a:pt x="48" y="349"/>
                    <a:pt x="78" y="349"/>
                  </a:cubicBezTo>
                  <a:cubicBezTo>
                    <a:pt x="78" y="349"/>
                    <a:pt x="78" y="349"/>
                    <a:pt x="78" y="349"/>
                  </a:cubicBezTo>
                  <a:cubicBezTo>
                    <a:pt x="384" y="349"/>
                    <a:pt x="384" y="349"/>
                    <a:pt x="384" y="349"/>
                  </a:cubicBezTo>
                  <a:cubicBezTo>
                    <a:pt x="414" y="349"/>
                    <a:pt x="437" y="326"/>
                    <a:pt x="438" y="299"/>
                  </a:cubicBezTo>
                  <a:cubicBezTo>
                    <a:pt x="438" y="299"/>
                    <a:pt x="438" y="299"/>
                    <a:pt x="438" y="299"/>
                  </a:cubicBezTo>
                  <a:cubicBezTo>
                    <a:pt x="438" y="75"/>
                    <a:pt x="438" y="75"/>
                    <a:pt x="438" y="75"/>
                  </a:cubicBezTo>
                  <a:cubicBezTo>
                    <a:pt x="437" y="48"/>
                    <a:pt x="414" y="25"/>
                    <a:pt x="384" y="25"/>
                  </a:cubicBezTo>
                  <a:cubicBezTo>
                    <a:pt x="384" y="25"/>
                    <a:pt x="384" y="25"/>
                    <a:pt x="384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48" y="25"/>
                    <a:pt x="24" y="48"/>
                    <a:pt x="2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0" name="Freeform 65"/>
            <p:cNvSpPr/>
            <p:nvPr/>
          </p:nvSpPr>
          <p:spPr bwMode="auto">
            <a:xfrm>
              <a:off x="10313988" y="3351213"/>
              <a:ext cx="1157288" cy="912813"/>
            </a:xfrm>
            <a:custGeom>
              <a:avLst/>
              <a:gdLst>
                <a:gd name="T0" fmla="*/ 246 w 394"/>
                <a:gd name="T1" fmla="*/ 311 h 311"/>
                <a:gd name="T2" fmla="*/ 148 w 394"/>
                <a:gd name="T3" fmla="*/ 311 h 311"/>
                <a:gd name="T4" fmla="*/ 62 w 394"/>
                <a:gd name="T5" fmla="*/ 311 h 311"/>
                <a:gd name="T6" fmla="*/ 18 w 394"/>
                <a:gd name="T7" fmla="*/ 297 h 311"/>
                <a:gd name="T8" fmla="*/ 18 w 394"/>
                <a:gd name="T9" fmla="*/ 297 h 311"/>
                <a:gd name="T10" fmla="*/ 0 w 394"/>
                <a:gd name="T11" fmla="*/ 251 h 311"/>
                <a:gd name="T12" fmla="*/ 0 w 394"/>
                <a:gd name="T13" fmla="*/ 251 h 311"/>
                <a:gd name="T14" fmla="*/ 0 w 394"/>
                <a:gd name="T15" fmla="*/ 60 h 311"/>
                <a:gd name="T16" fmla="*/ 18 w 394"/>
                <a:gd name="T17" fmla="*/ 12 h 311"/>
                <a:gd name="T18" fmla="*/ 18 w 394"/>
                <a:gd name="T19" fmla="*/ 12 h 311"/>
                <a:gd name="T20" fmla="*/ 62 w 394"/>
                <a:gd name="T21" fmla="*/ 0 h 311"/>
                <a:gd name="T22" fmla="*/ 62 w 394"/>
                <a:gd name="T23" fmla="*/ 0 h 311"/>
                <a:gd name="T24" fmla="*/ 148 w 394"/>
                <a:gd name="T25" fmla="*/ 0 h 311"/>
                <a:gd name="T26" fmla="*/ 246 w 394"/>
                <a:gd name="T27" fmla="*/ 0 h 311"/>
                <a:gd name="T28" fmla="*/ 332 w 394"/>
                <a:gd name="T29" fmla="*/ 0 h 311"/>
                <a:gd name="T30" fmla="*/ 332 w 394"/>
                <a:gd name="T31" fmla="*/ 6 h 311"/>
                <a:gd name="T32" fmla="*/ 332 w 394"/>
                <a:gd name="T33" fmla="*/ 12 h 311"/>
                <a:gd name="T34" fmla="*/ 246 w 394"/>
                <a:gd name="T35" fmla="*/ 12 h 311"/>
                <a:gd name="T36" fmla="*/ 148 w 394"/>
                <a:gd name="T37" fmla="*/ 12 h 311"/>
                <a:gd name="T38" fmla="*/ 62 w 394"/>
                <a:gd name="T39" fmla="*/ 12 h 311"/>
                <a:gd name="T40" fmla="*/ 26 w 394"/>
                <a:gd name="T41" fmla="*/ 22 h 311"/>
                <a:gd name="T42" fmla="*/ 26 w 394"/>
                <a:gd name="T43" fmla="*/ 22 h 311"/>
                <a:gd name="T44" fmla="*/ 12 w 394"/>
                <a:gd name="T45" fmla="*/ 60 h 311"/>
                <a:gd name="T46" fmla="*/ 12 w 394"/>
                <a:gd name="T47" fmla="*/ 60 h 311"/>
                <a:gd name="T48" fmla="*/ 12 w 394"/>
                <a:gd name="T49" fmla="*/ 251 h 311"/>
                <a:gd name="T50" fmla="*/ 26 w 394"/>
                <a:gd name="T51" fmla="*/ 288 h 311"/>
                <a:gd name="T52" fmla="*/ 26 w 394"/>
                <a:gd name="T53" fmla="*/ 288 h 311"/>
                <a:gd name="T54" fmla="*/ 62 w 394"/>
                <a:gd name="T55" fmla="*/ 298 h 311"/>
                <a:gd name="T56" fmla="*/ 62 w 394"/>
                <a:gd name="T57" fmla="*/ 298 h 311"/>
                <a:gd name="T58" fmla="*/ 148 w 394"/>
                <a:gd name="T59" fmla="*/ 298 h 311"/>
                <a:gd name="T60" fmla="*/ 246 w 394"/>
                <a:gd name="T61" fmla="*/ 298 h 311"/>
                <a:gd name="T62" fmla="*/ 332 w 394"/>
                <a:gd name="T63" fmla="*/ 298 h 311"/>
                <a:gd name="T64" fmla="*/ 368 w 394"/>
                <a:gd name="T65" fmla="*/ 288 h 311"/>
                <a:gd name="T66" fmla="*/ 368 w 394"/>
                <a:gd name="T67" fmla="*/ 288 h 311"/>
                <a:gd name="T68" fmla="*/ 382 w 394"/>
                <a:gd name="T69" fmla="*/ 251 h 311"/>
                <a:gd name="T70" fmla="*/ 382 w 394"/>
                <a:gd name="T71" fmla="*/ 251 h 311"/>
                <a:gd name="T72" fmla="*/ 382 w 394"/>
                <a:gd name="T73" fmla="*/ 60 h 311"/>
                <a:gd name="T74" fmla="*/ 368 w 394"/>
                <a:gd name="T75" fmla="*/ 22 h 311"/>
                <a:gd name="T76" fmla="*/ 368 w 394"/>
                <a:gd name="T77" fmla="*/ 22 h 311"/>
                <a:gd name="T78" fmla="*/ 332 w 394"/>
                <a:gd name="T79" fmla="*/ 12 h 311"/>
                <a:gd name="T80" fmla="*/ 332 w 394"/>
                <a:gd name="T81" fmla="*/ 12 h 311"/>
                <a:gd name="T82" fmla="*/ 332 w 394"/>
                <a:gd name="T83" fmla="*/ 6 h 311"/>
                <a:gd name="T84" fmla="*/ 332 w 394"/>
                <a:gd name="T85" fmla="*/ 0 h 311"/>
                <a:gd name="T86" fmla="*/ 376 w 394"/>
                <a:gd name="T87" fmla="*/ 12 h 311"/>
                <a:gd name="T88" fmla="*/ 376 w 394"/>
                <a:gd name="T89" fmla="*/ 12 h 311"/>
                <a:gd name="T90" fmla="*/ 394 w 394"/>
                <a:gd name="T91" fmla="*/ 60 h 311"/>
                <a:gd name="T92" fmla="*/ 394 w 394"/>
                <a:gd name="T93" fmla="*/ 60 h 311"/>
                <a:gd name="T94" fmla="*/ 394 w 394"/>
                <a:gd name="T95" fmla="*/ 251 h 311"/>
                <a:gd name="T96" fmla="*/ 376 w 394"/>
                <a:gd name="T97" fmla="*/ 297 h 311"/>
                <a:gd name="T98" fmla="*/ 376 w 394"/>
                <a:gd name="T99" fmla="*/ 297 h 311"/>
                <a:gd name="T100" fmla="*/ 332 w 394"/>
                <a:gd name="T101" fmla="*/ 311 h 311"/>
                <a:gd name="T102" fmla="*/ 332 w 394"/>
                <a:gd name="T103" fmla="*/ 311 h 311"/>
                <a:gd name="T104" fmla="*/ 246 w 394"/>
                <a:gd name="T105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94" h="311">
                  <a:moveTo>
                    <a:pt x="246" y="311"/>
                  </a:moveTo>
                  <a:cubicBezTo>
                    <a:pt x="148" y="311"/>
                    <a:pt x="148" y="311"/>
                    <a:pt x="148" y="311"/>
                  </a:cubicBezTo>
                  <a:cubicBezTo>
                    <a:pt x="62" y="311"/>
                    <a:pt x="62" y="311"/>
                    <a:pt x="62" y="311"/>
                  </a:cubicBezTo>
                  <a:cubicBezTo>
                    <a:pt x="45" y="311"/>
                    <a:pt x="30" y="307"/>
                    <a:pt x="18" y="297"/>
                  </a:cubicBezTo>
                  <a:cubicBezTo>
                    <a:pt x="18" y="297"/>
                    <a:pt x="18" y="297"/>
                    <a:pt x="18" y="297"/>
                  </a:cubicBezTo>
                  <a:cubicBezTo>
                    <a:pt x="6" y="288"/>
                    <a:pt x="0" y="272"/>
                    <a:pt x="0" y="251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38"/>
                    <a:pt x="6" y="2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30" y="3"/>
                    <a:pt x="46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12"/>
                    <a:pt x="332" y="12"/>
                    <a:pt x="332" y="12"/>
                  </a:cubicBezTo>
                  <a:cubicBezTo>
                    <a:pt x="246" y="12"/>
                    <a:pt x="246" y="12"/>
                    <a:pt x="246" y="12"/>
                  </a:cubicBezTo>
                  <a:cubicBezTo>
                    <a:pt x="148" y="12"/>
                    <a:pt x="148" y="12"/>
                    <a:pt x="148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47" y="12"/>
                    <a:pt x="34" y="15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18" y="29"/>
                    <a:pt x="12" y="40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251"/>
                    <a:pt x="12" y="251"/>
                    <a:pt x="12" y="251"/>
                  </a:cubicBezTo>
                  <a:cubicBezTo>
                    <a:pt x="12" y="270"/>
                    <a:pt x="18" y="281"/>
                    <a:pt x="26" y="288"/>
                  </a:cubicBezTo>
                  <a:cubicBezTo>
                    <a:pt x="26" y="288"/>
                    <a:pt x="26" y="288"/>
                    <a:pt x="26" y="288"/>
                  </a:cubicBezTo>
                  <a:cubicBezTo>
                    <a:pt x="35" y="295"/>
                    <a:pt x="47" y="298"/>
                    <a:pt x="62" y="298"/>
                  </a:cubicBezTo>
                  <a:cubicBezTo>
                    <a:pt x="62" y="298"/>
                    <a:pt x="62" y="298"/>
                    <a:pt x="62" y="298"/>
                  </a:cubicBezTo>
                  <a:cubicBezTo>
                    <a:pt x="148" y="298"/>
                    <a:pt x="148" y="298"/>
                    <a:pt x="148" y="298"/>
                  </a:cubicBezTo>
                  <a:cubicBezTo>
                    <a:pt x="246" y="298"/>
                    <a:pt x="246" y="298"/>
                    <a:pt x="246" y="298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7" y="298"/>
                    <a:pt x="359" y="295"/>
                    <a:pt x="368" y="288"/>
                  </a:cubicBezTo>
                  <a:cubicBezTo>
                    <a:pt x="368" y="288"/>
                    <a:pt x="368" y="288"/>
                    <a:pt x="368" y="288"/>
                  </a:cubicBezTo>
                  <a:cubicBezTo>
                    <a:pt x="376" y="281"/>
                    <a:pt x="382" y="270"/>
                    <a:pt x="382" y="251"/>
                  </a:cubicBezTo>
                  <a:cubicBezTo>
                    <a:pt x="382" y="251"/>
                    <a:pt x="382" y="251"/>
                    <a:pt x="382" y="251"/>
                  </a:cubicBezTo>
                  <a:cubicBezTo>
                    <a:pt x="382" y="60"/>
                    <a:pt x="382" y="60"/>
                    <a:pt x="382" y="60"/>
                  </a:cubicBezTo>
                  <a:cubicBezTo>
                    <a:pt x="382" y="40"/>
                    <a:pt x="376" y="29"/>
                    <a:pt x="368" y="22"/>
                  </a:cubicBezTo>
                  <a:cubicBezTo>
                    <a:pt x="368" y="22"/>
                    <a:pt x="368" y="22"/>
                    <a:pt x="368" y="22"/>
                  </a:cubicBezTo>
                  <a:cubicBezTo>
                    <a:pt x="359" y="15"/>
                    <a:pt x="347" y="12"/>
                    <a:pt x="332" y="12"/>
                  </a:cubicBezTo>
                  <a:cubicBezTo>
                    <a:pt x="332" y="12"/>
                    <a:pt x="332" y="12"/>
                    <a:pt x="332" y="12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48" y="0"/>
                    <a:pt x="364" y="3"/>
                    <a:pt x="376" y="12"/>
                  </a:cubicBezTo>
                  <a:cubicBezTo>
                    <a:pt x="376" y="12"/>
                    <a:pt x="376" y="12"/>
                    <a:pt x="376" y="12"/>
                  </a:cubicBezTo>
                  <a:cubicBezTo>
                    <a:pt x="387" y="22"/>
                    <a:pt x="394" y="38"/>
                    <a:pt x="394" y="60"/>
                  </a:cubicBezTo>
                  <a:cubicBezTo>
                    <a:pt x="394" y="60"/>
                    <a:pt x="394" y="60"/>
                    <a:pt x="394" y="60"/>
                  </a:cubicBezTo>
                  <a:cubicBezTo>
                    <a:pt x="394" y="251"/>
                    <a:pt x="394" y="251"/>
                    <a:pt x="394" y="251"/>
                  </a:cubicBezTo>
                  <a:cubicBezTo>
                    <a:pt x="394" y="272"/>
                    <a:pt x="387" y="288"/>
                    <a:pt x="376" y="297"/>
                  </a:cubicBezTo>
                  <a:cubicBezTo>
                    <a:pt x="376" y="297"/>
                    <a:pt x="376" y="297"/>
                    <a:pt x="376" y="297"/>
                  </a:cubicBezTo>
                  <a:cubicBezTo>
                    <a:pt x="364" y="307"/>
                    <a:pt x="348" y="311"/>
                    <a:pt x="332" y="311"/>
                  </a:cubicBezTo>
                  <a:cubicBezTo>
                    <a:pt x="332" y="311"/>
                    <a:pt x="332" y="311"/>
                    <a:pt x="332" y="311"/>
                  </a:cubicBezTo>
                  <a:cubicBezTo>
                    <a:pt x="246" y="311"/>
                    <a:pt x="246" y="311"/>
                    <a:pt x="246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1" name="Freeform 66"/>
            <p:cNvSpPr/>
            <p:nvPr/>
          </p:nvSpPr>
          <p:spPr bwMode="auto">
            <a:xfrm>
              <a:off x="10363201" y="3548063"/>
              <a:ext cx="1058863" cy="660400"/>
            </a:xfrm>
            <a:custGeom>
              <a:avLst/>
              <a:gdLst>
                <a:gd name="T0" fmla="*/ 305 w 360"/>
                <a:gd name="T1" fmla="*/ 0 h 225"/>
                <a:gd name="T2" fmla="*/ 284 w 360"/>
                <a:gd name="T3" fmla="*/ 15 h 225"/>
                <a:gd name="T4" fmla="*/ 215 w 360"/>
                <a:gd name="T5" fmla="*/ 84 h 225"/>
                <a:gd name="T6" fmla="*/ 286 w 360"/>
                <a:gd name="T7" fmla="*/ 149 h 225"/>
                <a:gd name="T8" fmla="*/ 286 w 360"/>
                <a:gd name="T9" fmla="*/ 161 h 225"/>
                <a:gd name="T10" fmla="*/ 280 w 360"/>
                <a:gd name="T11" fmla="*/ 164 h 225"/>
                <a:gd name="T12" fmla="*/ 275 w 360"/>
                <a:gd name="T13" fmla="*/ 162 h 225"/>
                <a:gd name="T14" fmla="*/ 166 w 360"/>
                <a:gd name="T15" fmla="*/ 62 h 225"/>
                <a:gd name="T16" fmla="*/ 128 w 360"/>
                <a:gd name="T17" fmla="*/ 41 h 225"/>
                <a:gd name="T18" fmla="*/ 92 w 360"/>
                <a:gd name="T19" fmla="*/ 62 h 225"/>
                <a:gd name="T20" fmla="*/ 0 w 360"/>
                <a:gd name="T21" fmla="*/ 146 h 225"/>
                <a:gd name="T22" fmla="*/ 0 w 360"/>
                <a:gd name="T23" fmla="*/ 176 h 225"/>
                <a:gd name="T24" fmla="*/ 53 w 360"/>
                <a:gd name="T25" fmla="*/ 225 h 225"/>
                <a:gd name="T26" fmla="*/ 134 w 360"/>
                <a:gd name="T27" fmla="*/ 225 h 225"/>
                <a:gd name="T28" fmla="*/ 226 w 360"/>
                <a:gd name="T29" fmla="*/ 225 h 225"/>
                <a:gd name="T30" fmla="*/ 307 w 360"/>
                <a:gd name="T31" fmla="*/ 225 h 225"/>
                <a:gd name="T32" fmla="*/ 360 w 360"/>
                <a:gd name="T33" fmla="*/ 176 h 225"/>
                <a:gd name="T34" fmla="*/ 360 w 360"/>
                <a:gd name="T35" fmla="*/ 46 h 225"/>
                <a:gd name="T36" fmla="*/ 329 w 360"/>
                <a:gd name="T37" fmla="*/ 15 h 225"/>
                <a:gd name="T38" fmla="*/ 305 w 360"/>
                <a:gd name="T39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0" h="225">
                  <a:moveTo>
                    <a:pt x="305" y="0"/>
                  </a:moveTo>
                  <a:cubicBezTo>
                    <a:pt x="302" y="0"/>
                    <a:pt x="295" y="4"/>
                    <a:pt x="284" y="15"/>
                  </a:cubicBezTo>
                  <a:cubicBezTo>
                    <a:pt x="215" y="84"/>
                    <a:pt x="215" y="84"/>
                    <a:pt x="215" y="84"/>
                  </a:cubicBezTo>
                  <a:cubicBezTo>
                    <a:pt x="286" y="149"/>
                    <a:pt x="286" y="149"/>
                    <a:pt x="286" y="149"/>
                  </a:cubicBezTo>
                  <a:cubicBezTo>
                    <a:pt x="289" y="152"/>
                    <a:pt x="289" y="158"/>
                    <a:pt x="286" y="161"/>
                  </a:cubicBezTo>
                  <a:cubicBezTo>
                    <a:pt x="285" y="163"/>
                    <a:pt x="282" y="164"/>
                    <a:pt x="280" y="164"/>
                  </a:cubicBezTo>
                  <a:cubicBezTo>
                    <a:pt x="278" y="164"/>
                    <a:pt x="276" y="163"/>
                    <a:pt x="275" y="162"/>
                  </a:cubicBezTo>
                  <a:cubicBezTo>
                    <a:pt x="166" y="62"/>
                    <a:pt x="166" y="62"/>
                    <a:pt x="166" y="62"/>
                  </a:cubicBezTo>
                  <a:cubicBezTo>
                    <a:pt x="149" y="47"/>
                    <a:pt x="137" y="41"/>
                    <a:pt x="128" y="41"/>
                  </a:cubicBezTo>
                  <a:cubicBezTo>
                    <a:pt x="120" y="41"/>
                    <a:pt x="109" y="47"/>
                    <a:pt x="92" y="62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213"/>
                    <a:pt x="24" y="225"/>
                    <a:pt x="53" y="225"/>
                  </a:cubicBezTo>
                  <a:cubicBezTo>
                    <a:pt x="134" y="225"/>
                    <a:pt x="134" y="225"/>
                    <a:pt x="134" y="225"/>
                  </a:cubicBezTo>
                  <a:cubicBezTo>
                    <a:pt x="226" y="225"/>
                    <a:pt x="226" y="225"/>
                    <a:pt x="226" y="225"/>
                  </a:cubicBezTo>
                  <a:cubicBezTo>
                    <a:pt x="307" y="225"/>
                    <a:pt x="307" y="225"/>
                    <a:pt x="307" y="225"/>
                  </a:cubicBezTo>
                  <a:cubicBezTo>
                    <a:pt x="336" y="225"/>
                    <a:pt x="360" y="213"/>
                    <a:pt x="360" y="176"/>
                  </a:cubicBezTo>
                  <a:cubicBezTo>
                    <a:pt x="360" y="46"/>
                    <a:pt x="360" y="46"/>
                    <a:pt x="360" y="46"/>
                  </a:cubicBezTo>
                  <a:cubicBezTo>
                    <a:pt x="329" y="15"/>
                    <a:pt x="329" y="15"/>
                    <a:pt x="329" y="15"/>
                  </a:cubicBezTo>
                  <a:cubicBezTo>
                    <a:pt x="317" y="4"/>
                    <a:pt x="310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2" name="Oval 67"/>
            <p:cNvSpPr>
              <a:spLocks noChangeArrowheads="1"/>
            </p:cNvSpPr>
            <p:nvPr/>
          </p:nvSpPr>
          <p:spPr bwMode="auto">
            <a:xfrm>
              <a:off x="10845801" y="3471863"/>
              <a:ext cx="228600" cy="2286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cxnSp>
        <p:nvCxnSpPr>
          <p:cNvPr id="43" name="直接连接符 42"/>
          <p:cNvCxnSpPr/>
          <p:nvPr/>
        </p:nvCxnSpPr>
        <p:spPr>
          <a:xfrm flipH="1">
            <a:off x="5211976" y="3420246"/>
            <a:ext cx="259861" cy="35104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2713296" y="3769954"/>
            <a:ext cx="249833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/>
          <p:nvPr/>
        </p:nvSpPr>
        <p:spPr>
          <a:xfrm>
            <a:off x="2662555" y="3179445"/>
            <a:ext cx="246316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C00000"/>
                </a:solidFill>
              </a:rPr>
              <a:t>如何科学选题</a:t>
            </a:r>
            <a:endParaRPr lang="zh-CN" altLang="en-US" sz="2800" b="1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9235" y="942340"/>
            <a:ext cx="11733530" cy="537146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92100" y="100330"/>
            <a:ext cx="657288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1</a:t>
            </a:r>
            <a:r>
              <a:rPr lang="zh-CN" altLang="en-US" sz="2400" b="1"/>
              <a:t>、通过</a:t>
            </a:r>
            <a:r>
              <a:rPr lang="zh-CN" altLang="en-US" sz="2800" b="1">
                <a:solidFill>
                  <a:srgbClr val="FF0000"/>
                </a:solidFill>
              </a:rPr>
              <a:t>时间</a:t>
            </a:r>
            <a:r>
              <a:rPr lang="zh-CN" altLang="en-US" sz="2400" b="1"/>
              <a:t>排序查看下载量较高的文献</a:t>
            </a:r>
            <a:endParaRPr lang="zh-CN" altLang="en-US" sz="2400" b="1"/>
          </a:p>
        </p:txBody>
      </p:sp>
      <p:sp>
        <p:nvSpPr>
          <p:cNvPr id="5" name="矩形 4"/>
          <p:cNvSpPr/>
          <p:nvPr/>
        </p:nvSpPr>
        <p:spPr>
          <a:xfrm>
            <a:off x="901700" y="3128010"/>
            <a:ext cx="1878330" cy="384810"/>
          </a:xfrm>
          <a:prstGeom prst="rect">
            <a:avLst/>
          </a:prstGeom>
          <a:solidFill>
            <a:srgbClr val="FF0000">
              <a:alpha val="13000"/>
            </a:srgb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901700" y="5229860"/>
            <a:ext cx="1477645" cy="384810"/>
          </a:xfrm>
          <a:prstGeom prst="rect">
            <a:avLst/>
          </a:prstGeom>
          <a:solidFill>
            <a:srgbClr val="FF0000">
              <a:alpha val="13000"/>
            </a:srgb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100" y="1199515"/>
            <a:ext cx="9838055" cy="511429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1129030" y="3820160"/>
            <a:ext cx="3048000" cy="384810"/>
          </a:xfrm>
          <a:prstGeom prst="rect">
            <a:avLst/>
          </a:prstGeom>
          <a:solidFill>
            <a:srgbClr val="FF0000">
              <a:alpha val="13000"/>
            </a:srgb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301115" y="3435350"/>
            <a:ext cx="2447925" cy="384810"/>
          </a:xfrm>
          <a:prstGeom prst="rect">
            <a:avLst/>
          </a:prstGeom>
          <a:solidFill>
            <a:srgbClr val="FF0000">
              <a:alpha val="13000"/>
            </a:srgb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8" grpId="0" bldLvl="0" animBg="1"/>
      <p:bldP spid="6" grpId="0" bldLvl="0" animBg="1"/>
      <p:bldP spid="7" grpId="0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3035" y="1584325"/>
            <a:ext cx="11885930" cy="482854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856615" y="3667125"/>
            <a:ext cx="1369695" cy="384810"/>
          </a:xfrm>
          <a:prstGeom prst="rect">
            <a:avLst/>
          </a:prstGeom>
          <a:solidFill>
            <a:srgbClr val="FF0000">
              <a:alpha val="13000"/>
            </a:srgb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398905" y="4178935"/>
            <a:ext cx="1078230" cy="384810"/>
          </a:xfrm>
          <a:prstGeom prst="rect">
            <a:avLst/>
          </a:prstGeom>
          <a:solidFill>
            <a:srgbClr val="FF0000">
              <a:alpha val="13000"/>
            </a:srgb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856615" y="5499100"/>
            <a:ext cx="1463040" cy="384810"/>
          </a:xfrm>
          <a:prstGeom prst="rect">
            <a:avLst/>
          </a:prstGeom>
          <a:solidFill>
            <a:srgbClr val="FF0000">
              <a:alpha val="13000"/>
            </a:srgbClr>
          </a:solidFill>
          <a:ln w="317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292100" y="100330"/>
            <a:ext cx="758888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2</a:t>
            </a:r>
            <a:r>
              <a:rPr lang="zh-CN" altLang="en-US" sz="2400" b="1"/>
              <a:t>、重点选读</a:t>
            </a:r>
            <a:r>
              <a:rPr lang="zh-CN" altLang="en-US" sz="2400" b="1">
                <a:solidFill>
                  <a:srgbClr val="FF0000"/>
                </a:solidFill>
              </a:rPr>
              <a:t>综述性</a:t>
            </a:r>
            <a:r>
              <a:rPr lang="zh-CN" altLang="en-US" sz="2400" b="1"/>
              <a:t>文献，整体把握行业发展情况</a:t>
            </a:r>
            <a:endParaRPr lang="zh-CN" altLang="en-US" sz="2400" b="1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370" y="984250"/>
            <a:ext cx="11123930" cy="515239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100" y="1144905"/>
            <a:ext cx="11123930" cy="542861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" y="984250"/>
            <a:ext cx="11114405" cy="5428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5" grpId="0" bldLvl="0" animBg="1"/>
      <p:bldP spid="7" grpId="0" bldLvl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" name="文本框 11"/>
          <p:cNvSpPr txBox="1"/>
          <p:nvPr/>
        </p:nvSpPr>
        <p:spPr>
          <a:xfrm>
            <a:off x="292100" y="100330"/>
            <a:ext cx="758888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3</a:t>
            </a:r>
            <a:r>
              <a:rPr lang="zh-CN" altLang="en-US" sz="2400" b="1"/>
              <a:t>、关注</a:t>
            </a:r>
            <a:r>
              <a:rPr lang="zh-CN" altLang="en-US" sz="2400" b="1">
                <a:solidFill>
                  <a:srgbClr val="FF0000"/>
                </a:solidFill>
              </a:rPr>
              <a:t>交叉学科</a:t>
            </a:r>
            <a:r>
              <a:rPr lang="zh-CN" altLang="en-US" sz="2400" b="1"/>
              <a:t>，寻找研究空白点</a:t>
            </a:r>
            <a:endParaRPr lang="zh-CN" altLang="en-US" sz="2400" b="1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39215" y="759460"/>
            <a:ext cx="9514205" cy="5339080"/>
          </a:xfrm>
          <a:prstGeom prst="rect">
            <a:avLst/>
          </a:prstGeom>
        </p:spPr>
      </p:pic>
      <p:sp>
        <p:nvSpPr>
          <p:cNvPr id="10" name="圆角矩形 9"/>
          <p:cNvSpPr/>
          <p:nvPr/>
        </p:nvSpPr>
        <p:spPr>
          <a:xfrm>
            <a:off x="1934210" y="3660140"/>
            <a:ext cx="3432175" cy="569595"/>
          </a:xfrm>
          <a:prstGeom prst="roundRect">
            <a:avLst/>
          </a:prstGeom>
          <a:solidFill>
            <a:srgbClr val="FF0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" name="圆角矩形 3"/>
          <p:cNvSpPr/>
          <p:nvPr/>
        </p:nvSpPr>
        <p:spPr>
          <a:xfrm>
            <a:off x="1934845" y="5162550"/>
            <a:ext cx="3431540" cy="446405"/>
          </a:xfrm>
          <a:prstGeom prst="roundRect">
            <a:avLst/>
          </a:prstGeom>
          <a:solidFill>
            <a:srgbClr val="FF0000">
              <a:alpha val="3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4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8" name="Picture 2" descr="E:\宣传资料\产品宣传\公司图标\知网LOGO-PNG-1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7167" y="4144433"/>
            <a:ext cx="5384800" cy="209973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219" name="图片 8194" descr="zgcu20120807-1-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9467" y="3776133"/>
            <a:ext cx="5384800" cy="274531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220" name="文本框 8195"/>
          <p:cNvSpPr txBox="1"/>
          <p:nvPr/>
        </p:nvSpPr>
        <p:spPr>
          <a:xfrm>
            <a:off x="154517" y="192617"/>
            <a:ext cx="7495116" cy="57912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/>
            <a:r>
              <a:rPr lang="zh-CN" altLang="en-US" sz="3200" b="1" i="1" dirty="0">
                <a:solidFill>
                  <a:srgbClr val="FF0000"/>
                </a:solidFill>
                <a:latin typeface="Arial" panose="020B0604020202020204" charset="-116"/>
                <a:ea typeface="黑体" panose="02010609060101010101" pitchFamily="2" charset="-122"/>
              </a:rPr>
              <a:t>中国知网是全球领先的数字出版平台</a:t>
            </a:r>
            <a:endParaRPr lang="zh-CN" altLang="en-US" sz="3200" b="1" i="1" dirty="0">
              <a:solidFill>
                <a:srgbClr val="FF0000"/>
              </a:solidFill>
              <a:latin typeface="Arial" panose="020B0604020202020204" charset="-116"/>
              <a:ea typeface="黑体" panose="02010609060101010101" pitchFamily="2" charset="-122"/>
            </a:endParaRPr>
          </a:p>
        </p:txBody>
      </p:sp>
      <p:sp>
        <p:nvSpPr>
          <p:cNvPr id="9221" name="文本框 8196"/>
          <p:cNvSpPr txBox="1"/>
          <p:nvPr/>
        </p:nvSpPr>
        <p:spPr>
          <a:xfrm>
            <a:off x="389467" y="920751"/>
            <a:ext cx="9508067" cy="237299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pPr lvl="0">
              <a:lnSpc>
                <a:spcPct val="120000"/>
              </a:lnSpc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</a:pPr>
            <a:r>
              <a:rPr lang="zh-CN" altLang="en-US" sz="2135" dirty="0">
                <a:latin typeface="Arial" panose="020B0604020202020204" charset="-116"/>
                <a:ea typeface="黑体" panose="02010609060101010101" pitchFamily="2" charset="-122"/>
              </a:rPr>
              <a:t>  一家致力于为海内外各行各业提供知识与情报服务的专业网站</a:t>
            </a:r>
            <a:endParaRPr lang="zh-CN" altLang="en-US" sz="2135" dirty="0">
              <a:latin typeface="Arial" panose="020B0604020202020204" charset="-116"/>
              <a:ea typeface="黑体" panose="02010609060101010101" pitchFamily="2" charset="-122"/>
            </a:endParaRPr>
          </a:p>
          <a:p>
            <a:pPr lvl="0">
              <a:lnSpc>
                <a:spcPct val="120000"/>
              </a:lnSpc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</a:pPr>
            <a:r>
              <a:rPr lang="zh-CN" altLang="en-US" sz="2135" dirty="0">
                <a:latin typeface="Arial" panose="020B0604020202020204" charset="-116"/>
                <a:ea typeface="黑体" panose="02010609060101010101" pitchFamily="2" charset="-122"/>
              </a:rPr>
              <a:t>  是教育部主管、清华大学主办，由中国学术期刊电子杂志社、同方知网技术 有限公司研发的一种“数字图书馆”。</a:t>
            </a:r>
            <a:endParaRPr lang="zh-CN" altLang="en-US" sz="2135" dirty="0">
              <a:latin typeface="Arial" panose="020B0604020202020204" charset="-116"/>
              <a:ea typeface="黑体" panose="02010609060101010101" pitchFamily="2" charset="-122"/>
            </a:endParaRPr>
          </a:p>
          <a:p>
            <a:pPr lvl="0">
              <a:lnSpc>
                <a:spcPct val="120000"/>
              </a:lnSpc>
              <a:buClr>
                <a:schemeClr val="accent2"/>
              </a:buClr>
              <a:buSzPct val="60000"/>
              <a:buFont typeface="Wingdings" panose="05000000000000000000" pitchFamily="2" charset="2"/>
              <a:buChar char="l"/>
            </a:pPr>
            <a:r>
              <a:rPr lang="zh-CN" altLang="en-US" sz="2135" dirty="0">
                <a:latin typeface="Arial" panose="020B0604020202020204" charset="-116"/>
                <a:ea typeface="黑体" panose="02010609060101010101" pitchFamily="2" charset="-122"/>
              </a:rPr>
              <a:t>  是以实现全社会知识信息资源共享为目标的 国家信息化重点工程，被国家科技部等五部委确定为“国家级重点新产品重中之重”项目。</a:t>
            </a:r>
            <a:endParaRPr lang="zh-CN" altLang="en-US" sz="2135" dirty="0">
              <a:latin typeface="Arial" panose="020B0604020202020204" charset="-116"/>
              <a:ea typeface="黑体" panose="02010609060101010101" pitchFamily="2" charset="-122"/>
            </a:endParaRPr>
          </a:p>
          <a:p>
            <a:pPr lvl="0">
              <a:buClr>
                <a:schemeClr val="accent2"/>
              </a:buClr>
              <a:buFont typeface="Wingdings" panose="05000000000000000000" pitchFamily="2" charset="2"/>
              <a:buChar char="l"/>
            </a:pPr>
            <a:endParaRPr lang="zh-CN" altLang="en-US" sz="2135" dirty="0">
              <a:latin typeface="Arial" panose="020B0604020202020204" charset="-116"/>
              <a:ea typeface="黑体" panose="02010609060101010101" pitchFamily="2" charset="-122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270" y="868045"/>
            <a:ext cx="11419205" cy="5428615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92100" y="100330"/>
            <a:ext cx="7588885" cy="4572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altLang="zh-CN" sz="2400" b="1"/>
              <a:t>4</a:t>
            </a:r>
            <a:r>
              <a:rPr lang="zh-CN" altLang="en-US" sz="2400" b="1"/>
              <a:t>、关注领域</a:t>
            </a:r>
            <a:r>
              <a:rPr lang="zh-CN" altLang="en-US" sz="2400" b="1">
                <a:solidFill>
                  <a:srgbClr val="FF0000"/>
                </a:solidFill>
              </a:rPr>
              <a:t>重点、核心期刊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335" y="944245"/>
            <a:ext cx="9371330" cy="5352415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7387590" y="1696720"/>
            <a:ext cx="1742440" cy="1170940"/>
            <a:chOff x="14228" y="1920"/>
            <a:chExt cx="2744" cy="1844"/>
          </a:xfrm>
        </p:grpSpPr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228" y="1920"/>
              <a:ext cx="2745" cy="1845"/>
            </a:xfrm>
            <a:prstGeom prst="rect">
              <a:avLst/>
            </a:prstGeom>
          </p:spPr>
        </p:pic>
        <p:sp>
          <p:nvSpPr>
            <p:cNvPr id="51204" name="矩形 9"/>
            <p:cNvSpPr/>
            <p:nvPr/>
          </p:nvSpPr>
          <p:spPr>
            <a:xfrm>
              <a:off x="14228" y="1963"/>
              <a:ext cx="2393" cy="1759"/>
            </a:xfrm>
            <a:prstGeom prst="rect">
              <a:avLst/>
            </a:prstGeom>
            <a:noFill/>
            <a:ln w="25400" cap="flat" cmpd="sng">
              <a:solidFill>
                <a:srgbClr val="FF0000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horz" wrap="square" anchor="ctr"/>
            <a:p>
              <a:pPr lvl="0" algn="ctr" eaLnBrk="1" hangingPunct="1"/>
              <a:endParaRPr lang="zh-CN" altLang="en-US" sz="2400" dirty="0">
                <a:solidFill>
                  <a:srgbClr val="FFFFFF"/>
                </a:solidFill>
                <a:latin typeface="Calibri" panose="020F0502020204030204" pitchFamily="2" charset="-128"/>
                <a:ea typeface="宋体" panose="02010600030101010101" pitchFamily="2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3010" name="Rectangle 5"/>
          <p:cNvSpPr/>
          <p:nvPr/>
        </p:nvSpPr>
        <p:spPr>
          <a:xfrm>
            <a:off x="143828" y="146685"/>
            <a:ext cx="4943475" cy="493395"/>
          </a:xfrm>
          <a:prstGeom prst="rect">
            <a:avLst/>
          </a:prstGeom>
          <a:noFill/>
          <a:ln w="9525">
            <a:noFill/>
          </a:ln>
          <a:effectLst>
            <a:prstShdw prst="shdw13" dist="53882" dir="13499999">
              <a:schemeClr val="bg2">
                <a:alpha val="50000"/>
              </a:schemeClr>
            </a:prstShdw>
          </a:effectLst>
        </p:spPr>
        <p:txBody>
          <a:bodyPr vert="horz" wrap="none" anchor="t">
            <a:spAutoFit/>
          </a:bodyPr>
          <a:lstStyle>
            <a:lvl1pPr marL="357505" lvl="0" indent="-357505" algn="just" defTabSz="91440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3" panose="05040102010807070707" pitchFamily="2" charset="2"/>
              <a:buChar char=""/>
              <a:defRPr sz="2400" b="0" i="0" u="none" kern="1200" baseline="0">
                <a:solidFill>
                  <a:srgbClr val="09886D"/>
                </a:solidFill>
                <a:latin typeface="Arial" panose="020B0604020202020204" charset="-116"/>
                <a:ea typeface="宋体" panose="02010600030101010101" pitchFamily="2" charset="-122"/>
              </a:defRPr>
            </a:lvl1pPr>
            <a:lvl2pPr marL="357505" lvl="1" indent="-357505" algn="l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幼圆" panose="02010509060101010101" pitchFamily="1" charset="-122"/>
              <a:buChar char=" 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20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>
              <a:buNone/>
            </a:pPr>
            <a:r>
              <a:rPr lang="en-US" altLang="x-none" sz="2400" b="1" dirty="0">
                <a:latin typeface="Arial" panose="020B0604020202020204" charset="-116"/>
              </a:rPr>
              <a:t>5</a:t>
            </a:r>
            <a:r>
              <a:rPr lang="zh-CN" altLang="en-US" sz="2400" b="1" dirty="0">
                <a:latin typeface="Arial" panose="020B0604020202020204" charset="-116"/>
              </a:rPr>
              <a:t>、从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charset="-116"/>
              </a:rPr>
              <a:t>学科</a:t>
            </a:r>
            <a:r>
              <a:rPr lang="zh-CN" altLang="en-US" sz="2400" b="1" dirty="0">
                <a:latin typeface="Arial" panose="020B0604020202020204" charset="-116"/>
              </a:rPr>
              <a:t>带头人、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charset="-116"/>
              </a:rPr>
              <a:t>导师</a:t>
            </a:r>
            <a:r>
              <a:rPr lang="zh-CN" altLang="en-US" sz="2400" b="1" dirty="0">
                <a:latin typeface="Arial" panose="020B0604020202020204" charset="-116"/>
              </a:rPr>
              <a:t>推荐中选题</a:t>
            </a:r>
            <a:endParaRPr lang="zh-CN" altLang="en-US" sz="2400" b="1" dirty="0">
              <a:latin typeface="Arial" panose="020B0604020202020204" charset="-116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5875" y="1033145"/>
            <a:ext cx="12038330" cy="57143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4145" y="1434465"/>
            <a:ext cx="8428355" cy="46761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075" y="802640"/>
            <a:ext cx="1304925" cy="438150"/>
          </a:xfrm>
          <a:prstGeom prst="rect">
            <a:avLst/>
          </a:prstGeom>
          <a:ln w="28575">
            <a:solidFill>
              <a:srgbClr val="8BAB00"/>
            </a:solidFill>
          </a:ln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00" y="640080"/>
            <a:ext cx="11628755" cy="5752465"/>
          </a:xfrm>
          <a:prstGeom prst="rect">
            <a:avLst/>
          </a:prstGeom>
        </p:spPr>
      </p:pic>
      <p:sp>
        <p:nvSpPr>
          <p:cNvPr id="10" name="线形标注 1 9"/>
          <p:cNvSpPr/>
          <p:nvPr/>
        </p:nvSpPr>
        <p:spPr>
          <a:xfrm>
            <a:off x="4679950" y="1134745"/>
            <a:ext cx="2447290" cy="615950"/>
          </a:xfrm>
          <a:prstGeom prst="border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作者的机构信息、</a:t>
            </a:r>
            <a:endParaRPr lang="zh-CN" altLang="en-US"/>
          </a:p>
          <a:p>
            <a:pPr algn="ctr"/>
            <a:r>
              <a:rPr lang="zh-CN" altLang="en-US"/>
              <a:t>学科方向</a:t>
            </a:r>
            <a:endParaRPr lang="zh-CN" altLang="en-US"/>
          </a:p>
        </p:txBody>
      </p:sp>
      <p:sp>
        <p:nvSpPr>
          <p:cNvPr id="12" name="线形标注 1 11"/>
          <p:cNvSpPr/>
          <p:nvPr/>
        </p:nvSpPr>
        <p:spPr>
          <a:xfrm>
            <a:off x="9668510" y="2445385"/>
            <a:ext cx="2447290" cy="615950"/>
          </a:xfrm>
          <a:prstGeom prst="borderCallout1">
            <a:avLst>
              <a:gd name="adj1" fmla="val 18750"/>
              <a:gd name="adj2" fmla="val -8333"/>
              <a:gd name="adj3" fmla="val -50000"/>
              <a:gd name="adj4" fmla="val -188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同名作者</a:t>
            </a:r>
            <a:endParaRPr lang="zh-CN" altLang="en-US"/>
          </a:p>
        </p:txBody>
      </p:sp>
      <p:sp>
        <p:nvSpPr>
          <p:cNvPr id="13" name="线形标注 1 12"/>
          <p:cNvSpPr/>
          <p:nvPr/>
        </p:nvSpPr>
        <p:spPr>
          <a:xfrm>
            <a:off x="4341495" y="4594860"/>
            <a:ext cx="2785110" cy="1277620"/>
          </a:xfrm>
          <a:prstGeom prst="borderCallout1">
            <a:avLst>
              <a:gd name="adj1" fmla="val 18750"/>
              <a:gd name="adj2" fmla="val -8333"/>
              <a:gd name="adj3" fmla="val -50000"/>
              <a:gd name="adj4" fmla="val -188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作者关注领域、最高被引、最高下载、发表在期刊、报纸、会议等资源上的文献、作者的导师、学生。</a:t>
            </a:r>
            <a:endParaRPr lang="zh-CN" altLang="en-US"/>
          </a:p>
        </p:txBody>
      </p:sp>
      <p:sp>
        <p:nvSpPr>
          <p:cNvPr id="43010" name="Rectangle 5"/>
          <p:cNvSpPr/>
          <p:nvPr/>
        </p:nvSpPr>
        <p:spPr>
          <a:xfrm>
            <a:off x="143828" y="146685"/>
            <a:ext cx="4943475" cy="493395"/>
          </a:xfrm>
          <a:prstGeom prst="rect">
            <a:avLst/>
          </a:prstGeom>
          <a:noFill/>
          <a:ln w="9525">
            <a:noFill/>
          </a:ln>
          <a:effectLst>
            <a:prstShdw prst="shdw13" dist="53882" dir="13499999">
              <a:schemeClr val="bg2">
                <a:alpha val="50000"/>
              </a:schemeClr>
            </a:prstShdw>
          </a:effectLst>
        </p:spPr>
        <p:txBody>
          <a:bodyPr vert="horz" wrap="none" anchor="t">
            <a:spAutoFit/>
          </a:bodyPr>
          <a:lstStyle>
            <a:lvl1pPr marL="357505" lvl="0" indent="-357505" algn="just" defTabSz="914400" eaLnBrk="1" fontAlgn="base" latinLnBrk="0" hangingPunct="1">
              <a:lnSpc>
                <a:spcPct val="110000"/>
              </a:lnSpc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60000"/>
              <a:buFont typeface="Wingdings 3" panose="05040102010807070707" pitchFamily="2" charset="2"/>
              <a:buChar char=""/>
              <a:defRPr sz="2400" b="0" i="0" u="none" kern="1200" baseline="0">
                <a:solidFill>
                  <a:srgbClr val="09886D"/>
                </a:solidFill>
                <a:latin typeface="Arial" panose="020B0604020202020204" charset="-116"/>
                <a:ea typeface="宋体" panose="02010600030101010101" pitchFamily="2" charset="-122"/>
              </a:defRPr>
            </a:lvl1pPr>
            <a:lvl2pPr marL="357505" lvl="1" indent="-357505" algn="l" defTabSz="914400" eaLnBrk="1" fontAlgn="base" latinLnBrk="0" hangingPunct="1">
              <a:lnSpc>
                <a:spcPct val="120000"/>
              </a:lnSpc>
              <a:spcBef>
                <a:spcPct val="0"/>
              </a:spcBef>
              <a:spcAft>
                <a:spcPts val="600"/>
              </a:spcAft>
              <a:buClr>
                <a:schemeClr val="accent1"/>
              </a:buClr>
              <a:buFont typeface="幼圆" panose="02010509060101010101" pitchFamily="1" charset="-122"/>
              <a:buChar char=" 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2pPr>
            <a:lvl3pPr marL="1143000" lvl="2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20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3pPr>
            <a:lvl4pPr marL="1600200" lvl="3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4pPr>
            <a:lvl5pPr marL="2057400" lvl="4" indent="-228600" algn="l" defTabSz="914400" eaLnBrk="1" fontAlgn="base" latinLnBrk="0" hangingPunct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charset="-116"/>
              <a:buChar char="•"/>
              <a:defRPr sz="1800" b="0" i="0" u="none" kern="1200" baseline="0">
                <a:solidFill>
                  <a:schemeClr val="tx1"/>
                </a:solidFill>
                <a:latin typeface="Arial" panose="020B0604020202020204" charset="-116"/>
                <a:ea typeface="宋体" panose="02010600030101010101" pitchFamily="2" charset="-122"/>
                <a:cs typeface="+mn-cs"/>
              </a:defRPr>
            </a:lvl5pPr>
          </a:lstStyle>
          <a:p>
            <a:pPr marL="0" lvl="0" indent="0">
              <a:buNone/>
            </a:pPr>
            <a:r>
              <a:rPr lang="en-US" altLang="x-none" sz="2400" b="1" dirty="0">
                <a:latin typeface="Arial" panose="020B0604020202020204" charset="-116"/>
              </a:rPr>
              <a:t>6</a:t>
            </a:r>
            <a:r>
              <a:rPr lang="zh-CN" altLang="en-US" sz="2400" b="1" dirty="0">
                <a:latin typeface="Arial" panose="020B0604020202020204" charset="-116"/>
              </a:rPr>
              <a:t>、从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charset="-116"/>
              </a:rPr>
              <a:t>学科</a:t>
            </a:r>
            <a:r>
              <a:rPr lang="zh-CN" altLang="en-US" sz="2400" b="1" dirty="0">
                <a:latin typeface="Arial" panose="020B0604020202020204" charset="-116"/>
              </a:rPr>
              <a:t>带头人、</a:t>
            </a:r>
            <a:r>
              <a:rPr lang="zh-CN" altLang="en-US" sz="2400" b="1" dirty="0">
                <a:solidFill>
                  <a:srgbClr val="FF0000"/>
                </a:solidFill>
                <a:latin typeface="Arial" panose="020B0604020202020204" charset="-116"/>
              </a:rPr>
              <a:t>导师</a:t>
            </a:r>
            <a:r>
              <a:rPr lang="zh-CN" altLang="en-US" sz="2400" b="1" dirty="0">
                <a:latin typeface="Arial" panose="020B0604020202020204" charset="-116"/>
              </a:rPr>
              <a:t>推荐中选题</a:t>
            </a:r>
            <a:endParaRPr lang="zh-CN" altLang="en-US" sz="2400" b="1" dirty="0">
              <a:latin typeface="Arial" panose="020B0604020202020204" charset="-1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  <p:bldP spid="12" grpId="0" bldLvl="0" animBg="1"/>
      <p:bldP spid="13" grpId="0" bldLvl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257416" y="1572447"/>
            <a:ext cx="3707574" cy="4854388"/>
          </a:xfrm>
          <a:prstGeom prst="rect">
            <a:avLst/>
          </a:prstGeom>
        </p:spPr>
      </p:pic>
      <p:sp>
        <p:nvSpPr>
          <p:cNvPr id="35" name="椭圆 34"/>
          <p:cNvSpPr/>
          <p:nvPr/>
        </p:nvSpPr>
        <p:spPr>
          <a:xfrm>
            <a:off x="4934155" y="1272077"/>
            <a:ext cx="2323690" cy="2323690"/>
          </a:xfrm>
          <a:prstGeom prst="ellipse">
            <a:avLst/>
          </a:prstGeom>
          <a:solidFill>
            <a:srgbClr val="1D8DE5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36" name="组合 35"/>
          <p:cNvGrpSpPr/>
          <p:nvPr/>
        </p:nvGrpSpPr>
        <p:grpSpPr>
          <a:xfrm>
            <a:off x="5536216" y="1769163"/>
            <a:ext cx="1267996" cy="1118537"/>
            <a:chOff x="10213976" y="2881313"/>
            <a:chExt cx="1670050" cy="1473200"/>
          </a:xfrm>
          <a:solidFill>
            <a:schemeClr val="bg1"/>
          </a:solidFill>
        </p:grpSpPr>
        <p:sp>
          <p:nvSpPr>
            <p:cNvPr id="37" name="Freeform 62"/>
            <p:cNvSpPr/>
            <p:nvPr/>
          </p:nvSpPr>
          <p:spPr bwMode="auto">
            <a:xfrm>
              <a:off x="10477501" y="2881313"/>
              <a:ext cx="1406525" cy="1335088"/>
            </a:xfrm>
            <a:custGeom>
              <a:avLst/>
              <a:gdLst>
                <a:gd name="T0" fmla="*/ 412 w 478"/>
                <a:gd name="T1" fmla="*/ 96 h 455"/>
                <a:gd name="T2" fmla="*/ 118 w 478"/>
                <a:gd name="T3" fmla="*/ 12 h 455"/>
                <a:gd name="T4" fmla="*/ 22 w 478"/>
                <a:gd name="T5" fmla="*/ 63 h 455"/>
                <a:gd name="T6" fmla="*/ 0 w 478"/>
                <a:gd name="T7" fmla="*/ 138 h 455"/>
                <a:gd name="T8" fmla="*/ 26 w 478"/>
                <a:gd name="T9" fmla="*/ 138 h 455"/>
                <a:gd name="T10" fmla="*/ 45 w 478"/>
                <a:gd name="T11" fmla="*/ 70 h 455"/>
                <a:gd name="T12" fmla="*/ 111 w 478"/>
                <a:gd name="T13" fmla="*/ 36 h 455"/>
                <a:gd name="T14" fmla="*/ 405 w 478"/>
                <a:gd name="T15" fmla="*/ 120 h 455"/>
                <a:gd name="T16" fmla="*/ 443 w 478"/>
                <a:gd name="T17" fmla="*/ 184 h 455"/>
                <a:gd name="T18" fmla="*/ 381 w 478"/>
                <a:gd name="T19" fmla="*/ 398 h 455"/>
                <a:gd name="T20" fmla="*/ 354 w 478"/>
                <a:gd name="T21" fmla="*/ 429 h 455"/>
                <a:gd name="T22" fmla="*/ 354 w 478"/>
                <a:gd name="T23" fmla="*/ 455 h 455"/>
                <a:gd name="T24" fmla="*/ 405 w 478"/>
                <a:gd name="T25" fmla="*/ 405 h 455"/>
                <a:gd name="T26" fmla="*/ 466 w 478"/>
                <a:gd name="T27" fmla="*/ 190 h 455"/>
                <a:gd name="T28" fmla="*/ 412 w 478"/>
                <a:gd name="T29" fmla="*/ 96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8" h="455">
                  <a:moveTo>
                    <a:pt x="412" y="96"/>
                  </a:moveTo>
                  <a:cubicBezTo>
                    <a:pt x="118" y="12"/>
                    <a:pt x="118" y="12"/>
                    <a:pt x="118" y="12"/>
                  </a:cubicBezTo>
                  <a:cubicBezTo>
                    <a:pt x="77" y="0"/>
                    <a:pt x="33" y="23"/>
                    <a:pt x="22" y="63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6" y="138"/>
                    <a:pt x="26" y="138"/>
                    <a:pt x="26" y="138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53" y="43"/>
                    <a:pt x="82" y="27"/>
                    <a:pt x="111" y="36"/>
                  </a:cubicBezTo>
                  <a:cubicBezTo>
                    <a:pt x="405" y="120"/>
                    <a:pt x="405" y="120"/>
                    <a:pt x="405" y="120"/>
                  </a:cubicBezTo>
                  <a:cubicBezTo>
                    <a:pt x="434" y="128"/>
                    <a:pt x="450" y="157"/>
                    <a:pt x="443" y="184"/>
                  </a:cubicBezTo>
                  <a:cubicBezTo>
                    <a:pt x="381" y="398"/>
                    <a:pt x="381" y="398"/>
                    <a:pt x="381" y="398"/>
                  </a:cubicBezTo>
                  <a:cubicBezTo>
                    <a:pt x="377" y="412"/>
                    <a:pt x="367" y="423"/>
                    <a:pt x="354" y="429"/>
                  </a:cubicBezTo>
                  <a:cubicBezTo>
                    <a:pt x="354" y="455"/>
                    <a:pt x="354" y="455"/>
                    <a:pt x="354" y="455"/>
                  </a:cubicBezTo>
                  <a:cubicBezTo>
                    <a:pt x="378" y="448"/>
                    <a:pt x="398" y="430"/>
                    <a:pt x="405" y="405"/>
                  </a:cubicBezTo>
                  <a:cubicBezTo>
                    <a:pt x="466" y="190"/>
                    <a:pt x="466" y="190"/>
                    <a:pt x="466" y="190"/>
                  </a:cubicBezTo>
                  <a:cubicBezTo>
                    <a:pt x="478" y="150"/>
                    <a:pt x="453" y="108"/>
                    <a:pt x="412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38" name="Freeform 63"/>
            <p:cNvSpPr/>
            <p:nvPr/>
          </p:nvSpPr>
          <p:spPr bwMode="auto">
            <a:xfrm>
              <a:off x="10583863" y="3005138"/>
              <a:ext cx="1173163" cy="1093788"/>
            </a:xfrm>
            <a:custGeom>
              <a:avLst/>
              <a:gdLst>
                <a:gd name="T0" fmla="*/ 388 w 399"/>
                <a:gd name="T1" fmla="*/ 104 h 373"/>
                <a:gd name="T2" fmla="*/ 350 w 399"/>
                <a:gd name="T3" fmla="*/ 80 h 373"/>
                <a:gd name="T4" fmla="*/ 267 w 399"/>
                <a:gd name="T5" fmla="*/ 56 h 373"/>
                <a:gd name="T6" fmla="*/ 173 w 399"/>
                <a:gd name="T7" fmla="*/ 29 h 373"/>
                <a:gd name="T8" fmla="*/ 90 w 399"/>
                <a:gd name="T9" fmla="*/ 6 h 373"/>
                <a:gd name="T10" fmla="*/ 45 w 399"/>
                <a:gd name="T11" fmla="*/ 6 h 373"/>
                <a:gd name="T12" fmla="*/ 14 w 399"/>
                <a:gd name="T13" fmla="*/ 46 h 373"/>
                <a:gd name="T14" fmla="*/ 0 w 399"/>
                <a:gd name="T15" fmla="*/ 96 h 373"/>
                <a:gd name="T16" fmla="*/ 12 w 399"/>
                <a:gd name="T17" fmla="*/ 96 h 373"/>
                <a:gd name="T18" fmla="*/ 26 w 399"/>
                <a:gd name="T19" fmla="*/ 50 h 373"/>
                <a:gd name="T20" fmla="*/ 50 w 399"/>
                <a:gd name="T21" fmla="*/ 17 h 373"/>
                <a:gd name="T22" fmla="*/ 87 w 399"/>
                <a:gd name="T23" fmla="*/ 17 h 373"/>
                <a:gd name="T24" fmla="*/ 169 w 399"/>
                <a:gd name="T25" fmla="*/ 41 h 373"/>
                <a:gd name="T26" fmla="*/ 264 w 399"/>
                <a:gd name="T27" fmla="*/ 68 h 373"/>
                <a:gd name="T28" fmla="*/ 347 w 399"/>
                <a:gd name="T29" fmla="*/ 92 h 373"/>
                <a:gd name="T30" fmla="*/ 378 w 399"/>
                <a:gd name="T31" fmla="*/ 111 h 373"/>
                <a:gd name="T32" fmla="*/ 381 w 399"/>
                <a:gd name="T33" fmla="*/ 152 h 373"/>
                <a:gd name="T34" fmla="*/ 329 w 399"/>
                <a:gd name="T35" fmla="*/ 335 h 373"/>
                <a:gd name="T36" fmla="*/ 318 w 399"/>
                <a:gd name="T37" fmla="*/ 356 h 373"/>
                <a:gd name="T38" fmla="*/ 318 w 399"/>
                <a:gd name="T39" fmla="*/ 373 h 373"/>
                <a:gd name="T40" fmla="*/ 341 w 399"/>
                <a:gd name="T41" fmla="*/ 338 h 373"/>
                <a:gd name="T42" fmla="*/ 393 w 399"/>
                <a:gd name="T43" fmla="*/ 155 h 373"/>
                <a:gd name="T44" fmla="*/ 388 w 399"/>
                <a:gd name="T45" fmla="*/ 104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9" h="373">
                  <a:moveTo>
                    <a:pt x="388" y="104"/>
                  </a:moveTo>
                  <a:cubicBezTo>
                    <a:pt x="380" y="92"/>
                    <a:pt x="366" y="85"/>
                    <a:pt x="350" y="80"/>
                  </a:cubicBezTo>
                  <a:cubicBezTo>
                    <a:pt x="267" y="56"/>
                    <a:pt x="267" y="56"/>
                    <a:pt x="267" y="56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90" y="6"/>
                    <a:pt x="90" y="6"/>
                    <a:pt x="90" y="6"/>
                  </a:cubicBezTo>
                  <a:cubicBezTo>
                    <a:pt x="74" y="1"/>
                    <a:pt x="59" y="0"/>
                    <a:pt x="45" y="6"/>
                  </a:cubicBezTo>
                  <a:cubicBezTo>
                    <a:pt x="31" y="12"/>
                    <a:pt x="20" y="25"/>
                    <a:pt x="14" y="46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31" y="30"/>
                    <a:pt x="40" y="21"/>
                    <a:pt x="50" y="17"/>
                  </a:cubicBezTo>
                  <a:cubicBezTo>
                    <a:pt x="60" y="13"/>
                    <a:pt x="72" y="13"/>
                    <a:pt x="87" y="17"/>
                  </a:cubicBezTo>
                  <a:cubicBezTo>
                    <a:pt x="169" y="41"/>
                    <a:pt x="169" y="41"/>
                    <a:pt x="169" y="41"/>
                  </a:cubicBezTo>
                  <a:cubicBezTo>
                    <a:pt x="264" y="68"/>
                    <a:pt x="264" y="68"/>
                    <a:pt x="264" y="68"/>
                  </a:cubicBezTo>
                  <a:cubicBezTo>
                    <a:pt x="347" y="92"/>
                    <a:pt x="347" y="92"/>
                    <a:pt x="347" y="92"/>
                  </a:cubicBezTo>
                  <a:cubicBezTo>
                    <a:pt x="361" y="96"/>
                    <a:pt x="372" y="102"/>
                    <a:pt x="378" y="111"/>
                  </a:cubicBezTo>
                  <a:cubicBezTo>
                    <a:pt x="384" y="120"/>
                    <a:pt x="387" y="132"/>
                    <a:pt x="381" y="152"/>
                  </a:cubicBezTo>
                  <a:cubicBezTo>
                    <a:pt x="329" y="335"/>
                    <a:pt x="329" y="335"/>
                    <a:pt x="329" y="335"/>
                  </a:cubicBezTo>
                  <a:cubicBezTo>
                    <a:pt x="326" y="344"/>
                    <a:pt x="322" y="351"/>
                    <a:pt x="318" y="356"/>
                  </a:cubicBezTo>
                  <a:cubicBezTo>
                    <a:pt x="318" y="373"/>
                    <a:pt x="318" y="373"/>
                    <a:pt x="318" y="373"/>
                  </a:cubicBezTo>
                  <a:cubicBezTo>
                    <a:pt x="328" y="366"/>
                    <a:pt x="336" y="354"/>
                    <a:pt x="341" y="338"/>
                  </a:cubicBezTo>
                  <a:cubicBezTo>
                    <a:pt x="393" y="155"/>
                    <a:pt x="393" y="155"/>
                    <a:pt x="393" y="155"/>
                  </a:cubicBezTo>
                  <a:cubicBezTo>
                    <a:pt x="399" y="134"/>
                    <a:pt x="397" y="116"/>
                    <a:pt x="388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39" name="Freeform 64"/>
            <p:cNvSpPr>
              <a:spLocks noEditPoints="1"/>
            </p:cNvSpPr>
            <p:nvPr/>
          </p:nvSpPr>
          <p:spPr bwMode="auto">
            <a:xfrm>
              <a:off x="10213976" y="3257550"/>
              <a:ext cx="1357313" cy="1096963"/>
            </a:xfrm>
            <a:custGeom>
              <a:avLst/>
              <a:gdLst>
                <a:gd name="T0" fmla="*/ 78 w 462"/>
                <a:gd name="T1" fmla="*/ 374 h 374"/>
                <a:gd name="T2" fmla="*/ 0 w 462"/>
                <a:gd name="T3" fmla="*/ 299 h 374"/>
                <a:gd name="T4" fmla="*/ 0 w 462"/>
                <a:gd name="T5" fmla="*/ 299 h 374"/>
                <a:gd name="T6" fmla="*/ 0 w 462"/>
                <a:gd name="T7" fmla="*/ 75 h 374"/>
                <a:gd name="T8" fmla="*/ 78 w 462"/>
                <a:gd name="T9" fmla="*/ 0 h 374"/>
                <a:gd name="T10" fmla="*/ 78 w 462"/>
                <a:gd name="T11" fmla="*/ 0 h 374"/>
                <a:gd name="T12" fmla="*/ 384 w 462"/>
                <a:gd name="T13" fmla="*/ 0 h 374"/>
                <a:gd name="T14" fmla="*/ 462 w 462"/>
                <a:gd name="T15" fmla="*/ 75 h 374"/>
                <a:gd name="T16" fmla="*/ 462 w 462"/>
                <a:gd name="T17" fmla="*/ 75 h 374"/>
                <a:gd name="T18" fmla="*/ 462 w 462"/>
                <a:gd name="T19" fmla="*/ 299 h 374"/>
                <a:gd name="T20" fmla="*/ 384 w 462"/>
                <a:gd name="T21" fmla="*/ 374 h 374"/>
                <a:gd name="T22" fmla="*/ 384 w 462"/>
                <a:gd name="T23" fmla="*/ 374 h 374"/>
                <a:gd name="T24" fmla="*/ 78 w 462"/>
                <a:gd name="T25" fmla="*/ 374 h 374"/>
                <a:gd name="T26" fmla="*/ 24 w 462"/>
                <a:gd name="T27" fmla="*/ 75 h 374"/>
                <a:gd name="T28" fmla="*/ 24 w 462"/>
                <a:gd name="T29" fmla="*/ 299 h 374"/>
                <a:gd name="T30" fmla="*/ 78 w 462"/>
                <a:gd name="T31" fmla="*/ 349 h 374"/>
                <a:gd name="T32" fmla="*/ 78 w 462"/>
                <a:gd name="T33" fmla="*/ 349 h 374"/>
                <a:gd name="T34" fmla="*/ 384 w 462"/>
                <a:gd name="T35" fmla="*/ 349 h 374"/>
                <a:gd name="T36" fmla="*/ 438 w 462"/>
                <a:gd name="T37" fmla="*/ 299 h 374"/>
                <a:gd name="T38" fmla="*/ 438 w 462"/>
                <a:gd name="T39" fmla="*/ 299 h 374"/>
                <a:gd name="T40" fmla="*/ 438 w 462"/>
                <a:gd name="T41" fmla="*/ 75 h 374"/>
                <a:gd name="T42" fmla="*/ 384 w 462"/>
                <a:gd name="T43" fmla="*/ 25 h 374"/>
                <a:gd name="T44" fmla="*/ 384 w 462"/>
                <a:gd name="T45" fmla="*/ 25 h 374"/>
                <a:gd name="T46" fmla="*/ 78 w 462"/>
                <a:gd name="T47" fmla="*/ 25 h 374"/>
                <a:gd name="T48" fmla="*/ 24 w 462"/>
                <a:gd name="T49" fmla="*/ 75 h 3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62" h="374">
                  <a:moveTo>
                    <a:pt x="78" y="374"/>
                  </a:moveTo>
                  <a:cubicBezTo>
                    <a:pt x="35" y="374"/>
                    <a:pt x="0" y="341"/>
                    <a:pt x="0" y="299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0" y="33"/>
                    <a:pt x="35" y="0"/>
                    <a:pt x="78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427" y="0"/>
                    <a:pt x="462" y="33"/>
                    <a:pt x="462" y="75"/>
                  </a:cubicBezTo>
                  <a:cubicBezTo>
                    <a:pt x="462" y="75"/>
                    <a:pt x="462" y="75"/>
                    <a:pt x="462" y="75"/>
                  </a:cubicBezTo>
                  <a:cubicBezTo>
                    <a:pt x="462" y="299"/>
                    <a:pt x="462" y="299"/>
                    <a:pt x="462" y="299"/>
                  </a:cubicBezTo>
                  <a:cubicBezTo>
                    <a:pt x="462" y="341"/>
                    <a:pt x="427" y="374"/>
                    <a:pt x="384" y="374"/>
                  </a:cubicBezTo>
                  <a:cubicBezTo>
                    <a:pt x="384" y="374"/>
                    <a:pt x="384" y="374"/>
                    <a:pt x="384" y="374"/>
                  </a:cubicBezTo>
                  <a:cubicBezTo>
                    <a:pt x="78" y="374"/>
                    <a:pt x="78" y="374"/>
                    <a:pt x="78" y="374"/>
                  </a:cubicBezTo>
                  <a:close/>
                  <a:moveTo>
                    <a:pt x="24" y="75"/>
                  </a:moveTo>
                  <a:cubicBezTo>
                    <a:pt x="24" y="299"/>
                    <a:pt x="24" y="299"/>
                    <a:pt x="24" y="299"/>
                  </a:cubicBezTo>
                  <a:cubicBezTo>
                    <a:pt x="24" y="326"/>
                    <a:pt x="48" y="349"/>
                    <a:pt x="78" y="349"/>
                  </a:cubicBezTo>
                  <a:cubicBezTo>
                    <a:pt x="78" y="349"/>
                    <a:pt x="78" y="349"/>
                    <a:pt x="78" y="349"/>
                  </a:cubicBezTo>
                  <a:cubicBezTo>
                    <a:pt x="384" y="349"/>
                    <a:pt x="384" y="349"/>
                    <a:pt x="384" y="349"/>
                  </a:cubicBezTo>
                  <a:cubicBezTo>
                    <a:pt x="414" y="349"/>
                    <a:pt x="437" y="326"/>
                    <a:pt x="438" y="299"/>
                  </a:cubicBezTo>
                  <a:cubicBezTo>
                    <a:pt x="438" y="299"/>
                    <a:pt x="438" y="299"/>
                    <a:pt x="438" y="299"/>
                  </a:cubicBezTo>
                  <a:cubicBezTo>
                    <a:pt x="438" y="75"/>
                    <a:pt x="438" y="75"/>
                    <a:pt x="438" y="75"/>
                  </a:cubicBezTo>
                  <a:cubicBezTo>
                    <a:pt x="437" y="48"/>
                    <a:pt x="414" y="25"/>
                    <a:pt x="384" y="25"/>
                  </a:cubicBezTo>
                  <a:cubicBezTo>
                    <a:pt x="384" y="25"/>
                    <a:pt x="384" y="25"/>
                    <a:pt x="384" y="25"/>
                  </a:cubicBezTo>
                  <a:cubicBezTo>
                    <a:pt x="78" y="25"/>
                    <a:pt x="78" y="25"/>
                    <a:pt x="78" y="25"/>
                  </a:cubicBezTo>
                  <a:cubicBezTo>
                    <a:pt x="48" y="25"/>
                    <a:pt x="24" y="48"/>
                    <a:pt x="24" y="7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0" name="Freeform 65"/>
            <p:cNvSpPr/>
            <p:nvPr/>
          </p:nvSpPr>
          <p:spPr bwMode="auto">
            <a:xfrm>
              <a:off x="10313988" y="3351213"/>
              <a:ext cx="1157288" cy="912813"/>
            </a:xfrm>
            <a:custGeom>
              <a:avLst/>
              <a:gdLst>
                <a:gd name="T0" fmla="*/ 246 w 394"/>
                <a:gd name="T1" fmla="*/ 311 h 311"/>
                <a:gd name="T2" fmla="*/ 148 w 394"/>
                <a:gd name="T3" fmla="*/ 311 h 311"/>
                <a:gd name="T4" fmla="*/ 62 w 394"/>
                <a:gd name="T5" fmla="*/ 311 h 311"/>
                <a:gd name="T6" fmla="*/ 18 w 394"/>
                <a:gd name="T7" fmla="*/ 297 h 311"/>
                <a:gd name="T8" fmla="*/ 18 w 394"/>
                <a:gd name="T9" fmla="*/ 297 h 311"/>
                <a:gd name="T10" fmla="*/ 0 w 394"/>
                <a:gd name="T11" fmla="*/ 251 h 311"/>
                <a:gd name="T12" fmla="*/ 0 w 394"/>
                <a:gd name="T13" fmla="*/ 251 h 311"/>
                <a:gd name="T14" fmla="*/ 0 w 394"/>
                <a:gd name="T15" fmla="*/ 60 h 311"/>
                <a:gd name="T16" fmla="*/ 18 w 394"/>
                <a:gd name="T17" fmla="*/ 12 h 311"/>
                <a:gd name="T18" fmla="*/ 18 w 394"/>
                <a:gd name="T19" fmla="*/ 12 h 311"/>
                <a:gd name="T20" fmla="*/ 62 w 394"/>
                <a:gd name="T21" fmla="*/ 0 h 311"/>
                <a:gd name="T22" fmla="*/ 62 w 394"/>
                <a:gd name="T23" fmla="*/ 0 h 311"/>
                <a:gd name="T24" fmla="*/ 148 w 394"/>
                <a:gd name="T25" fmla="*/ 0 h 311"/>
                <a:gd name="T26" fmla="*/ 246 w 394"/>
                <a:gd name="T27" fmla="*/ 0 h 311"/>
                <a:gd name="T28" fmla="*/ 332 w 394"/>
                <a:gd name="T29" fmla="*/ 0 h 311"/>
                <a:gd name="T30" fmla="*/ 332 w 394"/>
                <a:gd name="T31" fmla="*/ 6 h 311"/>
                <a:gd name="T32" fmla="*/ 332 w 394"/>
                <a:gd name="T33" fmla="*/ 12 h 311"/>
                <a:gd name="T34" fmla="*/ 246 w 394"/>
                <a:gd name="T35" fmla="*/ 12 h 311"/>
                <a:gd name="T36" fmla="*/ 148 w 394"/>
                <a:gd name="T37" fmla="*/ 12 h 311"/>
                <a:gd name="T38" fmla="*/ 62 w 394"/>
                <a:gd name="T39" fmla="*/ 12 h 311"/>
                <a:gd name="T40" fmla="*/ 26 w 394"/>
                <a:gd name="T41" fmla="*/ 22 h 311"/>
                <a:gd name="T42" fmla="*/ 26 w 394"/>
                <a:gd name="T43" fmla="*/ 22 h 311"/>
                <a:gd name="T44" fmla="*/ 12 w 394"/>
                <a:gd name="T45" fmla="*/ 60 h 311"/>
                <a:gd name="T46" fmla="*/ 12 w 394"/>
                <a:gd name="T47" fmla="*/ 60 h 311"/>
                <a:gd name="T48" fmla="*/ 12 w 394"/>
                <a:gd name="T49" fmla="*/ 251 h 311"/>
                <a:gd name="T50" fmla="*/ 26 w 394"/>
                <a:gd name="T51" fmla="*/ 288 h 311"/>
                <a:gd name="T52" fmla="*/ 26 w 394"/>
                <a:gd name="T53" fmla="*/ 288 h 311"/>
                <a:gd name="T54" fmla="*/ 62 w 394"/>
                <a:gd name="T55" fmla="*/ 298 h 311"/>
                <a:gd name="T56" fmla="*/ 62 w 394"/>
                <a:gd name="T57" fmla="*/ 298 h 311"/>
                <a:gd name="T58" fmla="*/ 148 w 394"/>
                <a:gd name="T59" fmla="*/ 298 h 311"/>
                <a:gd name="T60" fmla="*/ 246 w 394"/>
                <a:gd name="T61" fmla="*/ 298 h 311"/>
                <a:gd name="T62" fmla="*/ 332 w 394"/>
                <a:gd name="T63" fmla="*/ 298 h 311"/>
                <a:gd name="T64" fmla="*/ 368 w 394"/>
                <a:gd name="T65" fmla="*/ 288 h 311"/>
                <a:gd name="T66" fmla="*/ 368 w 394"/>
                <a:gd name="T67" fmla="*/ 288 h 311"/>
                <a:gd name="T68" fmla="*/ 382 w 394"/>
                <a:gd name="T69" fmla="*/ 251 h 311"/>
                <a:gd name="T70" fmla="*/ 382 w 394"/>
                <a:gd name="T71" fmla="*/ 251 h 311"/>
                <a:gd name="T72" fmla="*/ 382 w 394"/>
                <a:gd name="T73" fmla="*/ 60 h 311"/>
                <a:gd name="T74" fmla="*/ 368 w 394"/>
                <a:gd name="T75" fmla="*/ 22 h 311"/>
                <a:gd name="T76" fmla="*/ 368 w 394"/>
                <a:gd name="T77" fmla="*/ 22 h 311"/>
                <a:gd name="T78" fmla="*/ 332 w 394"/>
                <a:gd name="T79" fmla="*/ 12 h 311"/>
                <a:gd name="T80" fmla="*/ 332 w 394"/>
                <a:gd name="T81" fmla="*/ 12 h 311"/>
                <a:gd name="T82" fmla="*/ 332 w 394"/>
                <a:gd name="T83" fmla="*/ 6 h 311"/>
                <a:gd name="T84" fmla="*/ 332 w 394"/>
                <a:gd name="T85" fmla="*/ 0 h 311"/>
                <a:gd name="T86" fmla="*/ 376 w 394"/>
                <a:gd name="T87" fmla="*/ 12 h 311"/>
                <a:gd name="T88" fmla="*/ 376 w 394"/>
                <a:gd name="T89" fmla="*/ 12 h 311"/>
                <a:gd name="T90" fmla="*/ 394 w 394"/>
                <a:gd name="T91" fmla="*/ 60 h 311"/>
                <a:gd name="T92" fmla="*/ 394 w 394"/>
                <a:gd name="T93" fmla="*/ 60 h 311"/>
                <a:gd name="T94" fmla="*/ 394 w 394"/>
                <a:gd name="T95" fmla="*/ 251 h 311"/>
                <a:gd name="T96" fmla="*/ 376 w 394"/>
                <a:gd name="T97" fmla="*/ 297 h 311"/>
                <a:gd name="T98" fmla="*/ 376 w 394"/>
                <a:gd name="T99" fmla="*/ 297 h 311"/>
                <a:gd name="T100" fmla="*/ 332 w 394"/>
                <a:gd name="T101" fmla="*/ 311 h 311"/>
                <a:gd name="T102" fmla="*/ 332 w 394"/>
                <a:gd name="T103" fmla="*/ 311 h 311"/>
                <a:gd name="T104" fmla="*/ 246 w 394"/>
                <a:gd name="T105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94" h="311">
                  <a:moveTo>
                    <a:pt x="246" y="311"/>
                  </a:moveTo>
                  <a:cubicBezTo>
                    <a:pt x="148" y="311"/>
                    <a:pt x="148" y="311"/>
                    <a:pt x="148" y="311"/>
                  </a:cubicBezTo>
                  <a:cubicBezTo>
                    <a:pt x="62" y="311"/>
                    <a:pt x="62" y="311"/>
                    <a:pt x="62" y="311"/>
                  </a:cubicBezTo>
                  <a:cubicBezTo>
                    <a:pt x="45" y="311"/>
                    <a:pt x="30" y="307"/>
                    <a:pt x="18" y="297"/>
                  </a:cubicBezTo>
                  <a:cubicBezTo>
                    <a:pt x="18" y="297"/>
                    <a:pt x="18" y="297"/>
                    <a:pt x="18" y="297"/>
                  </a:cubicBezTo>
                  <a:cubicBezTo>
                    <a:pt x="6" y="288"/>
                    <a:pt x="0" y="272"/>
                    <a:pt x="0" y="251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38"/>
                    <a:pt x="6" y="2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30" y="3"/>
                    <a:pt x="46" y="0"/>
                    <a:pt x="62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12"/>
                    <a:pt x="332" y="12"/>
                    <a:pt x="332" y="12"/>
                  </a:cubicBezTo>
                  <a:cubicBezTo>
                    <a:pt x="246" y="12"/>
                    <a:pt x="246" y="12"/>
                    <a:pt x="246" y="12"/>
                  </a:cubicBezTo>
                  <a:cubicBezTo>
                    <a:pt x="148" y="12"/>
                    <a:pt x="148" y="12"/>
                    <a:pt x="148" y="12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47" y="12"/>
                    <a:pt x="34" y="15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18" y="29"/>
                    <a:pt x="12" y="40"/>
                    <a:pt x="12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2" y="251"/>
                    <a:pt x="12" y="251"/>
                    <a:pt x="12" y="251"/>
                  </a:cubicBezTo>
                  <a:cubicBezTo>
                    <a:pt x="12" y="270"/>
                    <a:pt x="18" y="281"/>
                    <a:pt x="26" y="288"/>
                  </a:cubicBezTo>
                  <a:cubicBezTo>
                    <a:pt x="26" y="288"/>
                    <a:pt x="26" y="288"/>
                    <a:pt x="26" y="288"/>
                  </a:cubicBezTo>
                  <a:cubicBezTo>
                    <a:pt x="35" y="295"/>
                    <a:pt x="47" y="298"/>
                    <a:pt x="62" y="298"/>
                  </a:cubicBezTo>
                  <a:cubicBezTo>
                    <a:pt x="62" y="298"/>
                    <a:pt x="62" y="298"/>
                    <a:pt x="62" y="298"/>
                  </a:cubicBezTo>
                  <a:cubicBezTo>
                    <a:pt x="148" y="298"/>
                    <a:pt x="148" y="298"/>
                    <a:pt x="148" y="298"/>
                  </a:cubicBezTo>
                  <a:cubicBezTo>
                    <a:pt x="246" y="298"/>
                    <a:pt x="246" y="298"/>
                    <a:pt x="246" y="298"/>
                  </a:cubicBezTo>
                  <a:cubicBezTo>
                    <a:pt x="332" y="298"/>
                    <a:pt x="332" y="298"/>
                    <a:pt x="332" y="298"/>
                  </a:cubicBezTo>
                  <a:cubicBezTo>
                    <a:pt x="347" y="298"/>
                    <a:pt x="359" y="295"/>
                    <a:pt x="368" y="288"/>
                  </a:cubicBezTo>
                  <a:cubicBezTo>
                    <a:pt x="368" y="288"/>
                    <a:pt x="368" y="288"/>
                    <a:pt x="368" y="288"/>
                  </a:cubicBezTo>
                  <a:cubicBezTo>
                    <a:pt x="376" y="281"/>
                    <a:pt x="382" y="270"/>
                    <a:pt x="382" y="251"/>
                  </a:cubicBezTo>
                  <a:cubicBezTo>
                    <a:pt x="382" y="251"/>
                    <a:pt x="382" y="251"/>
                    <a:pt x="382" y="251"/>
                  </a:cubicBezTo>
                  <a:cubicBezTo>
                    <a:pt x="382" y="60"/>
                    <a:pt x="382" y="60"/>
                    <a:pt x="382" y="60"/>
                  </a:cubicBezTo>
                  <a:cubicBezTo>
                    <a:pt x="382" y="40"/>
                    <a:pt x="376" y="29"/>
                    <a:pt x="368" y="22"/>
                  </a:cubicBezTo>
                  <a:cubicBezTo>
                    <a:pt x="368" y="22"/>
                    <a:pt x="368" y="22"/>
                    <a:pt x="368" y="22"/>
                  </a:cubicBezTo>
                  <a:cubicBezTo>
                    <a:pt x="359" y="15"/>
                    <a:pt x="347" y="12"/>
                    <a:pt x="332" y="12"/>
                  </a:cubicBezTo>
                  <a:cubicBezTo>
                    <a:pt x="332" y="12"/>
                    <a:pt x="332" y="12"/>
                    <a:pt x="332" y="12"/>
                  </a:cubicBezTo>
                  <a:cubicBezTo>
                    <a:pt x="332" y="6"/>
                    <a:pt x="332" y="6"/>
                    <a:pt x="332" y="6"/>
                  </a:cubicBezTo>
                  <a:cubicBezTo>
                    <a:pt x="332" y="0"/>
                    <a:pt x="332" y="0"/>
                    <a:pt x="332" y="0"/>
                  </a:cubicBezTo>
                  <a:cubicBezTo>
                    <a:pt x="348" y="0"/>
                    <a:pt x="364" y="3"/>
                    <a:pt x="376" y="12"/>
                  </a:cubicBezTo>
                  <a:cubicBezTo>
                    <a:pt x="376" y="12"/>
                    <a:pt x="376" y="12"/>
                    <a:pt x="376" y="12"/>
                  </a:cubicBezTo>
                  <a:cubicBezTo>
                    <a:pt x="387" y="22"/>
                    <a:pt x="394" y="38"/>
                    <a:pt x="394" y="60"/>
                  </a:cubicBezTo>
                  <a:cubicBezTo>
                    <a:pt x="394" y="60"/>
                    <a:pt x="394" y="60"/>
                    <a:pt x="394" y="60"/>
                  </a:cubicBezTo>
                  <a:cubicBezTo>
                    <a:pt x="394" y="251"/>
                    <a:pt x="394" y="251"/>
                    <a:pt x="394" y="251"/>
                  </a:cubicBezTo>
                  <a:cubicBezTo>
                    <a:pt x="394" y="272"/>
                    <a:pt x="387" y="288"/>
                    <a:pt x="376" y="297"/>
                  </a:cubicBezTo>
                  <a:cubicBezTo>
                    <a:pt x="376" y="297"/>
                    <a:pt x="376" y="297"/>
                    <a:pt x="376" y="297"/>
                  </a:cubicBezTo>
                  <a:cubicBezTo>
                    <a:pt x="364" y="307"/>
                    <a:pt x="348" y="311"/>
                    <a:pt x="332" y="311"/>
                  </a:cubicBezTo>
                  <a:cubicBezTo>
                    <a:pt x="332" y="311"/>
                    <a:pt x="332" y="311"/>
                    <a:pt x="332" y="311"/>
                  </a:cubicBezTo>
                  <a:cubicBezTo>
                    <a:pt x="246" y="311"/>
                    <a:pt x="246" y="311"/>
                    <a:pt x="246" y="3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1" name="Freeform 66"/>
            <p:cNvSpPr/>
            <p:nvPr/>
          </p:nvSpPr>
          <p:spPr bwMode="auto">
            <a:xfrm>
              <a:off x="10363201" y="3548063"/>
              <a:ext cx="1058863" cy="660400"/>
            </a:xfrm>
            <a:custGeom>
              <a:avLst/>
              <a:gdLst>
                <a:gd name="T0" fmla="*/ 305 w 360"/>
                <a:gd name="T1" fmla="*/ 0 h 225"/>
                <a:gd name="T2" fmla="*/ 284 w 360"/>
                <a:gd name="T3" fmla="*/ 15 h 225"/>
                <a:gd name="T4" fmla="*/ 215 w 360"/>
                <a:gd name="T5" fmla="*/ 84 h 225"/>
                <a:gd name="T6" fmla="*/ 286 w 360"/>
                <a:gd name="T7" fmla="*/ 149 h 225"/>
                <a:gd name="T8" fmla="*/ 286 w 360"/>
                <a:gd name="T9" fmla="*/ 161 h 225"/>
                <a:gd name="T10" fmla="*/ 280 w 360"/>
                <a:gd name="T11" fmla="*/ 164 h 225"/>
                <a:gd name="T12" fmla="*/ 275 w 360"/>
                <a:gd name="T13" fmla="*/ 162 h 225"/>
                <a:gd name="T14" fmla="*/ 166 w 360"/>
                <a:gd name="T15" fmla="*/ 62 h 225"/>
                <a:gd name="T16" fmla="*/ 128 w 360"/>
                <a:gd name="T17" fmla="*/ 41 h 225"/>
                <a:gd name="T18" fmla="*/ 92 w 360"/>
                <a:gd name="T19" fmla="*/ 62 h 225"/>
                <a:gd name="T20" fmla="*/ 0 w 360"/>
                <a:gd name="T21" fmla="*/ 146 h 225"/>
                <a:gd name="T22" fmla="*/ 0 w 360"/>
                <a:gd name="T23" fmla="*/ 176 h 225"/>
                <a:gd name="T24" fmla="*/ 53 w 360"/>
                <a:gd name="T25" fmla="*/ 225 h 225"/>
                <a:gd name="T26" fmla="*/ 134 w 360"/>
                <a:gd name="T27" fmla="*/ 225 h 225"/>
                <a:gd name="T28" fmla="*/ 226 w 360"/>
                <a:gd name="T29" fmla="*/ 225 h 225"/>
                <a:gd name="T30" fmla="*/ 307 w 360"/>
                <a:gd name="T31" fmla="*/ 225 h 225"/>
                <a:gd name="T32" fmla="*/ 360 w 360"/>
                <a:gd name="T33" fmla="*/ 176 h 225"/>
                <a:gd name="T34" fmla="*/ 360 w 360"/>
                <a:gd name="T35" fmla="*/ 46 h 225"/>
                <a:gd name="T36" fmla="*/ 329 w 360"/>
                <a:gd name="T37" fmla="*/ 15 h 225"/>
                <a:gd name="T38" fmla="*/ 305 w 360"/>
                <a:gd name="T39" fmla="*/ 0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60" h="225">
                  <a:moveTo>
                    <a:pt x="305" y="0"/>
                  </a:moveTo>
                  <a:cubicBezTo>
                    <a:pt x="302" y="0"/>
                    <a:pt x="295" y="4"/>
                    <a:pt x="284" y="15"/>
                  </a:cubicBezTo>
                  <a:cubicBezTo>
                    <a:pt x="215" y="84"/>
                    <a:pt x="215" y="84"/>
                    <a:pt x="215" y="84"/>
                  </a:cubicBezTo>
                  <a:cubicBezTo>
                    <a:pt x="286" y="149"/>
                    <a:pt x="286" y="149"/>
                    <a:pt x="286" y="149"/>
                  </a:cubicBezTo>
                  <a:cubicBezTo>
                    <a:pt x="289" y="152"/>
                    <a:pt x="289" y="158"/>
                    <a:pt x="286" y="161"/>
                  </a:cubicBezTo>
                  <a:cubicBezTo>
                    <a:pt x="285" y="163"/>
                    <a:pt x="282" y="164"/>
                    <a:pt x="280" y="164"/>
                  </a:cubicBezTo>
                  <a:cubicBezTo>
                    <a:pt x="278" y="164"/>
                    <a:pt x="276" y="163"/>
                    <a:pt x="275" y="162"/>
                  </a:cubicBezTo>
                  <a:cubicBezTo>
                    <a:pt x="166" y="62"/>
                    <a:pt x="166" y="62"/>
                    <a:pt x="166" y="62"/>
                  </a:cubicBezTo>
                  <a:cubicBezTo>
                    <a:pt x="149" y="47"/>
                    <a:pt x="137" y="41"/>
                    <a:pt x="128" y="41"/>
                  </a:cubicBezTo>
                  <a:cubicBezTo>
                    <a:pt x="120" y="41"/>
                    <a:pt x="109" y="47"/>
                    <a:pt x="92" y="62"/>
                  </a:cubicBezTo>
                  <a:cubicBezTo>
                    <a:pt x="0" y="146"/>
                    <a:pt x="0" y="146"/>
                    <a:pt x="0" y="146"/>
                  </a:cubicBezTo>
                  <a:cubicBezTo>
                    <a:pt x="0" y="176"/>
                    <a:pt x="0" y="176"/>
                    <a:pt x="0" y="176"/>
                  </a:cubicBezTo>
                  <a:cubicBezTo>
                    <a:pt x="0" y="213"/>
                    <a:pt x="24" y="225"/>
                    <a:pt x="53" y="225"/>
                  </a:cubicBezTo>
                  <a:cubicBezTo>
                    <a:pt x="134" y="225"/>
                    <a:pt x="134" y="225"/>
                    <a:pt x="134" y="225"/>
                  </a:cubicBezTo>
                  <a:cubicBezTo>
                    <a:pt x="226" y="225"/>
                    <a:pt x="226" y="225"/>
                    <a:pt x="226" y="225"/>
                  </a:cubicBezTo>
                  <a:cubicBezTo>
                    <a:pt x="307" y="225"/>
                    <a:pt x="307" y="225"/>
                    <a:pt x="307" y="225"/>
                  </a:cubicBezTo>
                  <a:cubicBezTo>
                    <a:pt x="336" y="225"/>
                    <a:pt x="360" y="213"/>
                    <a:pt x="360" y="176"/>
                  </a:cubicBezTo>
                  <a:cubicBezTo>
                    <a:pt x="360" y="46"/>
                    <a:pt x="360" y="46"/>
                    <a:pt x="360" y="46"/>
                  </a:cubicBezTo>
                  <a:cubicBezTo>
                    <a:pt x="329" y="15"/>
                    <a:pt x="329" y="15"/>
                    <a:pt x="329" y="15"/>
                  </a:cubicBezTo>
                  <a:cubicBezTo>
                    <a:pt x="317" y="4"/>
                    <a:pt x="310" y="0"/>
                    <a:pt x="3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  <p:sp>
          <p:nvSpPr>
            <p:cNvPr id="42" name="Oval 67"/>
            <p:cNvSpPr>
              <a:spLocks noChangeArrowheads="1"/>
            </p:cNvSpPr>
            <p:nvPr/>
          </p:nvSpPr>
          <p:spPr bwMode="auto">
            <a:xfrm>
              <a:off x="10845801" y="3471863"/>
              <a:ext cx="228600" cy="22860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p>
              <a:endParaRPr lang="zh-CN" altLang="en-US"/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3261301" y="3241002"/>
            <a:ext cx="1402080" cy="53022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>
              <a:lnSpc>
                <a:spcPct val="120000"/>
              </a:lnSpc>
            </a:pPr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 Unicode MS" panose="020B0604020202020204" charset="-122"/>
              </a:rPr>
              <a:t>管理文献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Arial Unicode MS" panose="020B060402020202020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 flipH="1">
            <a:off x="5211976" y="3420246"/>
            <a:ext cx="259861" cy="351042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 flipH="1">
            <a:off x="2713296" y="3769954"/>
            <a:ext cx="2498333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" name="任意多边形 14"/>
          <p:cNvSpPr/>
          <p:nvPr/>
        </p:nvSpPr>
        <p:spPr>
          <a:xfrm rot="20217540">
            <a:off x="3543300" y="1887220"/>
            <a:ext cx="641985" cy="365760"/>
          </a:xfrm>
          <a:custGeom>
            <a:avLst/>
            <a:gdLst>
              <a:gd name="connsiteX0" fmla="*/ 0 w 688749"/>
              <a:gd name="connsiteY0" fmla="*/ 24169 h 48339"/>
              <a:gd name="connsiteX1" fmla="*/ 688749 w 688749"/>
              <a:gd name="connsiteY1" fmla="*/ 24169 h 48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88749" h="48339">
                <a:moveTo>
                  <a:pt x="0" y="24169"/>
                </a:moveTo>
                <a:lnTo>
                  <a:pt x="688749" y="24169"/>
                </a:ln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39855" tIns="6951" rIns="339856" bIns="6950" numCol="1" spcCol="1270" anchor="ctr" anchorCtr="0">
            <a:noAutofit/>
          </a:bodyPr>
          <a:p>
            <a:pPr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/>
          </a:p>
        </p:txBody>
      </p:sp>
      <p:sp>
        <p:nvSpPr>
          <p:cNvPr id="17" name="任意多边形 16"/>
          <p:cNvSpPr/>
          <p:nvPr/>
        </p:nvSpPr>
        <p:spPr>
          <a:xfrm>
            <a:off x="4116070" y="1415415"/>
            <a:ext cx="779145" cy="779145"/>
          </a:xfrm>
          <a:custGeom>
            <a:avLst/>
            <a:gdLst>
              <a:gd name="connsiteX0" fmla="*/ 0 w 779198"/>
              <a:gd name="connsiteY0" fmla="*/ 389599 h 779198"/>
              <a:gd name="connsiteX1" fmla="*/ 389599 w 779198"/>
              <a:gd name="connsiteY1" fmla="*/ 0 h 779198"/>
              <a:gd name="connsiteX2" fmla="*/ 779198 w 779198"/>
              <a:gd name="connsiteY2" fmla="*/ 389599 h 779198"/>
              <a:gd name="connsiteX3" fmla="*/ 389599 w 779198"/>
              <a:gd name="connsiteY3" fmla="*/ 779198 h 779198"/>
              <a:gd name="connsiteX4" fmla="*/ 0 w 779198"/>
              <a:gd name="connsiteY4" fmla="*/ 389599 h 77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9198" h="779198">
                <a:moveTo>
                  <a:pt x="0" y="389599"/>
                </a:moveTo>
                <a:cubicBezTo>
                  <a:pt x="0" y="174429"/>
                  <a:pt x="174429" y="0"/>
                  <a:pt x="389599" y="0"/>
                </a:cubicBezTo>
                <a:cubicBezTo>
                  <a:pt x="604769" y="0"/>
                  <a:pt x="779198" y="174429"/>
                  <a:pt x="779198" y="389599"/>
                </a:cubicBezTo>
                <a:cubicBezTo>
                  <a:pt x="779198" y="604769"/>
                  <a:pt x="604769" y="779198"/>
                  <a:pt x="389599" y="779198"/>
                </a:cubicBezTo>
                <a:cubicBezTo>
                  <a:pt x="174429" y="779198"/>
                  <a:pt x="0" y="604769"/>
                  <a:pt x="0" y="389599"/>
                </a:cubicBezTo>
                <a:close/>
              </a:path>
            </a:pathLst>
          </a:cu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4906" tIns="124906" rIns="124906" bIns="124906" numCol="1" spcCol="1270" anchor="ctr" anchorCtr="0">
            <a:noAutofit/>
          </a:bodyPr>
          <a:p>
            <a:pPr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1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4" name="任意多边形 23"/>
          <p:cNvSpPr/>
          <p:nvPr/>
        </p:nvSpPr>
        <p:spPr>
          <a:xfrm rot="663856">
            <a:off x="3836035" y="3822065"/>
            <a:ext cx="931545" cy="48260"/>
          </a:xfrm>
          <a:custGeom>
            <a:avLst/>
            <a:gdLst>
              <a:gd name="connsiteX0" fmla="*/ 0 w 931753"/>
              <a:gd name="connsiteY0" fmla="*/ 24169 h 48339"/>
              <a:gd name="connsiteX1" fmla="*/ 931753 w 931753"/>
              <a:gd name="connsiteY1" fmla="*/ 24169 h 48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931753" h="48339">
                <a:moveTo>
                  <a:pt x="0" y="24169"/>
                </a:moveTo>
                <a:lnTo>
                  <a:pt x="931753" y="24169"/>
                </a:ln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55283" tIns="875" rIns="455282" bIns="876" numCol="1" spcCol="1270" anchor="ctr" anchorCtr="0">
            <a:noAutofit/>
          </a:bodyPr>
          <a:p>
            <a:pPr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/>
          </a:p>
        </p:txBody>
      </p:sp>
      <p:sp>
        <p:nvSpPr>
          <p:cNvPr id="25" name="任意多边形 24"/>
          <p:cNvSpPr/>
          <p:nvPr/>
        </p:nvSpPr>
        <p:spPr>
          <a:xfrm>
            <a:off x="4620260" y="3648710"/>
            <a:ext cx="779145" cy="779145"/>
          </a:xfrm>
          <a:custGeom>
            <a:avLst/>
            <a:gdLst>
              <a:gd name="connsiteX0" fmla="*/ 0 w 779198"/>
              <a:gd name="connsiteY0" fmla="*/ 389599 h 779198"/>
              <a:gd name="connsiteX1" fmla="*/ 389599 w 779198"/>
              <a:gd name="connsiteY1" fmla="*/ 0 h 779198"/>
              <a:gd name="connsiteX2" fmla="*/ 779198 w 779198"/>
              <a:gd name="connsiteY2" fmla="*/ 389599 h 779198"/>
              <a:gd name="connsiteX3" fmla="*/ 389599 w 779198"/>
              <a:gd name="connsiteY3" fmla="*/ 779198 h 779198"/>
              <a:gd name="connsiteX4" fmla="*/ 0 w 779198"/>
              <a:gd name="connsiteY4" fmla="*/ 389599 h 77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9198" h="779198">
                <a:moveTo>
                  <a:pt x="0" y="389599"/>
                </a:moveTo>
                <a:cubicBezTo>
                  <a:pt x="0" y="174429"/>
                  <a:pt x="174429" y="0"/>
                  <a:pt x="389599" y="0"/>
                </a:cubicBezTo>
                <a:cubicBezTo>
                  <a:pt x="604769" y="0"/>
                  <a:pt x="779198" y="174429"/>
                  <a:pt x="779198" y="389599"/>
                </a:cubicBezTo>
                <a:cubicBezTo>
                  <a:pt x="779198" y="604769"/>
                  <a:pt x="604769" y="779198"/>
                  <a:pt x="389599" y="779198"/>
                </a:cubicBezTo>
                <a:cubicBezTo>
                  <a:pt x="174429" y="779198"/>
                  <a:pt x="0" y="604769"/>
                  <a:pt x="0" y="389599"/>
                </a:cubicBezTo>
                <a:close/>
              </a:path>
            </a:pathLst>
          </a:cu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4906" tIns="124906" rIns="124906" bIns="124906" numCol="1" spcCol="1270" anchor="ctr" anchorCtr="0">
            <a:noAutofit/>
          </a:bodyPr>
          <a:p>
            <a:pPr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3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26" name="任意多边形 25"/>
          <p:cNvSpPr/>
          <p:nvPr/>
        </p:nvSpPr>
        <p:spPr>
          <a:xfrm rot="20672061">
            <a:off x="3896360" y="2741930"/>
            <a:ext cx="810260" cy="300990"/>
          </a:xfrm>
          <a:custGeom>
            <a:avLst/>
            <a:gdLst>
              <a:gd name="connsiteX0" fmla="*/ 0 w 799232"/>
              <a:gd name="connsiteY0" fmla="*/ 24169 h 48339"/>
              <a:gd name="connsiteX1" fmla="*/ 799232 w 799232"/>
              <a:gd name="connsiteY1" fmla="*/ 24169 h 48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9232" h="48339">
                <a:moveTo>
                  <a:pt x="0" y="24169"/>
                </a:moveTo>
                <a:lnTo>
                  <a:pt x="799232" y="24169"/>
                </a:ln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392334" tIns="4188" rIns="392336" bIns="4189" numCol="1" spcCol="1270" anchor="ctr" anchorCtr="0">
            <a:noAutofit/>
          </a:bodyPr>
          <a:p>
            <a:pPr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/>
          </a:p>
        </p:txBody>
      </p:sp>
      <p:sp>
        <p:nvSpPr>
          <p:cNvPr id="27" name="任意多边形 26"/>
          <p:cNvSpPr/>
          <p:nvPr/>
        </p:nvSpPr>
        <p:spPr>
          <a:xfrm>
            <a:off x="4505960" y="2359025"/>
            <a:ext cx="779145" cy="779145"/>
          </a:xfrm>
          <a:custGeom>
            <a:avLst/>
            <a:gdLst>
              <a:gd name="connsiteX0" fmla="*/ 0 w 779198"/>
              <a:gd name="connsiteY0" fmla="*/ 389599 h 779198"/>
              <a:gd name="connsiteX1" fmla="*/ 389599 w 779198"/>
              <a:gd name="connsiteY1" fmla="*/ 0 h 779198"/>
              <a:gd name="connsiteX2" fmla="*/ 779198 w 779198"/>
              <a:gd name="connsiteY2" fmla="*/ 389599 h 779198"/>
              <a:gd name="connsiteX3" fmla="*/ 389599 w 779198"/>
              <a:gd name="connsiteY3" fmla="*/ 779198 h 779198"/>
              <a:gd name="connsiteX4" fmla="*/ 0 w 779198"/>
              <a:gd name="connsiteY4" fmla="*/ 389599 h 77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9198" h="779198">
                <a:moveTo>
                  <a:pt x="0" y="389599"/>
                </a:moveTo>
                <a:cubicBezTo>
                  <a:pt x="0" y="174429"/>
                  <a:pt x="174429" y="0"/>
                  <a:pt x="389599" y="0"/>
                </a:cubicBezTo>
                <a:cubicBezTo>
                  <a:pt x="604769" y="0"/>
                  <a:pt x="779198" y="174429"/>
                  <a:pt x="779198" y="389599"/>
                </a:cubicBezTo>
                <a:cubicBezTo>
                  <a:pt x="779198" y="604769"/>
                  <a:pt x="604769" y="779198"/>
                  <a:pt x="389599" y="779198"/>
                </a:cubicBezTo>
                <a:cubicBezTo>
                  <a:pt x="174429" y="779198"/>
                  <a:pt x="0" y="604769"/>
                  <a:pt x="0" y="389599"/>
                </a:cubicBezTo>
                <a:close/>
              </a:path>
            </a:pathLst>
          </a:cu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4906" tIns="124906" rIns="124906" bIns="124906" numCol="1" spcCol="1270" anchor="ctr" anchorCtr="0">
            <a:noAutofit/>
          </a:bodyPr>
          <a:p>
            <a:pPr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2</a:t>
            </a:r>
            <a:endParaRPr lang="zh-CN" altLang="en-US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299720" y="1559560"/>
            <a:ext cx="3616960" cy="3616960"/>
          </a:xfrm>
          <a:custGeom>
            <a:avLst/>
            <a:gdLst>
              <a:gd name="connsiteX0" fmla="*/ 0 w 3616980"/>
              <a:gd name="connsiteY0" fmla="*/ 1808498 h 3616996"/>
              <a:gd name="connsiteX1" fmla="*/ 1808490 w 3616980"/>
              <a:gd name="connsiteY1" fmla="*/ 0 h 3616996"/>
              <a:gd name="connsiteX2" fmla="*/ 3616980 w 3616980"/>
              <a:gd name="connsiteY2" fmla="*/ 1808498 h 3616996"/>
              <a:gd name="connsiteX3" fmla="*/ 1808490 w 3616980"/>
              <a:gd name="connsiteY3" fmla="*/ 3616996 h 3616996"/>
              <a:gd name="connsiteX4" fmla="*/ 0 w 3616980"/>
              <a:gd name="connsiteY4" fmla="*/ 1808498 h 3616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16980" h="3616996">
                <a:moveTo>
                  <a:pt x="0" y="1808498"/>
                </a:moveTo>
                <a:cubicBezTo>
                  <a:pt x="0" y="809692"/>
                  <a:pt x="809689" y="0"/>
                  <a:pt x="1808490" y="0"/>
                </a:cubicBezTo>
                <a:cubicBezTo>
                  <a:pt x="2807291" y="0"/>
                  <a:pt x="3616980" y="809692"/>
                  <a:pt x="3616980" y="1808498"/>
                </a:cubicBezTo>
                <a:cubicBezTo>
                  <a:pt x="3616980" y="2807304"/>
                  <a:pt x="2807291" y="3616996"/>
                  <a:pt x="1808490" y="3616996"/>
                </a:cubicBezTo>
                <a:cubicBezTo>
                  <a:pt x="809689" y="3616996"/>
                  <a:pt x="0" y="2807304"/>
                  <a:pt x="0" y="1808498"/>
                </a:cubicBezTo>
                <a:close/>
              </a:path>
            </a:pathLst>
          </a:custGeom>
          <a:noFill/>
          <a:ln w="152400">
            <a:solidFill>
              <a:schemeClr val="accent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2394" tIns="542397" rIns="542394" bIns="542397" numCol="1" spcCol="1270" anchor="ctr" anchorCtr="0">
            <a:noAutofit/>
          </a:bodyPr>
          <a:p>
            <a:pPr algn="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2000" dirty="0"/>
          </a:p>
        </p:txBody>
      </p:sp>
      <p:sp>
        <p:nvSpPr>
          <p:cNvPr id="4" name="文本框 3"/>
          <p:cNvSpPr txBox="1"/>
          <p:nvPr/>
        </p:nvSpPr>
        <p:spPr>
          <a:xfrm>
            <a:off x="791845" y="2639060"/>
            <a:ext cx="3078480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4800">
                <a:solidFill>
                  <a:srgbClr val="002060"/>
                </a:solidFill>
              </a:rPr>
              <a:t>知网可以</a:t>
            </a:r>
            <a:endParaRPr lang="zh-CN" altLang="en-US" sz="4800">
              <a:solidFill>
                <a:srgbClr val="002060"/>
              </a:solidFill>
            </a:endParaRPr>
          </a:p>
          <a:p>
            <a:r>
              <a:rPr lang="zh-CN" altLang="en-US" sz="4800">
                <a:solidFill>
                  <a:srgbClr val="002060"/>
                </a:solidFill>
              </a:rPr>
              <a:t>干什么？</a:t>
            </a:r>
            <a:endParaRPr lang="zh-CN" altLang="en-US" sz="4800">
              <a:solidFill>
                <a:srgbClr val="00206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895215" y="880745"/>
            <a:ext cx="5172075" cy="1029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10000"/>
              </a:lnSpc>
            </a:pPr>
            <a:r>
              <a:rPr lang="zh-CN" altLang="en-US" sz="2000" b="1">
                <a:solidFill>
                  <a:srgbClr val="C00000"/>
                </a:solidFill>
              </a:rPr>
              <a:t>学生查文献、写论文、做毕业设计</a:t>
            </a:r>
            <a:endParaRPr lang="zh-CN" altLang="en-US" sz="2000" b="1">
              <a:solidFill>
                <a:srgbClr val="C00000"/>
              </a:solidFill>
            </a:endParaRPr>
          </a:p>
          <a:p>
            <a:pPr>
              <a:lnSpc>
                <a:spcPct val="110000"/>
              </a:lnSpc>
            </a:pPr>
            <a:r>
              <a:rPr lang="zh-CN" altLang="en-US" sz="2000" b="1">
                <a:solidFill>
                  <a:srgbClr val="C00000"/>
                </a:solidFill>
              </a:rPr>
              <a:t>  </a:t>
            </a:r>
            <a:r>
              <a:rPr lang="zh-CN" altLang="en-US" sz="1600" b="1">
                <a:solidFill>
                  <a:srgbClr val="C00000"/>
                </a:solidFill>
              </a:rPr>
              <a:t>      </a:t>
            </a:r>
            <a:r>
              <a:rPr lang="zh-CN" altLang="en-US" sz="1600" b="1">
                <a:solidFill>
                  <a:schemeClr val="tx1"/>
                </a:solidFill>
              </a:rPr>
              <a:t>知网含有丰富的资源，期刊、报纸、会议、报纸将学术资源一网打尽；检索方式多样、检索结果分组</a:t>
            </a:r>
            <a:endParaRPr lang="zh-CN" altLang="en-US" sz="1600" b="1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20055" y="2194560"/>
            <a:ext cx="5172075" cy="10414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>
              <a:lnSpc>
                <a:spcPct val="120000"/>
              </a:lnSpc>
            </a:pPr>
            <a:r>
              <a:rPr lang="zh-CN" altLang="en-US" sz="2000" b="1">
                <a:solidFill>
                  <a:srgbClr val="C00000"/>
                </a:solidFill>
              </a:rPr>
              <a:t>科研人员做科研项目、进行课题研究</a:t>
            </a:r>
            <a:endParaRPr lang="zh-CN" altLang="en-US" sz="1600" b="1">
              <a:solidFill>
                <a:schemeClr val="tx1"/>
              </a:solidFill>
            </a:endParaRPr>
          </a:p>
          <a:p>
            <a:pPr algn="l">
              <a:lnSpc>
                <a:spcPct val="120000"/>
              </a:lnSpc>
            </a:pPr>
            <a:r>
              <a:rPr lang="zh-CN" altLang="en-US" sz="1600" b="1">
                <a:solidFill>
                  <a:schemeClr val="tx1"/>
                </a:solidFill>
              </a:rPr>
              <a:t>      多维度可视化分析、文献之间互通互联、年鉴数据、统计数据、学术图片将科研进行到底</a:t>
            </a:r>
            <a:endParaRPr lang="zh-CN" altLang="en-US" sz="1600" b="1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399405" y="3733165"/>
            <a:ext cx="5172075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solidFill>
                  <a:srgbClr val="C00000"/>
                </a:solidFill>
              </a:rPr>
              <a:t>高效管理文献资源、一站式阅读、下载</a:t>
            </a:r>
            <a:endParaRPr lang="zh-CN" altLang="en-US" sz="2000" b="1">
              <a:solidFill>
                <a:srgbClr val="C00000"/>
              </a:solidFill>
            </a:endParaRPr>
          </a:p>
          <a:p>
            <a:pPr algn="l">
              <a:lnSpc>
                <a:spcPct val="120000"/>
              </a:lnSpc>
            </a:pPr>
            <a:r>
              <a:rPr lang="zh-CN" altLang="en-US" sz="2000" b="1">
                <a:solidFill>
                  <a:srgbClr val="C00000"/>
                </a:solidFill>
              </a:rPr>
              <a:t>         </a:t>
            </a:r>
            <a:r>
              <a:rPr lang="zh-CN" altLang="en-US" sz="1600" b="1"/>
              <a:t>CNKI E-study数字化学习平台一站式管理文献，</a:t>
            </a:r>
            <a:endParaRPr lang="zh-CN" altLang="en-US" sz="1600" b="1"/>
          </a:p>
        </p:txBody>
      </p:sp>
      <p:sp>
        <p:nvSpPr>
          <p:cNvPr id="2" name="任意多边形 1"/>
          <p:cNvSpPr/>
          <p:nvPr/>
        </p:nvSpPr>
        <p:spPr>
          <a:xfrm rot="1886752">
            <a:off x="3404235" y="4721225"/>
            <a:ext cx="879475" cy="48260"/>
          </a:xfrm>
          <a:custGeom>
            <a:avLst/>
            <a:gdLst>
              <a:gd name="connsiteX0" fmla="*/ 0 w 879260"/>
              <a:gd name="connsiteY0" fmla="*/ 24169 h 48339"/>
              <a:gd name="connsiteX1" fmla="*/ 879260 w 879260"/>
              <a:gd name="connsiteY1" fmla="*/ 24169 h 48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79260" h="48339">
                <a:moveTo>
                  <a:pt x="0" y="24169"/>
                </a:moveTo>
                <a:lnTo>
                  <a:pt x="879260" y="24169"/>
                </a:lnTo>
              </a:path>
            </a:pathLst>
          </a:custGeom>
          <a:noFill/>
          <a:ln w="38100">
            <a:solidFill>
              <a:schemeClr val="accent1"/>
            </a:solidFill>
          </a:ln>
        </p:spPr>
        <p:style>
          <a:lnRef idx="2">
            <a:scrgbClr r="0" g="0" b="0"/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30348" tIns="2188" rIns="430348" bIns="2187" numCol="1" spcCol="1270" anchor="ctr" anchorCtr="0">
            <a:noAutofit/>
          </a:bodyPr>
          <a:p>
            <a:pPr algn="ctr" defTabSz="222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zh-CN" altLang="en-US" sz="500"/>
          </a:p>
        </p:txBody>
      </p:sp>
      <p:sp>
        <p:nvSpPr>
          <p:cNvPr id="3" name="任意多边形 2"/>
          <p:cNvSpPr/>
          <p:nvPr/>
        </p:nvSpPr>
        <p:spPr>
          <a:xfrm>
            <a:off x="4116070" y="4792980"/>
            <a:ext cx="779145" cy="779145"/>
          </a:xfrm>
          <a:custGeom>
            <a:avLst/>
            <a:gdLst>
              <a:gd name="connsiteX0" fmla="*/ 0 w 779198"/>
              <a:gd name="connsiteY0" fmla="*/ 389599 h 779198"/>
              <a:gd name="connsiteX1" fmla="*/ 389599 w 779198"/>
              <a:gd name="connsiteY1" fmla="*/ 0 h 779198"/>
              <a:gd name="connsiteX2" fmla="*/ 779198 w 779198"/>
              <a:gd name="connsiteY2" fmla="*/ 389599 h 779198"/>
              <a:gd name="connsiteX3" fmla="*/ 389599 w 779198"/>
              <a:gd name="connsiteY3" fmla="*/ 779198 h 779198"/>
              <a:gd name="connsiteX4" fmla="*/ 0 w 779198"/>
              <a:gd name="connsiteY4" fmla="*/ 389599 h 77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79198" h="779198">
                <a:moveTo>
                  <a:pt x="0" y="389599"/>
                </a:moveTo>
                <a:cubicBezTo>
                  <a:pt x="0" y="174429"/>
                  <a:pt x="174429" y="0"/>
                  <a:pt x="389599" y="0"/>
                </a:cubicBezTo>
                <a:cubicBezTo>
                  <a:pt x="604769" y="0"/>
                  <a:pt x="779198" y="174429"/>
                  <a:pt x="779198" y="389599"/>
                </a:cubicBezTo>
                <a:cubicBezTo>
                  <a:pt x="779198" y="604769"/>
                  <a:pt x="604769" y="779198"/>
                  <a:pt x="389599" y="779198"/>
                </a:cubicBezTo>
                <a:cubicBezTo>
                  <a:pt x="174429" y="779198"/>
                  <a:pt x="0" y="604769"/>
                  <a:pt x="0" y="389599"/>
                </a:cubicBezTo>
                <a:close/>
              </a:path>
            </a:pathLst>
          </a:custGeom>
          <a:solidFill>
            <a:schemeClr val="accent1"/>
          </a:solidFill>
          <a:ln w="38100">
            <a:solidFill>
              <a:schemeClr val="accent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24906" tIns="124906" rIns="124906" bIns="124906" numCol="1" spcCol="1270" anchor="ctr" anchorCtr="0">
            <a:noAutofit/>
          </a:bodyPr>
          <a:p>
            <a:pPr algn="ctr" defTabSz="7556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US" altLang="zh-CN" sz="3200" dirty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4</a:t>
            </a:r>
            <a:endParaRPr lang="en-US" altLang="zh-CN" sz="32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069840" y="5176520"/>
            <a:ext cx="5172075" cy="7620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>
                <a:solidFill>
                  <a:srgbClr val="C00000"/>
                </a:solidFill>
              </a:rPr>
              <a:t>随时随地获取文献资源</a:t>
            </a:r>
            <a:endParaRPr lang="zh-CN" altLang="en-US" sz="2000" b="1">
              <a:solidFill>
                <a:srgbClr val="C00000"/>
              </a:solidFill>
            </a:endParaRPr>
          </a:p>
          <a:p>
            <a:pPr algn="l">
              <a:lnSpc>
                <a:spcPct val="120000"/>
              </a:lnSpc>
            </a:pPr>
            <a:r>
              <a:rPr lang="zh-CN" altLang="en-US" sz="2000" b="1">
                <a:solidFill>
                  <a:srgbClr val="C00000"/>
                </a:solidFill>
              </a:rPr>
              <a:t>         </a:t>
            </a:r>
            <a:r>
              <a:rPr lang="zh-CN" altLang="en-US" sz="1600" b="1"/>
              <a:t>移动知网</a:t>
            </a:r>
            <a:r>
              <a:rPr lang="en-US" altLang="zh-CN" sz="1600" b="1"/>
              <a:t>----</a:t>
            </a:r>
            <a:r>
              <a:rPr lang="zh-CN" altLang="en-US" sz="1600" b="1"/>
              <a:t>全球学术快报</a:t>
            </a:r>
            <a:endParaRPr lang="zh-CN" altLang="en-US" sz="1600" b="1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8455" y="1079500"/>
            <a:ext cx="6924040" cy="535241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38455" y="439420"/>
            <a:ext cx="4786630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/>
              <a:t>案例</a:t>
            </a:r>
            <a:r>
              <a:rPr lang="en-US" altLang="zh-CN" sz="2800" b="1"/>
              <a:t>1</a:t>
            </a:r>
            <a:r>
              <a:rPr lang="zh-CN" altLang="en-US" sz="2800" b="1"/>
              <a:t>：</a:t>
            </a:r>
            <a:r>
              <a:rPr lang="zh-CN" altLang="en-US" sz="3600" b="1">
                <a:solidFill>
                  <a:srgbClr val="FF0000"/>
                </a:solidFill>
              </a:rPr>
              <a:t>神经网络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pic>
        <p:nvPicPr>
          <p:cNvPr id="25" name="图片 2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165" y="3886835"/>
            <a:ext cx="5314315" cy="2390775"/>
          </a:xfrm>
          <a:prstGeom prst="rect">
            <a:avLst/>
          </a:prstGeom>
        </p:spPr>
      </p:pic>
      <p:sp>
        <p:nvSpPr>
          <p:cNvPr id="11" name="圆角矩形 10"/>
          <p:cNvSpPr/>
          <p:nvPr/>
        </p:nvSpPr>
        <p:spPr>
          <a:xfrm>
            <a:off x="431165" y="5003800"/>
            <a:ext cx="5664835" cy="1273810"/>
          </a:xfrm>
          <a:prstGeom prst="roundRect">
            <a:avLst/>
          </a:prstGeom>
          <a:noFill/>
          <a:ln w="28575" cmpd="sng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6642735" y="5405301"/>
            <a:ext cx="3953238" cy="470263"/>
            <a:chOff x="-831215" y="2521131"/>
            <a:chExt cx="3953238" cy="470263"/>
          </a:xfrm>
        </p:grpSpPr>
        <p:cxnSp>
          <p:nvCxnSpPr>
            <p:cNvPr id="13" name="直接连接符 12"/>
            <p:cNvCxnSpPr/>
            <p:nvPr/>
          </p:nvCxnSpPr>
          <p:spPr>
            <a:xfrm flipH="1">
              <a:off x="-831215" y="2754630"/>
              <a:ext cx="1419225" cy="3175"/>
            </a:xfrm>
            <a:prstGeom prst="line">
              <a:avLst/>
            </a:prstGeom>
            <a:ln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587829" y="2521131"/>
              <a:ext cx="2534194" cy="470263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百度知道的相关问答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4044315" y="576580"/>
            <a:ext cx="401764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b="1"/>
              <a:t>您是不是会这样检索？</a:t>
            </a:r>
            <a:r>
              <a:rPr lang="en-US" altLang="zh-CN" b="1"/>
              <a:t>--------</a:t>
            </a:r>
            <a:r>
              <a:rPr lang="zh-CN" altLang="en-US" b="1"/>
              <a:t>百度</a:t>
            </a:r>
            <a:endParaRPr lang="zh-CN" altLang="en-US" b="1"/>
          </a:p>
        </p:txBody>
      </p:sp>
      <p:sp>
        <p:nvSpPr>
          <p:cNvPr id="6" name="圆角矩形 5"/>
          <p:cNvSpPr/>
          <p:nvPr/>
        </p:nvSpPr>
        <p:spPr>
          <a:xfrm>
            <a:off x="338455" y="3886835"/>
            <a:ext cx="5664835" cy="1117600"/>
          </a:xfrm>
          <a:prstGeom prst="roundRect">
            <a:avLst/>
          </a:prstGeom>
          <a:noFill/>
          <a:ln w="28575" cmpd="sng">
            <a:solidFill>
              <a:schemeClr val="accent6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8" name="组合 7"/>
          <p:cNvGrpSpPr/>
          <p:nvPr/>
        </p:nvGrpSpPr>
        <p:grpSpPr>
          <a:xfrm>
            <a:off x="6632575" y="4081145"/>
            <a:ext cx="3953510" cy="470535"/>
            <a:chOff x="-831215" y="2521131"/>
            <a:chExt cx="3953238" cy="470263"/>
          </a:xfrm>
        </p:grpSpPr>
        <p:cxnSp>
          <p:nvCxnSpPr>
            <p:cNvPr id="9" name="直接连接符 8"/>
            <p:cNvCxnSpPr/>
            <p:nvPr/>
          </p:nvCxnSpPr>
          <p:spPr>
            <a:xfrm flipH="1">
              <a:off x="-831215" y="2754630"/>
              <a:ext cx="1419225" cy="3175"/>
            </a:xfrm>
            <a:prstGeom prst="line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587829" y="2521131"/>
              <a:ext cx="2534194" cy="470263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百度新闻网站的内容</a:t>
              </a:r>
              <a:endParaRPr lang="zh-CN" altLang="en-US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0" name="圆角矩形 19"/>
          <p:cNvSpPr/>
          <p:nvPr/>
        </p:nvSpPr>
        <p:spPr>
          <a:xfrm>
            <a:off x="431165" y="2650490"/>
            <a:ext cx="5664835" cy="1117600"/>
          </a:xfrm>
          <a:prstGeom prst="roundRect">
            <a:avLst/>
          </a:prstGeom>
          <a:noFill/>
          <a:ln w="28575" cmpd="sng">
            <a:solidFill>
              <a:srgbClr val="7030A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>
          <a:xfrm>
            <a:off x="6481445" y="2686866"/>
            <a:ext cx="3953238" cy="470263"/>
            <a:chOff x="-831215" y="2521131"/>
            <a:chExt cx="3953238" cy="470263"/>
          </a:xfrm>
        </p:grpSpPr>
        <p:cxnSp>
          <p:nvCxnSpPr>
            <p:cNvPr id="22" name="直接连接符 21"/>
            <p:cNvCxnSpPr/>
            <p:nvPr/>
          </p:nvCxnSpPr>
          <p:spPr>
            <a:xfrm flipH="1">
              <a:off x="-831215" y="2754630"/>
              <a:ext cx="1419225" cy="3175"/>
            </a:xfrm>
            <a:prstGeom prst="line">
              <a:avLst/>
            </a:prstGeom>
            <a:ln>
              <a:solidFill>
                <a:srgbClr val="7030A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矩形 22"/>
            <p:cNvSpPr/>
            <p:nvPr/>
          </p:nvSpPr>
          <p:spPr>
            <a:xfrm>
              <a:off x="587829" y="2521131"/>
              <a:ext cx="2534194" cy="47026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r>
                <a:rPr lang="zh-CN" altLang="en-US" dirty="0">
                  <a:latin typeface="微软雅黑" panose="020B0503020204020204" charset="-122"/>
                  <a:ea typeface="微软雅黑" panose="020B0503020204020204" charset="-122"/>
                </a:rPr>
                <a:t>百度知道的推荐广告</a:t>
              </a:r>
              <a:endParaRPr lang="en-US" altLang="zh-CN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  <p:bldP spid="11" grpId="0" bldLvl="0" animBg="1"/>
      <p:bldP spid="20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338455" y="439420"/>
            <a:ext cx="3540125" cy="6400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altLang="en-US" sz="2800" b="1"/>
              <a:t>案例</a:t>
            </a:r>
            <a:r>
              <a:rPr lang="en-US" altLang="zh-CN" sz="2800" b="1"/>
              <a:t>1</a:t>
            </a:r>
            <a:r>
              <a:rPr lang="zh-CN" altLang="en-US" sz="2800" b="1"/>
              <a:t>：</a:t>
            </a:r>
            <a:r>
              <a:rPr lang="zh-CN" altLang="en-US" sz="3600" b="1">
                <a:solidFill>
                  <a:srgbClr val="FF0000"/>
                </a:solidFill>
              </a:rPr>
              <a:t>神经网络</a:t>
            </a:r>
            <a:endParaRPr lang="zh-CN" altLang="en-US" sz="3600" b="1">
              <a:solidFill>
                <a:srgbClr val="FF0000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878580" y="576580"/>
            <a:ext cx="4017645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000" b="1"/>
              <a:t>您是不是会这样检索？</a:t>
            </a:r>
            <a:r>
              <a:rPr lang="en-US" altLang="zh-CN" sz="2000" b="1"/>
              <a:t>--------</a:t>
            </a:r>
            <a:r>
              <a:rPr lang="zh-CN" altLang="en-US" sz="2000" b="1"/>
              <a:t>百度</a:t>
            </a:r>
            <a:endParaRPr lang="zh-CN" altLang="en-US" sz="2000" b="1"/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7896002" y="2834721"/>
            <a:ext cx="4391337" cy="31699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p>
            <a:pPr marL="285750" indent="-285750" algn="l" defTabSz="1218565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百度检索结果杂乱无序</a:t>
            </a:r>
            <a:endParaRPr lang="zh-CN" altLang="en-US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l" defTabSz="1218565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检索结果缺乏学术性</a:t>
            </a:r>
            <a:endParaRPr lang="zh-CN" altLang="en-US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l" defTabSz="1218565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相关搜索关联不大</a:t>
            </a:r>
            <a:endParaRPr lang="zh-CN" altLang="en-US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l" defTabSz="1218565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  <a:buFont typeface="Wingdings" panose="05000000000000000000" pitchFamily="2" charset="2"/>
              <a:buChar char="n"/>
            </a:pPr>
            <a:r>
              <a:rPr lang="zh-CN" altLang="en-US" dirty="0" smtClean="0">
                <a:solidFill>
                  <a:srgbClr val="002060"/>
                </a:solidFill>
                <a:latin typeface="微软雅黑" panose="020B0503020204020204" charset="-122"/>
                <a:ea typeface="微软雅黑" panose="020B0503020204020204" charset="-122"/>
              </a:rPr>
              <a:t>花费时间精力、降低了学习效率</a:t>
            </a:r>
            <a:endParaRPr lang="zh-CN" altLang="en-US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l" defTabSz="1218565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  <a:buFont typeface="Wingdings" panose="05000000000000000000" pitchFamily="2" charset="2"/>
              <a:buChar char="n"/>
            </a:pPr>
            <a:endParaRPr lang="zh-CN" altLang="en-US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l" defTabSz="1218565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  <a:buFont typeface="Wingdings" panose="05000000000000000000" pitchFamily="2" charset="2"/>
              <a:buChar char="n"/>
            </a:pPr>
            <a:endParaRPr lang="zh-CN" altLang="en-US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 algn="l" defTabSz="1218565">
              <a:lnSpc>
                <a:spcPct val="150000"/>
              </a:lnSpc>
              <a:spcBef>
                <a:spcPts val="200"/>
              </a:spcBef>
              <a:spcAft>
                <a:spcPts val="60"/>
              </a:spcAft>
              <a:buFont typeface="Wingdings" panose="05000000000000000000" pitchFamily="2" charset="2"/>
              <a:buChar char="n"/>
            </a:pPr>
            <a:endParaRPr lang="zh-CN" altLang="en-US" dirty="0" smtClean="0">
              <a:solidFill>
                <a:srgbClr val="00206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8455" y="1079500"/>
            <a:ext cx="6924040" cy="5352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/>
            <a:endParaRPr lang="en-US" altLang="x-none" dirty="0"/>
          </a:p>
        </p:txBody>
      </p:sp>
      <p:sp>
        <p:nvSpPr>
          <p:cNvPr id="23" name="文本框 22"/>
          <p:cNvSpPr txBox="1"/>
          <p:nvPr/>
        </p:nvSpPr>
        <p:spPr>
          <a:xfrm>
            <a:off x="1114994" y="2607594"/>
            <a:ext cx="10446385" cy="184404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11500" b="1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如何才能高效？</a:t>
            </a:r>
            <a:endParaRPr lang="zh-CN" altLang="en-US" sz="11500" b="1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64385" y="5231130"/>
            <a:ext cx="7324090" cy="13519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915" y="679450"/>
            <a:ext cx="10781030" cy="469519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65405" y="100330"/>
            <a:ext cx="960564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2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20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）关键词</a:t>
            </a:r>
            <a:r>
              <a:rPr lang="zh-CN" altLang="en-US" sz="320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关联性强</a:t>
            </a:r>
            <a:endParaRPr lang="zh-CN" altLang="en-US" sz="3200">
              <a:solidFill>
                <a:schemeClr val="tx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矩形 3"/>
          <p:cNvSpPr/>
          <p:nvPr/>
        </p:nvSpPr>
        <p:spPr>
          <a:xfrm>
            <a:off x="3390900" y="1522095"/>
            <a:ext cx="6280150" cy="3098800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t"/>
          <a:p>
            <a:pPr lvl="0" eaLnBrk="0" hangingPunct="0"/>
            <a:endParaRPr lang="zh-CN" altLang="en-US" sz="18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sp>
        <p:nvSpPr>
          <p:cNvPr id="8" name="矩形 3"/>
          <p:cNvSpPr/>
          <p:nvPr/>
        </p:nvSpPr>
        <p:spPr>
          <a:xfrm>
            <a:off x="2064385" y="5231130"/>
            <a:ext cx="7324090" cy="1351915"/>
          </a:xfrm>
          <a:prstGeom prst="rect">
            <a:avLst/>
          </a:prstGeom>
          <a:noFill/>
          <a:ln w="34925" cap="flat" cmpd="sng">
            <a:solidFill>
              <a:schemeClr val="accent1">
                <a:lumMod val="5000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t"/>
          <a:p>
            <a:pPr lvl="0" eaLnBrk="0" hangingPunct="0"/>
            <a:endParaRPr lang="zh-CN" altLang="en-US" sz="18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6545" y="988060"/>
            <a:ext cx="10382885" cy="390271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47040" y="222885"/>
            <a:ext cx="9605645" cy="5791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>
                <a:solidFill>
                  <a:srgbClr val="C00000"/>
                </a:solidFill>
              </a:rPr>
              <a:t>（</a:t>
            </a:r>
            <a:r>
              <a:rPr lang="en-US" altLang="zh-CN" sz="3200">
                <a:solidFill>
                  <a:srgbClr val="C00000"/>
                </a:solidFill>
              </a:rPr>
              <a:t>2</a:t>
            </a:r>
            <a:r>
              <a:rPr lang="zh-CN" altLang="en-US" sz="3200">
                <a:solidFill>
                  <a:srgbClr val="C00000"/>
                </a:solidFill>
              </a:rPr>
              <a:t>）相关搜索</a:t>
            </a:r>
            <a:r>
              <a:rPr lang="zh-CN" altLang="en-US" sz="3200">
                <a:solidFill>
                  <a:schemeClr val="tx1">
                    <a:lumMod val="50000"/>
                  </a:schemeClr>
                </a:solidFill>
              </a:rPr>
              <a:t>推荐相关</a:t>
            </a:r>
            <a:r>
              <a:rPr lang="zh-CN" altLang="en-US" sz="3200">
                <a:solidFill>
                  <a:schemeClr val="tx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关键词</a:t>
            </a:r>
            <a:r>
              <a:rPr lang="zh-CN" altLang="en-US" sz="3200">
                <a:solidFill>
                  <a:srgbClr val="FF0000"/>
                </a:solidFill>
              </a:rPr>
              <a:t>准确性高</a:t>
            </a:r>
            <a:endParaRPr lang="zh-CN" altLang="en-US" sz="3200">
              <a:solidFill>
                <a:srgbClr val="FF0000"/>
              </a:solidFill>
            </a:endParaRPr>
          </a:p>
        </p:txBody>
      </p:sp>
      <p:sp>
        <p:nvSpPr>
          <p:cNvPr id="8" name="矩形 3"/>
          <p:cNvSpPr/>
          <p:nvPr/>
        </p:nvSpPr>
        <p:spPr>
          <a:xfrm>
            <a:off x="296545" y="3646170"/>
            <a:ext cx="799465" cy="1021080"/>
          </a:xfrm>
          <a:prstGeom prst="rect">
            <a:avLst/>
          </a:prstGeom>
          <a:noFill/>
          <a:ln w="2540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t"/>
          <a:p>
            <a:pPr lvl="0" eaLnBrk="0" hangingPunct="0"/>
            <a:endParaRPr lang="zh-CN" altLang="en-US" sz="18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0455" y="5254625"/>
            <a:ext cx="5790565" cy="1304925"/>
          </a:xfrm>
          <a:prstGeom prst="rect">
            <a:avLst/>
          </a:prstGeom>
        </p:spPr>
      </p:pic>
      <p:sp>
        <p:nvSpPr>
          <p:cNvPr id="9" name="矩形 3"/>
          <p:cNvSpPr/>
          <p:nvPr/>
        </p:nvSpPr>
        <p:spPr>
          <a:xfrm>
            <a:off x="2327275" y="5231130"/>
            <a:ext cx="5876290" cy="1351915"/>
          </a:xfrm>
          <a:prstGeom prst="rect">
            <a:avLst/>
          </a:prstGeom>
          <a:noFill/>
          <a:ln w="34925" cap="flat" cmpd="sng">
            <a:solidFill>
              <a:schemeClr val="accent1">
                <a:lumMod val="50000"/>
              </a:schemeClr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horz" wrap="square" anchor="t"/>
          <a:p>
            <a:pPr lvl="0" eaLnBrk="0" hangingPunct="0"/>
            <a:endParaRPr lang="zh-CN" altLang="en-US" sz="1800" dirty="0">
              <a:solidFill>
                <a:srgbClr val="000000"/>
              </a:solidFill>
              <a:latin typeface="Times New Roman" panose="02020603050405020304" pitchFamily="2" charset="0"/>
              <a:ea typeface="宋体" panose="02010600030101010101" pitchFamily="2" charset="-122"/>
              <a:sym typeface="Times New Roman" panose="02020603050405020304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</p:bldLst>
  </p:timing>
</p:sld>
</file>

<file path=ppt/theme/theme1.xml><?xml version="1.0" encoding="utf-8"?>
<a:theme xmlns:a="http://schemas.openxmlformats.org/drawingml/2006/main" name="1_A000120150407A02PWBG">
  <a:themeElements>
    <a:clrScheme name="">
      <a:dk1>
        <a:srgbClr val="5F5F5F"/>
      </a:dk1>
      <a:lt1>
        <a:srgbClr val="FFFFFF"/>
      </a:lt1>
      <a:dk2>
        <a:srgbClr val="5F5F5F"/>
      </a:dk2>
      <a:lt2>
        <a:srgbClr val="FFFFFF"/>
      </a:lt2>
      <a:accent1>
        <a:srgbClr val="0CB692"/>
      </a:accent1>
      <a:accent2>
        <a:srgbClr val="358CC1"/>
      </a:accent2>
      <a:accent3>
        <a:srgbClr val="FFFFFF"/>
      </a:accent3>
      <a:accent4>
        <a:srgbClr val="515151"/>
      </a:accent4>
      <a:accent5>
        <a:srgbClr val="AAD7C7"/>
      </a:accent5>
      <a:accent6>
        <a:srgbClr val="2F7DAD"/>
      </a:accent6>
      <a:hlink>
        <a:srgbClr val="00B0F0"/>
      </a:hlink>
      <a:folHlink>
        <a:srgbClr val="AFB2B4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5F5F5F"/>
        </a:dk1>
        <a:lt1>
          <a:srgbClr val="FFFFFF"/>
        </a:lt1>
        <a:dk2>
          <a:srgbClr val="5F5F5F"/>
        </a:dk2>
        <a:lt2>
          <a:srgbClr val="FFFFFF"/>
        </a:lt2>
        <a:accent1>
          <a:srgbClr val="0CB692"/>
        </a:accent1>
        <a:accent2>
          <a:srgbClr val="358CC1"/>
        </a:accent2>
        <a:accent3>
          <a:srgbClr val="FFFFFF"/>
        </a:accent3>
        <a:accent4>
          <a:srgbClr val="515151"/>
        </a:accent4>
        <a:accent5>
          <a:srgbClr val="AAD7C7"/>
        </a:accent5>
        <a:accent6>
          <a:srgbClr val="2F7DAD"/>
        </a:accent6>
        <a:hlink>
          <a:srgbClr val="00B0F0"/>
        </a:hlink>
        <a:folHlink>
          <a:srgbClr val="AFB2B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A000120150407A02PWBG">
  <a:themeElements>
    <a:clrScheme name="">
      <a:dk1>
        <a:srgbClr val="5F5F5F"/>
      </a:dk1>
      <a:lt1>
        <a:srgbClr val="FFFFFF"/>
      </a:lt1>
      <a:dk2>
        <a:srgbClr val="5F5F5F"/>
      </a:dk2>
      <a:lt2>
        <a:srgbClr val="FFFFFF"/>
      </a:lt2>
      <a:accent1>
        <a:srgbClr val="0CB692"/>
      </a:accent1>
      <a:accent2>
        <a:srgbClr val="358CC1"/>
      </a:accent2>
      <a:accent3>
        <a:srgbClr val="FFFFFF"/>
      </a:accent3>
      <a:accent4>
        <a:srgbClr val="515151"/>
      </a:accent4>
      <a:accent5>
        <a:srgbClr val="AAD7C7"/>
      </a:accent5>
      <a:accent6>
        <a:srgbClr val="2F7DAD"/>
      </a:accent6>
      <a:hlink>
        <a:srgbClr val="00B0F0"/>
      </a:hlink>
      <a:folHlink>
        <a:srgbClr val="AFB2B4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5F5F5F"/>
        </a:dk1>
        <a:lt1>
          <a:srgbClr val="FFFFFF"/>
        </a:lt1>
        <a:dk2>
          <a:srgbClr val="5F5F5F"/>
        </a:dk2>
        <a:lt2>
          <a:srgbClr val="FFFFFF"/>
        </a:lt2>
        <a:accent1>
          <a:srgbClr val="0CB692"/>
        </a:accent1>
        <a:accent2>
          <a:srgbClr val="358CC1"/>
        </a:accent2>
        <a:accent3>
          <a:srgbClr val="FFFFFF"/>
        </a:accent3>
        <a:accent4>
          <a:srgbClr val="515151"/>
        </a:accent4>
        <a:accent5>
          <a:srgbClr val="AAD7C7"/>
        </a:accent5>
        <a:accent6>
          <a:srgbClr val="2F7DAD"/>
        </a:accent6>
        <a:hlink>
          <a:srgbClr val="00B0F0"/>
        </a:hlink>
        <a:folHlink>
          <a:srgbClr val="AFB2B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1835</Words>
  <Application>WPS 演示</Application>
  <PresentationFormat>宽屏</PresentationFormat>
  <Paragraphs>198</Paragraphs>
  <Slides>33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33</vt:i4>
      </vt:variant>
    </vt:vector>
  </HeadingPairs>
  <TitlesOfParts>
    <vt:vector size="61" baseType="lpstr">
      <vt:lpstr>Arial</vt:lpstr>
      <vt:lpstr>宋体</vt:lpstr>
      <vt:lpstr>Wingdings</vt:lpstr>
      <vt:lpstr>Arial</vt:lpstr>
      <vt:lpstr>Wingdings 3</vt:lpstr>
      <vt:lpstr>幼圆</vt:lpstr>
      <vt:lpstr>微软雅黑</vt:lpstr>
      <vt:lpstr>Arial Unicode MS</vt:lpstr>
      <vt:lpstr>黑体</vt:lpstr>
      <vt:lpstr>华康俪金黑W8(P)</vt:lpstr>
      <vt:lpstr>Times New Roman</vt:lpstr>
      <vt:lpstr>华文新魏</vt:lpstr>
      <vt:lpstr>Calibri</vt:lpstr>
      <vt:lpstr>Calibri</vt:lpstr>
      <vt:lpstr>Verdana</vt:lpstr>
      <vt:lpstr>华文楷体</vt:lpstr>
      <vt:lpstr>华文隶书</vt:lpstr>
      <vt:lpstr>Arial Black</vt:lpstr>
      <vt:lpstr>楷体_GB2312</vt:lpstr>
      <vt:lpstr>Arial Black</vt:lpstr>
      <vt:lpstr>楷体</vt:lpstr>
      <vt:lpstr>Impact</vt:lpstr>
      <vt:lpstr>Broadway</vt:lpstr>
      <vt:lpstr>经典繁仿黑</vt:lpstr>
      <vt:lpstr>Wingdings 2</vt:lpstr>
      <vt:lpstr>新宋体</vt:lpstr>
      <vt:lpstr>1_A000120150407A02PWBG</vt:lpstr>
      <vt:lpstr>A000120150407A02PWBG</vt:lpstr>
      <vt:lpstr> 面向知识服务 助力教学科研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如何高效、快速获取文献？</vt:lpstr>
      <vt:lpstr>PowerPoint 演示文稿</vt:lpstr>
      <vt:lpstr>PowerPoint 演示文稿</vt:lpstr>
      <vt:lpstr>    第一步：查全 指数检索，查看主题近年发展态势</vt:lpstr>
      <vt:lpstr>    第一步：查全 指数检索，查看主题近年发展态势</vt:lpstr>
      <vt:lpstr>PowerPoint 演示文稿</vt:lpstr>
      <vt:lpstr>PowerPoint 演示文稿</vt:lpstr>
      <vt:lpstr>PowerPoint 演示文稿</vt:lpstr>
      <vt:lpstr>    2、利用学科分类限定学科，缩小检索范围</vt:lpstr>
      <vt:lpstr>PowerPoint 演示文稿</vt:lpstr>
      <vt:lpstr>PowerPoint 演示文稿</vt:lpstr>
      <vt:lpstr>PowerPoint 演示文稿</vt:lpstr>
      <vt:lpstr>D.文章的最后，论文题目、关键词、摘要，皆需中英翻译。去哪里查找？ ——CNKI翻译助手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45</cp:revision>
  <dcterms:created xsi:type="dcterms:W3CDTF">2017-03-10T05:13:00Z</dcterms:created>
  <dcterms:modified xsi:type="dcterms:W3CDTF">2017-09-28T03:05:56Z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