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4"/>
  </p:sldMasterIdLst>
  <p:notesMasterIdLst>
    <p:notesMasterId r:id="rId80"/>
  </p:notesMasterIdLst>
  <p:handoutMasterIdLst>
    <p:handoutMasterId r:id="rId81"/>
  </p:handoutMasterIdLst>
  <p:sldIdLst>
    <p:sldId id="412" r:id="rId5"/>
    <p:sldId id="317" r:id="rId6"/>
    <p:sldId id="318" r:id="rId7"/>
    <p:sldId id="319" r:id="rId8"/>
    <p:sldId id="320" r:id="rId9"/>
    <p:sldId id="406" r:id="rId10"/>
    <p:sldId id="407" r:id="rId11"/>
    <p:sldId id="408" r:id="rId12"/>
    <p:sldId id="409" r:id="rId13"/>
    <p:sldId id="410" r:id="rId14"/>
    <p:sldId id="411" r:id="rId15"/>
    <p:sldId id="309" r:id="rId16"/>
    <p:sldId id="294" r:id="rId17"/>
    <p:sldId id="295" r:id="rId18"/>
    <p:sldId id="296" r:id="rId19"/>
    <p:sldId id="311" r:id="rId20"/>
    <p:sldId id="302" r:id="rId21"/>
    <p:sldId id="303" r:id="rId22"/>
    <p:sldId id="272" r:id="rId23"/>
    <p:sldId id="304" r:id="rId24"/>
    <p:sldId id="305" r:id="rId25"/>
    <p:sldId id="306" r:id="rId26"/>
    <p:sldId id="321" r:id="rId27"/>
    <p:sldId id="322" r:id="rId28"/>
    <p:sldId id="274" r:id="rId29"/>
    <p:sldId id="362" r:id="rId30"/>
    <p:sldId id="363" r:id="rId31"/>
    <p:sldId id="364" r:id="rId32"/>
    <p:sldId id="326" r:id="rId33"/>
    <p:sldId id="366" r:id="rId34"/>
    <p:sldId id="368" r:id="rId35"/>
    <p:sldId id="365" r:id="rId36"/>
    <p:sldId id="403" r:id="rId37"/>
    <p:sldId id="404" r:id="rId38"/>
    <p:sldId id="327" r:id="rId39"/>
    <p:sldId id="369" r:id="rId40"/>
    <p:sldId id="378" r:id="rId41"/>
    <p:sldId id="324" r:id="rId42"/>
    <p:sldId id="329" r:id="rId43"/>
    <p:sldId id="405" r:id="rId44"/>
    <p:sldId id="371" r:id="rId45"/>
    <p:sldId id="372" r:id="rId46"/>
    <p:sldId id="373" r:id="rId47"/>
    <p:sldId id="334" r:id="rId48"/>
    <p:sldId id="335" r:id="rId49"/>
    <p:sldId id="338" r:id="rId50"/>
    <p:sldId id="374" r:id="rId51"/>
    <p:sldId id="375" r:id="rId52"/>
    <p:sldId id="336" r:id="rId53"/>
    <p:sldId id="377" r:id="rId54"/>
    <p:sldId id="354" r:id="rId55"/>
    <p:sldId id="355" r:id="rId56"/>
    <p:sldId id="380" r:id="rId57"/>
    <p:sldId id="390" r:id="rId58"/>
    <p:sldId id="391" r:id="rId59"/>
    <p:sldId id="392" r:id="rId60"/>
    <p:sldId id="393" r:id="rId61"/>
    <p:sldId id="399" r:id="rId62"/>
    <p:sldId id="395" r:id="rId63"/>
    <p:sldId id="396" r:id="rId64"/>
    <p:sldId id="397" r:id="rId65"/>
    <p:sldId id="400" r:id="rId66"/>
    <p:sldId id="314" r:id="rId67"/>
    <p:sldId id="340" r:id="rId68"/>
    <p:sldId id="341" r:id="rId69"/>
    <p:sldId id="401" r:id="rId70"/>
    <p:sldId id="345" r:id="rId71"/>
    <p:sldId id="342" r:id="rId72"/>
    <p:sldId id="346" r:id="rId73"/>
    <p:sldId id="344" r:id="rId74"/>
    <p:sldId id="343" r:id="rId75"/>
    <p:sldId id="358" r:id="rId76"/>
    <p:sldId id="359" r:id="rId77"/>
    <p:sldId id="402" r:id="rId78"/>
    <p:sldId id="361" r:id="rId79"/>
  </p:sldIdLst>
  <p:sldSz cx="12192000" cy="6858000"/>
  <p:notesSz cx="6858000" cy="9296400"/>
  <p:custDataLst>
    <p:tags r:id="rId8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37"/>
    <a:srgbClr val="FF0066"/>
    <a:srgbClr val="E6E6E6"/>
    <a:srgbClr val="ABC7E3"/>
    <a:srgbClr val="08A46F"/>
    <a:srgbClr val="375C82"/>
    <a:srgbClr val="EBEBEB"/>
    <a:srgbClr val="D2CF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20" y="-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928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gs" Target="tags/tag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notesMaster" Target="notesMasters/notesMaster1.xml"/><Relationship Id="rId85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handoutMaster" Target="handoutMasters/handoutMaster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646CF-FA7F-43FF-B96A-0188E3787AEF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C9283-081D-46A7-83BC-F1214701ED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6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B29E2B-5E7E-CE4E-8DAE-D0DE51A35BF7}" type="datetimeFigureOut">
              <a:rPr lang="en-US" smtClean="0"/>
              <a:pPr/>
              <a:t>9/21/2017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6425"/>
            <a:ext cx="548640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19F20E-F00A-924F-BFCD-9A1E033A44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6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8711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19F20E-F00A-924F-BFCD-9A1E033A44D9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019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7AEACA3-84F2-4611-8132-C8ACB069BCE2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2751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70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17045"/>
            <a:ext cx="10515600" cy="1997555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2879934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58236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30496"/>
            <a:ext cx="5181600" cy="45354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30496"/>
            <a:ext cx="5181600" cy="4535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8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630496"/>
            <a:ext cx="3543300" cy="453545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1" y="1630496"/>
            <a:ext cx="3543300" cy="4535450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9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295939"/>
            <a:ext cx="5181600" cy="385925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95939"/>
            <a:ext cx="5181600" cy="3859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1628383"/>
            <a:ext cx="10515600" cy="667555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4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937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75129"/>
            <a:ext cx="10515600" cy="1018977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57193"/>
            <a:ext cx="5157787" cy="697509"/>
          </a:xfrm>
          <a:solidFill>
            <a:schemeClr val="accent2"/>
          </a:solidFill>
        </p:spPr>
        <p:txBody>
          <a:bodyPr anchor="ctr" anchorCtr="0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17789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557193"/>
            <a:ext cx="5183188" cy="697509"/>
          </a:xfrm>
          <a:solidFill>
            <a:schemeClr val="accent2"/>
          </a:solidFill>
        </p:spPr>
        <p:txBody>
          <a:bodyPr anchor="ctr" anchorCtr="0"/>
          <a:lstStyle>
            <a:lvl1pPr marL="0" indent="0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317789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975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630496"/>
            <a:ext cx="3438938" cy="45354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76531" y="1630496"/>
            <a:ext cx="3438938" cy="45354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10"/>
          </p:nvPr>
        </p:nvSpPr>
        <p:spPr>
          <a:xfrm>
            <a:off x="7914861" y="1630496"/>
            <a:ext cx="3438938" cy="45354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5483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3492" y="4701211"/>
            <a:ext cx="7346674" cy="1325563"/>
          </a:xfrm>
        </p:spPr>
        <p:txBody>
          <a:bodyPr anchor="t"/>
          <a:lstStyle>
            <a:lvl1pPr algn="r">
              <a:defRPr sz="20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492" y="1808922"/>
            <a:ext cx="7346674" cy="2733261"/>
          </a:xfrm>
        </p:spPr>
        <p:txBody>
          <a:bodyPr/>
          <a:lstStyle>
            <a:lvl1pPr marL="91440" indent="-457200">
              <a:lnSpc>
                <a:spcPct val="110000"/>
              </a:lnSpc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453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64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"/>
            <a:ext cx="12192000" cy="212735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Isosceles Triangle 3"/>
          <p:cNvSpPr/>
          <p:nvPr userDrawn="1"/>
        </p:nvSpPr>
        <p:spPr>
          <a:xfrm flipH="1">
            <a:off x="-1" y="1"/>
            <a:ext cx="12192000" cy="2124222"/>
          </a:xfrm>
          <a:prstGeom prst="triangle">
            <a:avLst>
              <a:gd name="adj" fmla="val 0"/>
            </a:avLst>
          </a:prstGeom>
          <a:solidFill>
            <a:srgbClr val="003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1483"/>
            <a:ext cx="10515600" cy="1783926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2298837"/>
            <a:ext cx="10515600" cy="775252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82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1520687"/>
            <a:ext cx="10515600" cy="775252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5908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for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13545"/>
            <a:ext cx="10363200" cy="756005"/>
          </a:xfrm>
        </p:spPr>
        <p:txBody>
          <a:bodyPr anchor="t" anchorCtr="0"/>
          <a:lstStyle>
            <a:lvl1pPr algn="ct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069550"/>
            <a:ext cx="10363200" cy="760868"/>
          </a:xfrm>
        </p:spPr>
        <p:txBody>
          <a:bodyPr anchor="t" anchorCtr="0"/>
          <a:lstStyle>
            <a:lvl1pPr marL="0" indent="0" algn="ctr"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14400" y="668826"/>
            <a:ext cx="10363200" cy="1125537"/>
          </a:xfrm>
        </p:spPr>
        <p:txBody>
          <a:bodyPr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4400" b="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226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42814"/>
            <a:ext cx="10515600" cy="648127"/>
          </a:xfrm>
        </p:spPr>
        <p:txBody>
          <a:bodyPr anchor="b"/>
          <a:lstStyle>
            <a:lvl1pPr algn="ctr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1557758"/>
            <a:ext cx="10514012" cy="426308"/>
          </a:xfrm>
        </p:spPr>
        <p:txBody>
          <a:bodyPr/>
          <a:lstStyle>
            <a:lvl1pPr marL="0" indent="0" algn="ctr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534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2085"/>
            <a:ext cx="10515600" cy="648127"/>
          </a:xfrm>
        </p:spPr>
        <p:txBody>
          <a:bodyPr/>
          <a:lstStyle>
            <a:lvl1pPr algn="ctr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85066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4354157" cy="1990799"/>
          </a:xfrm>
        </p:spPr>
        <p:txBody>
          <a:bodyPr anchor="b"/>
          <a:lstStyle>
            <a:lvl1pPr algn="ctr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2589322"/>
            <a:ext cx="4353500" cy="177828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357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7115827" cy="1990799"/>
          </a:xfrm>
        </p:spPr>
        <p:txBody>
          <a:bodyPr anchor="b"/>
          <a:lstStyle>
            <a:lvl1pPr algn="ctr">
              <a:defRPr sz="36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6" y="2589322"/>
            <a:ext cx="7114753" cy="177828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2534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13150"/>
            <a:ext cx="3481137" cy="2221333"/>
          </a:xfrm>
        </p:spPr>
        <p:txBody>
          <a:bodyPr anchor="b"/>
          <a:lstStyle>
            <a:lvl1pPr algn="ctr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7" y="2645300"/>
            <a:ext cx="3480612" cy="1778282"/>
          </a:xfrm>
        </p:spPr>
        <p:txBody>
          <a:bodyPr/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136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3578" y="171483"/>
            <a:ext cx="6180221" cy="1325563"/>
          </a:xfrm>
        </p:spPr>
        <p:txBody>
          <a:bodyPr anchor="b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3578" y="1631981"/>
            <a:ext cx="6180221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5229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43783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005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34506"/>
            <a:ext cx="10363200" cy="647428"/>
          </a:xfrm>
        </p:spPr>
        <p:txBody>
          <a:bodyPr anchor="t" anchorCtr="0"/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1" y="2541645"/>
            <a:ext cx="10363199" cy="457200"/>
          </a:xfrm>
        </p:spPr>
        <p:txBody>
          <a:bodyPr/>
          <a:lstStyle>
            <a:lvl1pPr marL="0" indent="0" algn="ctr">
              <a:buNone/>
              <a:defRPr sz="2000" b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Name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0" hasCustomPrompt="1"/>
          </p:nvPr>
        </p:nvSpPr>
        <p:spPr>
          <a:xfrm>
            <a:off x="4719022" y="4881254"/>
            <a:ext cx="4460839" cy="457200"/>
          </a:xfrm>
        </p:spPr>
        <p:txBody>
          <a:bodyPr/>
          <a:lstStyle>
            <a:lvl1pPr marL="0" indent="0" algn="l">
              <a:buNone/>
              <a:defRPr sz="20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Phone Number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11" hasCustomPrompt="1"/>
          </p:nvPr>
        </p:nvSpPr>
        <p:spPr>
          <a:xfrm>
            <a:off x="4719022" y="4070497"/>
            <a:ext cx="4460839" cy="457200"/>
          </a:xfrm>
        </p:spPr>
        <p:txBody>
          <a:bodyPr/>
          <a:lstStyle>
            <a:lvl1pPr marL="0" indent="0" algn="l">
              <a:buNone/>
              <a:defRPr sz="2000" baseline="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Email</a:t>
            </a:r>
          </a:p>
        </p:txBody>
      </p:sp>
    </p:spTree>
    <p:extLst>
      <p:ext uri="{BB962C8B-B14F-4D97-AF65-F5344CB8AC3E}">
        <p14:creationId xmlns:p14="http://schemas.microsoft.com/office/powerpoint/2010/main" val="270706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31750" y="-60325"/>
            <a:ext cx="12223751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4" name="Hexagon 9"/>
          <p:cNvSpPr>
            <a:spLocks noChangeArrowheads="1"/>
          </p:cNvSpPr>
          <p:nvPr userDrawn="1"/>
        </p:nvSpPr>
        <p:spPr bwMode="auto">
          <a:xfrm>
            <a:off x="57152" y="1657351"/>
            <a:ext cx="1096433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Hexagon 10"/>
          <p:cNvSpPr>
            <a:spLocks noChangeArrowheads="1"/>
          </p:cNvSpPr>
          <p:nvPr userDrawn="1"/>
        </p:nvSpPr>
        <p:spPr bwMode="auto">
          <a:xfrm>
            <a:off x="920752" y="1236663"/>
            <a:ext cx="1096433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pic>
        <p:nvPicPr>
          <p:cNvPr id="6" name="Picture 11" descr="EBSCO 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617" y="6096000"/>
            <a:ext cx="193040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Hexagon 12"/>
          <p:cNvSpPr>
            <a:spLocks noChangeArrowheads="1"/>
          </p:cNvSpPr>
          <p:nvPr userDrawn="1"/>
        </p:nvSpPr>
        <p:spPr bwMode="auto">
          <a:xfrm>
            <a:off x="1790701" y="1647825"/>
            <a:ext cx="1096433" cy="82391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Hexagon 13"/>
          <p:cNvSpPr>
            <a:spLocks noChangeArrowheads="1"/>
          </p:cNvSpPr>
          <p:nvPr userDrawn="1"/>
        </p:nvSpPr>
        <p:spPr bwMode="auto">
          <a:xfrm>
            <a:off x="1784351" y="817564"/>
            <a:ext cx="1098549" cy="822325"/>
          </a:xfrm>
          <a:prstGeom prst="hexagon">
            <a:avLst>
              <a:gd name="adj" fmla="val 25048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Hexagon 14"/>
          <p:cNvSpPr>
            <a:spLocks noChangeArrowheads="1"/>
          </p:cNvSpPr>
          <p:nvPr userDrawn="1"/>
        </p:nvSpPr>
        <p:spPr bwMode="auto">
          <a:xfrm>
            <a:off x="2660652" y="1220789"/>
            <a:ext cx="1096433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1"/>
            <a:ext cx="12192000" cy="784225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8929783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for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4193633"/>
            <a:ext cx="10363200" cy="756005"/>
          </a:xfrm>
        </p:spPr>
        <p:txBody>
          <a:bodyPr anchor="t" anchorCtr="0"/>
          <a:lstStyle>
            <a:lvl1pPr algn="ctr"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914400" y="2633583"/>
            <a:ext cx="10363200" cy="1125537"/>
          </a:xfrm>
        </p:spPr>
        <p:txBody>
          <a:bodyPr anchor="ctr"/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4000" b="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36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795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766"/>
            <a:ext cx="10607213" cy="415710"/>
          </a:xfrm>
        </p:spPr>
        <p:txBody>
          <a:bodyPr/>
          <a:lstStyle>
            <a:lvl1pPr algn="l">
              <a:defRPr sz="1800" b="0">
                <a:solidFill>
                  <a:schemeClr val="accent4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321594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 userDrawn="1"/>
        </p:nvSpPr>
        <p:spPr bwMode="auto">
          <a:xfrm>
            <a:off x="-31750" y="-60325"/>
            <a:ext cx="12223751" cy="69183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3000">
                <a:srgbClr val="FFFFFF"/>
              </a:gs>
              <a:gs pos="100000">
                <a:srgbClr val="DCE6F2"/>
              </a:gs>
            </a:gsLst>
            <a:lin ang="15240000"/>
          </a:gra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4" name="Hexagon 9"/>
          <p:cNvSpPr>
            <a:spLocks noChangeArrowheads="1"/>
          </p:cNvSpPr>
          <p:nvPr userDrawn="1"/>
        </p:nvSpPr>
        <p:spPr bwMode="auto">
          <a:xfrm>
            <a:off x="57152" y="1657351"/>
            <a:ext cx="1096433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sp>
        <p:nvSpPr>
          <p:cNvPr id="5" name="Hexagon 10"/>
          <p:cNvSpPr>
            <a:spLocks noChangeArrowheads="1"/>
          </p:cNvSpPr>
          <p:nvPr userDrawn="1"/>
        </p:nvSpPr>
        <p:spPr bwMode="auto">
          <a:xfrm>
            <a:off x="920752" y="1236663"/>
            <a:ext cx="1096433" cy="82391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800"/>
          </a:p>
        </p:txBody>
      </p:sp>
      <p:pic>
        <p:nvPicPr>
          <p:cNvPr id="6" name="Picture 11" descr="EBSCO 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617" y="6096000"/>
            <a:ext cx="1930400" cy="50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Hexagon 12"/>
          <p:cNvSpPr>
            <a:spLocks noChangeArrowheads="1"/>
          </p:cNvSpPr>
          <p:nvPr userDrawn="1"/>
        </p:nvSpPr>
        <p:spPr bwMode="auto">
          <a:xfrm>
            <a:off x="1790701" y="1647825"/>
            <a:ext cx="1096433" cy="823913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" name="Hexagon 13"/>
          <p:cNvSpPr>
            <a:spLocks noChangeArrowheads="1"/>
          </p:cNvSpPr>
          <p:nvPr userDrawn="1"/>
        </p:nvSpPr>
        <p:spPr bwMode="auto">
          <a:xfrm>
            <a:off x="1784351" y="817564"/>
            <a:ext cx="1098549" cy="822325"/>
          </a:xfrm>
          <a:prstGeom prst="hexagon">
            <a:avLst>
              <a:gd name="adj" fmla="val 25048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9" name="Hexagon 14"/>
          <p:cNvSpPr>
            <a:spLocks noChangeArrowheads="1"/>
          </p:cNvSpPr>
          <p:nvPr userDrawn="1"/>
        </p:nvSpPr>
        <p:spPr bwMode="auto">
          <a:xfrm>
            <a:off x="2660652" y="1220789"/>
            <a:ext cx="1096433" cy="82232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FF">
              <a:alpha val="49019"/>
            </a:srgbClr>
          </a:solidFill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7001"/>
            <a:ext cx="12192000" cy="784225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266819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397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77030"/>
            <a:ext cx="4347575" cy="1325563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6504" y="977030"/>
            <a:ext cx="5817296" cy="500628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965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5939"/>
            <a:ext cx="10515600" cy="368738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38200" y="1665961"/>
            <a:ext cx="10515600" cy="62997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4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2pPr>
            <a:lvl3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3pPr>
            <a:lvl4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4pPr>
            <a:lvl5pPr marL="0" indent="0"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lang="en-US" sz="2000" b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36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lnSpc>
                <a:spcPct val="110000"/>
              </a:lnSpc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74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68309"/>
            <a:ext cx="4347575" cy="1325563"/>
          </a:xfrm>
        </p:spPr>
        <p:txBody>
          <a:bodyPr anchor="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36504" y="1068309"/>
            <a:ext cx="5817295" cy="4351338"/>
          </a:xfrm>
        </p:spPr>
        <p:txBody>
          <a:bodyPr/>
          <a:lstStyle>
            <a:lvl1pPr marL="0" indent="0">
              <a:lnSpc>
                <a:spcPct val="110000"/>
              </a:lnSpc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152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517044"/>
            <a:ext cx="10515600" cy="1997555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9711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73336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63198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265543" y="6576533"/>
            <a:ext cx="17751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E316B"/>
                </a:solidFill>
              </a:rPr>
              <a:t>|  www.ebsco.com</a:t>
            </a:r>
          </a:p>
        </p:txBody>
      </p:sp>
      <p:sp>
        <p:nvSpPr>
          <p:cNvPr id="11" name="TextBox 10"/>
          <p:cNvSpPr txBox="1"/>
          <p:nvPr userDrawn="1"/>
        </p:nvSpPr>
        <p:spPr>
          <a:xfrm>
            <a:off x="-33453" y="6576533"/>
            <a:ext cx="450166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fld id="{09848EAD-0F7B-4937-B01B-BB4372B1E0EA}" type="slidenum">
              <a:rPr lang="en-US" sz="1000" smtClean="0">
                <a:solidFill>
                  <a:schemeClr val="tx2"/>
                </a:solidFill>
              </a:rPr>
              <a:pPr algn="ctr"/>
              <a:t>‹#›</a:t>
            </a:fld>
            <a:endParaRPr lang="en-US" sz="1000" dirty="0">
              <a:solidFill>
                <a:schemeClr val="tx2"/>
              </a:solidFill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1538869" y="6701882"/>
            <a:ext cx="9614405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7144" y="6599832"/>
            <a:ext cx="830889" cy="19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94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  <p:sldLayoutId id="2147483761" r:id="rId18"/>
    <p:sldLayoutId id="2147483762" r:id="rId19"/>
    <p:sldLayoutId id="2147483763" r:id="rId20"/>
    <p:sldLayoutId id="2147483764" r:id="rId21"/>
    <p:sldLayoutId id="2147483765" r:id="rId22"/>
    <p:sldLayoutId id="2147483766" r:id="rId23"/>
    <p:sldLayoutId id="2147483767" r:id="rId24"/>
    <p:sldLayoutId id="2147483768" r:id="rId25"/>
    <p:sldLayoutId id="2147483769" r:id="rId26"/>
    <p:sldLayoutId id="2147483770" r:id="rId27"/>
    <p:sldLayoutId id="2147483771" r:id="rId28"/>
    <p:sldLayoutId id="2147483772" r:id="rId29"/>
    <p:sldLayoutId id="2147483773" r:id="rId30"/>
    <p:sldLayoutId id="2147483774" r:id="rId3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110000"/>
        </a:lnSpc>
        <a:spcBef>
          <a:spcPct val="0"/>
        </a:spcBef>
        <a:buNone/>
        <a:defRPr sz="32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−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9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bsp:https://www.ebscohost.com/academic/business-source-premie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BB%93%E6%9E%84%E4%B8%BB%E4%B9%89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hyperlink" Target="https://baike.baidu.com/item/%E7%BA%A6%E7%91%9F%E5%A4%AB%C2%B7%E6%99%AE%E5%88%A9%E7%AD%96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9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9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9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9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9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://help.ebsco.com/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bscohost.com/academic/academic-search-premier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1"/>
          <p:cNvSpPr txBox="1">
            <a:spLocks/>
          </p:cNvSpPr>
          <p:nvPr/>
        </p:nvSpPr>
        <p:spPr bwMode="auto">
          <a:xfrm>
            <a:off x="1600200" y="2385495"/>
            <a:ext cx="9144000" cy="141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1000" i="1" dirty="0">
              <a:solidFill>
                <a:srgbClr val="376092"/>
              </a:solidFill>
              <a:latin typeface="Georgia" panose="02040502050405020303" pitchFamily="18" charset="0"/>
            </a:endParaRPr>
          </a:p>
          <a:p>
            <a:pPr algn="ctr" eaLnBrk="1" hangingPunct="1"/>
            <a:r>
              <a:rPr lang="en-US" altLang="zh-CN" sz="4400" dirty="0"/>
              <a:t>EBSCOhost</a:t>
            </a:r>
            <a:r>
              <a:rPr lang="zh-CN" altLang="en-US" sz="4400" dirty="0"/>
              <a:t>平台检索指南</a:t>
            </a:r>
            <a:endParaRPr lang="en-US" altLang="zh-CN" sz="44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200400" y="1981200"/>
            <a:ext cx="5943600" cy="0"/>
          </a:xfrm>
          <a:prstGeom prst="line">
            <a:avLst/>
          </a:prstGeom>
          <a:ln w="31750" cap="rnd" cmpd="sng">
            <a:solidFill>
              <a:srgbClr val="37609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200400" y="4191000"/>
            <a:ext cx="5943600" cy="0"/>
          </a:xfrm>
          <a:prstGeom prst="line">
            <a:avLst/>
          </a:prstGeom>
          <a:ln w="31750" cap="rnd" cmpd="sng">
            <a:solidFill>
              <a:srgbClr val="37609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01415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0"/>
            <a:ext cx="798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1" name="Speech Bubble: Rectangle 5"/>
          <p:cNvSpPr>
            <a:spLocks noChangeArrowheads="1"/>
          </p:cNvSpPr>
          <p:nvPr/>
        </p:nvSpPr>
        <p:spPr bwMode="auto">
          <a:xfrm>
            <a:off x="9067800" y="1752600"/>
            <a:ext cx="1447800" cy="914400"/>
          </a:xfrm>
          <a:prstGeom prst="wedgeRectCallout">
            <a:avLst>
              <a:gd name="adj1" fmla="val -70949"/>
              <a:gd name="adj2" fmla="val -23370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baseline="-25000">
                <a:solidFill>
                  <a:schemeClr val="bg1"/>
                </a:solidFill>
              </a:rPr>
              <a:t>进入网站，可下载资源列表</a:t>
            </a:r>
          </a:p>
        </p:txBody>
      </p:sp>
      <p:sp>
        <p:nvSpPr>
          <p:cNvPr id="119812" name="Speech Bubble: Rectangle 5"/>
          <p:cNvSpPr>
            <a:spLocks noChangeArrowheads="1"/>
          </p:cNvSpPr>
          <p:nvPr/>
        </p:nvSpPr>
        <p:spPr bwMode="auto">
          <a:xfrm>
            <a:off x="4614864" y="5029200"/>
            <a:ext cx="1252537" cy="533400"/>
          </a:xfrm>
          <a:prstGeom prst="wedgeRectCallout">
            <a:avLst>
              <a:gd name="adj1" fmla="val -66144"/>
              <a:gd name="adj2" fmla="val 49704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baseline="-25000">
                <a:solidFill>
                  <a:schemeClr val="bg1"/>
                </a:solidFill>
              </a:rPr>
              <a:t>涉及学科</a:t>
            </a:r>
          </a:p>
        </p:txBody>
      </p:sp>
      <p:sp>
        <p:nvSpPr>
          <p:cNvPr id="119813" name="Speech Bubble: Rectangle 5"/>
          <p:cNvSpPr>
            <a:spLocks noChangeArrowheads="1"/>
          </p:cNvSpPr>
          <p:nvPr/>
        </p:nvSpPr>
        <p:spPr bwMode="auto">
          <a:xfrm>
            <a:off x="6934200" y="2971800"/>
            <a:ext cx="1447800" cy="457200"/>
          </a:xfrm>
          <a:prstGeom prst="wedgeRectCallout">
            <a:avLst>
              <a:gd name="adj1" fmla="val -53787"/>
              <a:gd name="adj2" fmla="val 67935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baseline="-25000">
                <a:solidFill>
                  <a:schemeClr val="bg1"/>
                </a:solidFill>
              </a:rPr>
              <a:t>BSP</a:t>
            </a:r>
            <a:r>
              <a:rPr lang="zh-CN" altLang="en-US" sz="2400" b="1" baseline="-25000">
                <a:solidFill>
                  <a:schemeClr val="bg1"/>
                </a:solidFill>
              </a:rPr>
              <a:t>资源统计</a:t>
            </a:r>
          </a:p>
        </p:txBody>
      </p:sp>
      <p:sp>
        <p:nvSpPr>
          <p:cNvPr id="6" name="文本框 10"/>
          <p:cNvSpPr txBox="1">
            <a:spLocks noChangeArrowheads="1"/>
          </p:cNvSpPr>
          <p:nvPr/>
        </p:nvSpPr>
        <p:spPr bwMode="auto">
          <a:xfrm>
            <a:off x="9067800" y="3886200"/>
            <a:ext cx="289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hlinkClick r:id="rId3"/>
              </a:rPr>
              <a:t>企业商管财经数据库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921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981201" y="304801"/>
            <a:ext cx="7954963" cy="415925"/>
          </a:xfrm>
        </p:spPr>
        <p:txBody>
          <a:bodyPr/>
          <a:lstStyle/>
          <a:p>
            <a:pPr>
              <a:defRPr/>
            </a:pPr>
            <a:r>
              <a:rPr lang="en-US" b="1" dirty="0"/>
              <a:t>Top </a:t>
            </a:r>
            <a:r>
              <a:rPr lang="en-US" b="1" dirty="0">
                <a:solidFill>
                  <a:srgbClr val="FF0000"/>
                </a:solidFill>
              </a:rPr>
              <a:t>Five General Business Magazines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822701" y="1166813"/>
          <a:ext cx="4271963" cy="333375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23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95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268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Magazine Name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100" b="1" i="0" baseline="0" dirty="0">
                          <a:solidFill>
                            <a:schemeClr val="bg1"/>
                          </a:solidFill>
                          <a:latin typeface="Arial" charset="0"/>
                        </a:rPr>
                        <a:t>EBSCO</a:t>
                      </a:r>
                      <a:r>
                        <a:rPr lang="en-US" sz="1100" baseline="0" dirty="0">
                          <a:solidFill>
                            <a:schemeClr val="bg1"/>
                          </a:solidFill>
                          <a:latin typeface="Arial" charset="0"/>
                        </a:rPr>
                        <a:t/>
                      </a:r>
                      <a:br>
                        <a:rPr lang="en-US" sz="1100" baseline="0" dirty="0">
                          <a:solidFill>
                            <a:schemeClr val="bg1"/>
                          </a:solidFill>
                          <a:latin typeface="Arial" charset="0"/>
                        </a:rPr>
                      </a:br>
                      <a:r>
                        <a:rPr lang="en-US" sz="1100" baseline="0" dirty="0">
                          <a:solidFill>
                            <a:schemeClr val="bg1"/>
                          </a:solidFill>
                          <a:latin typeface="Arial" charset="0"/>
                        </a:rPr>
                        <a:t>Full Text Coverage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81378">
                <a:tc>
                  <a:txBody>
                    <a:bodyPr/>
                    <a:lstStyle/>
                    <a:p>
                      <a:pPr algn="l"/>
                      <a:r>
                        <a:rPr lang="en-US" sz="1400" i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Business Week</a:t>
                      </a:r>
                      <a:endParaRPr lang="en-US" sz="1400" i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Full Text</a:t>
                      </a:r>
                    </a:p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Embargo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813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Forbes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Full Text</a:t>
                      </a:r>
                    </a:p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Embargo</a:t>
                      </a:r>
                      <a:endParaRPr lang="en-US" sz="11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81378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Fortune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Full Text</a:t>
                      </a:r>
                    </a:p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Embargo</a:t>
                      </a:r>
                      <a:endParaRPr lang="en-US" sz="11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81378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Harvard</a:t>
                      </a:r>
                      <a:r>
                        <a:rPr lang="en-US" sz="1400" i="1" baseline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Business Review</a:t>
                      </a:r>
                      <a:endParaRPr lang="en-US" sz="1400" i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Full Text</a:t>
                      </a:r>
                    </a:p>
                    <a:p>
                      <a:pPr algn="ctr"/>
                      <a:r>
                        <a:rPr lang="en-US" sz="1100" b="1" i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Embargo</a:t>
                      </a:r>
                      <a:endParaRPr lang="en-US" sz="1100" b="1" i="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81378">
                <a:tc>
                  <a:txBody>
                    <a:bodyPr/>
                    <a:lstStyle/>
                    <a:p>
                      <a:pPr algn="l"/>
                      <a:r>
                        <a:rPr lang="en-US" sz="1400" i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Money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Active Full Text</a:t>
                      </a:r>
                    </a:p>
                    <a:p>
                      <a:pPr algn="ctr"/>
                      <a:r>
                        <a:rPr lang="en-US" sz="1100" b="1" i="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 Embargo</a:t>
                      </a:r>
                    </a:p>
                  </a:txBody>
                  <a:tcPr marL="91461" marR="91461" marT="45735" marB="45735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5" name="Picture 4" descr="BloombergBusinessWee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1576" y="4783138"/>
            <a:ext cx="1122363" cy="14668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/>
        </p:spPr>
      </p:pic>
      <p:pic>
        <p:nvPicPr>
          <p:cNvPr id="7" name="Picture 2" descr="http://blogs-images.forbes.com/stevenbertoni/files/2014/02/0211_forbes-cover-marcus-paypal-0030314_768x1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6850" y="4783138"/>
            <a:ext cx="1125538" cy="1466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</p:pic>
      <p:pic>
        <p:nvPicPr>
          <p:cNvPr id="8" name="Picture 2" descr="http://media4.s-nbcnews.com/j/streams/2014/January/140116/2D11310060-fortune-cover-best-cos.blocks_desktop_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5300" y="4783138"/>
            <a:ext cx="1125538" cy="1466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</p:pic>
      <p:pic>
        <p:nvPicPr>
          <p:cNvPr id="9" name="Picture 2" descr="http://www.pdfmagaz.in/wp-content/uploads/2014/04/16/harvard-business-review-may-2014/Harvard-Business-Review-May-2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1" y="4783138"/>
            <a:ext cx="1076325" cy="1466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</p:pic>
      <p:pic>
        <p:nvPicPr>
          <p:cNvPr id="10" name="Picture 2" descr="http://potd.pdnonline.com/wp-content/uploads/2014/05/gregory-reid-money-magazine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62989" y="4783138"/>
            <a:ext cx="1100137" cy="14668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</p:pic>
      <p:sp>
        <p:nvSpPr>
          <p:cNvPr id="120863" name="Text Placeholder 7"/>
          <p:cNvSpPr txBox="1">
            <a:spLocks/>
          </p:cNvSpPr>
          <p:nvPr/>
        </p:nvSpPr>
        <p:spPr bwMode="auto">
          <a:xfrm>
            <a:off x="1524001" y="6215063"/>
            <a:ext cx="3649663" cy="31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  <a:spcBef>
                <a:spcPts val="900"/>
              </a:spcBef>
            </a:pPr>
            <a:r>
              <a:rPr lang="en-US" altLang="zh-CN" sz="900">
                <a:solidFill>
                  <a:srgbClr val="454545"/>
                </a:solidFill>
              </a:rPr>
              <a:t>Figures as of January 2017</a:t>
            </a:r>
          </a:p>
        </p:txBody>
      </p:sp>
    </p:spTree>
    <p:extLst>
      <p:ext uri="{BB962C8B-B14F-4D97-AF65-F5344CB8AC3E}">
        <p14:creationId xmlns:p14="http://schemas.microsoft.com/office/powerpoint/2010/main" val="17957198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16764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CMMC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收录来源结合了</a:t>
            </a:r>
            <a:r>
              <a:rPr lang="zh-CN" altLang="en-US" sz="24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美国传播协会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National Communication Association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）的</a:t>
            </a:r>
            <a:r>
              <a:rPr lang="en-US" altLang="zh-CN" sz="2400" dirty="0" err="1">
                <a:latin typeface="等线" panose="02010600030101010101" pitchFamily="2" charset="-122"/>
                <a:ea typeface="等线" panose="02010600030101010101" pitchFamily="2" charset="-122"/>
              </a:rPr>
              <a:t>CommSearch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数据库、</a:t>
            </a:r>
            <a:r>
              <a:rPr lang="zh-CN" altLang="en-US" sz="24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美国滨州州立大学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（</a:t>
            </a: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Penn State University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）的</a:t>
            </a: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Mass Media Articles index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数据库及许多传播与语言研究相关至研讨会论文、单行本及</a:t>
            </a: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working paper</a:t>
            </a:r>
            <a:r>
              <a:rPr lang="zh-CN" altLang="en-US" sz="2400" dirty="0">
                <a:latin typeface="等线" panose="02010600030101010101" pitchFamily="2" charset="-122"/>
                <a:ea typeface="等线" panose="02010600030101010101" pitchFamily="2" charset="-122"/>
              </a:rPr>
              <a:t>等资源。</a:t>
            </a:r>
            <a:endParaRPr lang="en-US" altLang="zh-CN" sz="24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sz="24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2667000"/>
            <a:ext cx="49530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−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Communication and Mass Media Complete</a:t>
            </a:r>
          </a:p>
          <a:p>
            <a:pPr marL="0" indent="0" algn="ctr">
              <a:buNone/>
            </a:pP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持续收录期刊的焦点主题分类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0" indent="0" algn="ctr">
              <a:buNone/>
            </a:pP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沟通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			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新闻学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语言与语言学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		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修辞和话语学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语言学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		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语言病理学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沟通原理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		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沟通与传播媒体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媒体研究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		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言语沟通学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pic>
        <p:nvPicPr>
          <p:cNvPr id="6" name="Picture 2" descr="CMM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438400"/>
            <a:ext cx="3426571" cy="350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580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24000" y="5029201"/>
            <a:ext cx="845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aseline="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NOTE: Searchable Cited References are also provided for more than 360 journals back as far as 1915 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Journal Coverage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0" y="1631981"/>
            <a:ext cx="9829800" cy="4351338"/>
          </a:xfrm>
        </p:spPr>
        <p:txBody>
          <a:bodyPr/>
          <a:lstStyle/>
          <a:p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索引及摘要</a:t>
            </a:r>
            <a:r>
              <a:rPr 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: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More than 670 “core” (cover-to-cover coverage</a:t>
            </a:r>
            <a:r>
              <a:rPr lang="zh-CN" altLang="en-US" sz="2000" dirty="0">
                <a:solidFill>
                  <a:schemeClr val="tx1"/>
                </a:solidFill>
              </a:rPr>
              <a:t>完整收录</a:t>
            </a:r>
            <a:r>
              <a:rPr lang="en-US" sz="2000" dirty="0">
                <a:solidFill>
                  <a:schemeClr val="tx1"/>
                </a:solidFill>
              </a:rPr>
              <a:t>) journals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More than 175 “priority” (selective coverage</a:t>
            </a:r>
            <a:r>
              <a:rPr lang="zh-CN" altLang="en-US" sz="2000" dirty="0">
                <a:solidFill>
                  <a:schemeClr val="tx1"/>
                </a:solidFill>
              </a:rPr>
              <a:t>择优收录</a:t>
            </a:r>
            <a:r>
              <a:rPr lang="en-US" sz="2000" dirty="0">
                <a:solidFill>
                  <a:schemeClr val="tx1"/>
                </a:solidFill>
              </a:rPr>
              <a:t>) journals. </a:t>
            </a:r>
          </a:p>
          <a:p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全文期刊</a:t>
            </a:r>
            <a:endParaRPr lang="en-US" altLang="zh-CN" sz="24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full text for nearly 450 journals (cover-to-cover) with 6 journals having full text prior to World War II </a:t>
            </a:r>
          </a:p>
        </p:txBody>
      </p:sp>
    </p:spTree>
    <p:extLst>
      <p:ext uri="{BB962C8B-B14F-4D97-AF65-F5344CB8AC3E}">
        <p14:creationId xmlns:p14="http://schemas.microsoft.com/office/powerpoint/2010/main" val="191759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Non-Journal Coverage</a:t>
            </a:r>
            <a:r>
              <a:rPr lang="zh-CN" altLang="en-US" dirty="0"/>
              <a:t>书籍和专著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52600" y="1631981"/>
            <a:ext cx="9601200" cy="4351338"/>
          </a:xfrm>
        </p:spPr>
        <p:txBody>
          <a:bodyPr/>
          <a:lstStyle/>
          <a:p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超过</a:t>
            </a:r>
            <a:r>
              <a:rPr lang="en-US" altLang="zh-CN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130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种书籍和专著的摘要和索引</a:t>
            </a:r>
            <a:endParaRPr lang="en-US" altLang="zh-CN" sz="2400" dirty="0">
              <a:solidFill>
                <a:schemeClr val="tx1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122</a:t>
            </a:r>
            <a:r>
              <a:rPr lang="zh-CN" altLang="en-US" sz="2400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种书籍和专著的全文，</a:t>
            </a:r>
            <a:r>
              <a:rPr lang="en-US" sz="2000" dirty="0">
                <a:solidFill>
                  <a:schemeClr val="tx1"/>
                </a:solidFill>
              </a:rPr>
              <a:t>including: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Conversational Skills Rating Scale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(</a:t>
            </a:r>
            <a:r>
              <a:rPr lang="en-US" sz="2000" dirty="0">
                <a:solidFill>
                  <a:srgbClr val="C00000"/>
                </a:solidFill>
              </a:rPr>
              <a:t>National Communication Association </a:t>
            </a:r>
            <a:r>
              <a:rPr lang="en-US" sz="2000" dirty="0">
                <a:solidFill>
                  <a:schemeClr val="tx1"/>
                </a:solidFill>
              </a:rPr>
              <a:t>- January 2007)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Handbook of Media &amp; Communication Research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Large Scale Assessment in Oral Communication: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K-12 &amp; Higher Education 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(National Communication Association - June 2007) </a:t>
            </a:r>
          </a:p>
          <a:p>
            <a:pPr lvl="1"/>
            <a:r>
              <a:rPr lang="en-US" sz="2000" dirty="0">
                <a:solidFill>
                  <a:schemeClr val="tx1"/>
                </a:solidFill>
              </a:rPr>
              <a:t>Reporting for Journalists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Non-Journal Coverage</a:t>
            </a:r>
            <a:r>
              <a:rPr lang="zh-CN" altLang="en-US" dirty="0"/>
              <a:t>会议论文和会议记录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24000" y="2001578"/>
            <a:ext cx="9829800" cy="3687380"/>
          </a:xfrm>
        </p:spPr>
        <p:txBody>
          <a:bodyPr/>
          <a:lstStyle/>
          <a:p>
            <a:r>
              <a:rPr lang="zh-CN" altLang="en-US" sz="1800" dirty="0"/>
              <a:t>会议论文</a:t>
            </a:r>
            <a:r>
              <a:rPr lang="en-US" sz="1800" dirty="0"/>
              <a:t>– International Communication Association</a:t>
            </a:r>
            <a:r>
              <a:rPr lang="zh-CN" altLang="en-US" sz="1800" dirty="0"/>
              <a:t>（国际传播协会）</a:t>
            </a:r>
            <a:endParaRPr lang="en-US" sz="1800" dirty="0"/>
          </a:p>
          <a:p>
            <a:r>
              <a:rPr lang="zh-CN" altLang="en-US" sz="1800" dirty="0"/>
              <a:t>会议论文</a:t>
            </a:r>
            <a:r>
              <a:rPr lang="en-US" sz="1800" dirty="0"/>
              <a:t>– National Communication Association   </a:t>
            </a:r>
            <a:r>
              <a:rPr lang="zh-CN" altLang="en-US" sz="1800" dirty="0"/>
              <a:t>（美国传播协会）</a:t>
            </a:r>
            <a:endParaRPr lang="en-US" sz="1800" dirty="0"/>
          </a:p>
          <a:p>
            <a:r>
              <a:rPr lang="zh-CN" altLang="en-US" sz="1800" dirty="0"/>
              <a:t>会议记录</a:t>
            </a:r>
            <a:r>
              <a:rPr lang="en-US" sz="1800" dirty="0"/>
              <a:t>– International Society for Augmentative &amp; Alternative Communication</a:t>
            </a:r>
            <a:r>
              <a:rPr lang="zh-CN" altLang="en-US" sz="1800" dirty="0"/>
              <a:t>（国际扩大替代沟通协会）</a:t>
            </a:r>
            <a:endParaRPr lang="en-US" sz="1800" dirty="0"/>
          </a:p>
          <a:p>
            <a:r>
              <a:rPr lang="zh-CN" altLang="en-US" sz="1800" dirty="0"/>
              <a:t>会议记录</a:t>
            </a:r>
            <a:r>
              <a:rPr lang="en-US" sz="1800" dirty="0"/>
              <a:t>– National Communication Association Hope Faculty Development Institute</a:t>
            </a:r>
          </a:p>
          <a:p>
            <a:r>
              <a:rPr lang="zh-CN" altLang="en-US" sz="1800" dirty="0"/>
              <a:t>会议记录</a:t>
            </a:r>
            <a:r>
              <a:rPr lang="en-US" sz="1800" dirty="0"/>
              <a:t>– National Communication Association National Doctoral Honors Seminar</a:t>
            </a:r>
          </a:p>
          <a:p>
            <a:r>
              <a:rPr lang="zh-CN" altLang="en-US" sz="1800" dirty="0"/>
              <a:t>会议记录</a:t>
            </a:r>
            <a:r>
              <a:rPr lang="en-US" sz="1800" dirty="0"/>
              <a:t>– Papers from the Annual Meeting of the Chicago Linguistic Society</a:t>
            </a:r>
          </a:p>
          <a:p>
            <a:r>
              <a:rPr lang="zh-CN" altLang="en-US" sz="1800" dirty="0"/>
              <a:t>研究会议论文集</a:t>
            </a:r>
            <a:r>
              <a:rPr lang="en-US" sz="1800" dirty="0"/>
              <a:t>– International Society for Augmentative &amp; Alternative Communication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0" y="1371600"/>
            <a:ext cx="9829800" cy="629977"/>
          </a:xfrm>
        </p:spPr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会议记录和会议论文全文</a:t>
            </a:r>
            <a:r>
              <a:rPr lang="en-US" dirty="0">
                <a:solidFill>
                  <a:schemeClr val="tx1"/>
                </a:solidFill>
              </a:rPr>
              <a:t>, including: </a:t>
            </a:r>
          </a:p>
        </p:txBody>
      </p:sp>
    </p:spTree>
    <p:extLst>
      <p:ext uri="{BB962C8B-B14F-4D97-AF65-F5344CB8AC3E}">
        <p14:creationId xmlns:p14="http://schemas.microsoft.com/office/powerpoint/2010/main" val="19746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1676400"/>
            <a:ext cx="8763000" cy="40683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经过将传播与语言沟通研究期刊全文数据库（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 Communication and Mass Media Complete 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）以及传播研究文献数据库（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 Communications Abstracts,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以往为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Sage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出版）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合并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，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EBSCO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推出了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首屈一指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的研究性数据库</a:t>
            </a:r>
            <a:r>
              <a:rPr lang="en-US" altLang="zh-CN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Communication Source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传播暨应用外语全文数据库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；内容收录美国及全球出版之学术期刊、会议论文、会议记录、商业性出版品、杂志与期刊。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Communication Source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是学者研究大众传播媒介传播理论、语言学、组织沟通、语音和语言病理学</a:t>
            </a:r>
            <a:r>
              <a:rPr lang="zh-CN" altLang="en-US" sz="2000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最完整的信息来源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zh-CN" alt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9878"/>
            <a:ext cx="12192000" cy="1138722"/>
          </a:xfrm>
          <a:prstGeom prst="rect">
            <a:avLst/>
          </a:prstGeom>
          <a:solidFill>
            <a:srgbClr val="3E75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19100" y="311040"/>
            <a:ext cx="11353800" cy="98008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4000" b="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3600" b="0" kern="1200" dirty="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ct val="0"/>
              </a:spcBef>
              <a:buFont typeface="Arial" panose="020B0604020202020204" pitchFamily="34" charset="0"/>
              <a:buNone/>
              <a:defRPr lang="en-US" sz="3600" b="0" kern="120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/>
              <a:t>Communication Source </a:t>
            </a:r>
            <a:r>
              <a:rPr lang="en-US" dirty="0"/>
              <a:t>™</a:t>
            </a:r>
          </a:p>
        </p:txBody>
      </p:sp>
    </p:spTree>
    <p:extLst>
      <p:ext uri="{BB962C8B-B14F-4D97-AF65-F5344CB8AC3E}">
        <p14:creationId xmlns:p14="http://schemas.microsoft.com/office/powerpoint/2010/main" val="13326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Source Overview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52600" y="1631981"/>
            <a:ext cx="9601200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将近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700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种全文期刊</a:t>
            </a:r>
            <a:endParaRPr 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超过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1000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种期刊的索引和摘要</a:t>
            </a:r>
            <a:endParaRPr 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超过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6800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笔主要词汇及将近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11000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非主要词汇的主题分类与同义词辞典</a:t>
            </a:r>
            <a:endParaRPr 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资源最早回溯到</a:t>
            </a:r>
            <a:r>
              <a:rPr 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1900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年</a:t>
            </a:r>
            <a:endParaRPr 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250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种全文刊是传播与语言沟通研究期刊全文数据库（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CMMC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）中没有收录的</a:t>
            </a:r>
            <a:endParaRPr lang="en-US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305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Full-Text Communication Databases Compared</a:t>
            </a:r>
            <a:endParaRPr lang="en-US" dirty="0"/>
          </a:p>
        </p:txBody>
      </p:sp>
      <p:graphicFrame>
        <p:nvGraphicFramePr>
          <p:cNvPr id="4" name="Content Placeholder 10"/>
          <p:cNvGraphicFramePr>
            <a:graphicFrameLocks noGrp="1"/>
          </p:cNvGraphicFramePr>
          <p:nvPr>
            <p:ph idx="1"/>
            <p:extLst/>
          </p:nvPr>
        </p:nvGraphicFramePr>
        <p:xfrm>
          <a:off x="838200" y="1631950"/>
          <a:ext cx="10515600" cy="21336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9320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917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917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pPr algn="l"/>
                      <a:r>
                        <a:rPr lang="en-US" sz="2000" b="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DATABASE</a:t>
                      </a:r>
                    </a:p>
                  </a:txBody>
                  <a:tcPr marL="111671" marR="111671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Full-Text </a:t>
                      </a:r>
                      <a:b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800" b="0" dirty="0">
                          <a:latin typeface="Arial" pitchFamily="34" charset="0"/>
                          <a:cs typeface="Arial" pitchFamily="34" charset="0"/>
                        </a:rPr>
                        <a:t>Journals</a:t>
                      </a:r>
                      <a:endParaRPr lang="en-US" sz="32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Arial" pitchFamily="34" charset="0"/>
                          <a:cs typeface="Arial" pitchFamily="34" charset="0"/>
                        </a:rPr>
                        <a:t>Full-Text Journals Not Available in Any Version</a:t>
                      </a:r>
                      <a:r>
                        <a:rPr lang="en-US" sz="1400" b="0" baseline="0" dirty="0">
                          <a:latin typeface="Arial" pitchFamily="34" charset="0"/>
                          <a:cs typeface="Arial" pitchFamily="34" charset="0"/>
                        </a:rPr>
                        <a:t> of Academic Search</a:t>
                      </a:r>
                      <a:endParaRPr lang="en-US" sz="2400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Communication &amp; Mass Media Complete</a:t>
                      </a: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448</a:t>
                      </a:r>
                      <a:endParaRPr lang="en-US" sz="2800" b="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425</a:t>
                      </a: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r>
                        <a:rPr lang="en-US" sz="1800" b="0" i="1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Communication Source</a:t>
                      </a: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697</a:t>
                      </a:r>
                      <a:endParaRPr lang="en-US" sz="2800" b="0" dirty="0">
                        <a:solidFill>
                          <a:schemeClr val="tx2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0" dirty="0">
                          <a:solidFill>
                            <a:schemeClr val="tx2"/>
                          </a:solidFill>
                          <a:latin typeface="Arial" pitchFamily="34" charset="0"/>
                          <a:cs typeface="Arial" pitchFamily="34" charset="0"/>
                        </a:rPr>
                        <a:t>664</a:t>
                      </a:r>
                    </a:p>
                  </a:txBody>
                  <a:tcPr marL="111671" marR="111671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664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09600"/>
            <a:ext cx="8179220" cy="474369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590800"/>
            <a:ext cx="9953629" cy="37530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71942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Content Placeholder 2"/>
          <p:cNvSpPr>
            <a:spLocks noGrp="1"/>
          </p:cNvSpPr>
          <p:nvPr>
            <p:ph idx="1"/>
          </p:nvPr>
        </p:nvSpPr>
        <p:spPr bwMode="auto">
          <a:xfrm>
            <a:off x="5867400" y="2581276"/>
            <a:ext cx="4572000" cy="30575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1435" tIns="25718" rIns="51435" bIns="25718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000" dirty="0">
                <a:ea typeface="宋体" panose="02010600030101010101" pitchFamily="2" charset="-122"/>
              </a:rPr>
              <a:t>EBSCO was founded by</a:t>
            </a:r>
            <a:br>
              <a:rPr lang="en-US" altLang="zh-CN" sz="2000" dirty="0">
                <a:ea typeface="宋体" panose="02010600030101010101" pitchFamily="2" charset="-122"/>
              </a:rPr>
            </a:br>
            <a:r>
              <a:rPr lang="en-US" altLang="zh-CN" sz="2000" dirty="0">
                <a:solidFill>
                  <a:srgbClr val="C00000"/>
                </a:solidFill>
                <a:ea typeface="宋体" panose="02010600030101010101" pitchFamily="2" charset="-122"/>
              </a:rPr>
              <a:t>E</a:t>
            </a:r>
            <a:r>
              <a:rPr lang="en-US" altLang="zh-CN" sz="2000" dirty="0">
                <a:ea typeface="宋体" panose="02010600030101010101" pitchFamily="2" charset="-122"/>
              </a:rPr>
              <a:t>lton </a:t>
            </a:r>
            <a:r>
              <a:rPr lang="en-US" altLang="zh-CN" sz="2000" dirty="0">
                <a:solidFill>
                  <a:srgbClr val="00B050"/>
                </a:solidFill>
                <a:ea typeface="宋体" panose="02010600030101010101" pitchFamily="2" charset="-122"/>
              </a:rPr>
              <a:t>B</a:t>
            </a:r>
            <a:r>
              <a:rPr lang="en-US" altLang="zh-CN" sz="2000" dirty="0">
                <a:ea typeface="宋体" panose="02010600030101010101" pitchFamily="2" charset="-122"/>
              </a:rPr>
              <a:t>. </a:t>
            </a:r>
            <a:r>
              <a:rPr lang="en-US" altLang="zh-CN" sz="2000" dirty="0">
                <a:solidFill>
                  <a:schemeClr val="accent2"/>
                </a:solidFill>
                <a:ea typeface="宋体" panose="02010600030101010101" pitchFamily="2" charset="-122"/>
              </a:rPr>
              <a:t>S</a:t>
            </a:r>
            <a:r>
              <a:rPr lang="en-US" altLang="zh-CN" sz="2000" dirty="0">
                <a:ea typeface="宋体" panose="02010600030101010101" pitchFamily="2" charset="-122"/>
              </a:rPr>
              <a:t>tephens in 1944</a:t>
            </a:r>
          </a:p>
          <a:p>
            <a:pPr>
              <a:spcBef>
                <a:spcPts val="675"/>
              </a:spcBef>
            </a:pPr>
            <a:r>
              <a:rPr lang="en-US" altLang="zh-CN" sz="2000" b="1" dirty="0">
                <a:solidFill>
                  <a:srgbClr val="375C82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70 years </a:t>
            </a:r>
            <a:r>
              <a:rPr lang="en-US" altLang="zh-CN" sz="2000" dirty="0">
                <a:solidFill>
                  <a:srgbClr val="373737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serving the information needs of institutions </a:t>
            </a:r>
          </a:p>
          <a:p>
            <a:pPr>
              <a:spcBef>
                <a:spcPts val="675"/>
              </a:spcBef>
            </a:pPr>
            <a:r>
              <a:rPr lang="en-US" altLang="zh-CN" sz="2000" dirty="0">
                <a:ea typeface="宋体" panose="02010600030101010101" pitchFamily="2" charset="-122"/>
              </a:rPr>
              <a:t>EBSCO Industries is among </a:t>
            </a:r>
            <a:r>
              <a:rPr lang="en-US" altLang="zh-CN" sz="2000" dirty="0">
                <a:solidFill>
                  <a:srgbClr val="262699"/>
                </a:solidFill>
                <a:ea typeface="宋体" panose="02010600030101010101" pitchFamily="2" charset="-122"/>
              </a:rPr>
              <a:t>Forbes Top 200 </a:t>
            </a:r>
            <a:r>
              <a:rPr lang="en-US" altLang="zh-CN" sz="2000" dirty="0">
                <a:ea typeface="宋体" panose="02010600030101010101" pitchFamily="2" charset="-122"/>
              </a:rPr>
              <a:t>Privately Held Companies</a:t>
            </a:r>
            <a:endParaRPr lang="en-US" altLang="zh-CN" sz="2000" dirty="0">
              <a:solidFill>
                <a:srgbClr val="373737"/>
              </a:solidFill>
              <a:ea typeface="宋体" panose="02010600030101010101" pitchFamily="2" charset="-122"/>
            </a:endParaRPr>
          </a:p>
          <a:p>
            <a:pPr>
              <a:spcBef>
                <a:spcPts val="675"/>
              </a:spcBef>
            </a:pPr>
            <a:r>
              <a:rPr lang="en-US" altLang="zh-CN" sz="2000" b="1" dirty="0">
                <a:solidFill>
                  <a:srgbClr val="375C82"/>
                </a:solidFill>
                <a:ea typeface="宋体" panose="02010600030101010101" pitchFamily="2" charset="-122"/>
              </a:rPr>
              <a:t>5,700 employees</a:t>
            </a:r>
          </a:p>
          <a:p>
            <a:pPr>
              <a:spcBef>
                <a:spcPts val="675"/>
              </a:spcBef>
            </a:pPr>
            <a:r>
              <a:rPr lang="en-US" altLang="zh-CN" sz="2000" b="1" dirty="0">
                <a:solidFill>
                  <a:srgbClr val="375C82"/>
                </a:solidFill>
                <a:ea typeface="宋体" panose="02010600030101010101" pitchFamily="2" charset="-122"/>
              </a:rPr>
              <a:t>1,100+ employees outside </a:t>
            </a:r>
            <a:r>
              <a:rPr lang="en-US" altLang="zh-CN" sz="2000" dirty="0">
                <a:solidFill>
                  <a:srgbClr val="373737"/>
                </a:solidFill>
                <a:ea typeface="宋体" panose="02010600030101010101" pitchFamily="2" charset="-122"/>
              </a:rPr>
              <a:t>the U.S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endParaRPr lang="zh-CN" altLang="en-US" sz="2000" dirty="0">
              <a:ea typeface="宋体" panose="02010600030101010101" pitchFamily="2" charset="-122"/>
            </a:endParaRPr>
          </a:p>
        </p:txBody>
      </p:sp>
      <p:pic>
        <p:nvPicPr>
          <p:cNvPr id="111619" name="Picture 2" descr="C:\Users\JZ\Desktop\week 4\Riverside Building at dus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755106"/>
            <a:ext cx="3662717" cy="2807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0" name="Picture 3" descr="C:\Users\JZ\Desktop\week 4\EBSC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914400"/>
            <a:ext cx="5594090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13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Featured Full-Text Journals Available </a:t>
            </a:r>
            <a:br>
              <a:rPr lang="en-US"/>
            </a:br>
            <a:r>
              <a:rPr lang="en-US"/>
              <a:t>in Communication Source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5939"/>
            <a:ext cx="10515600" cy="4088254"/>
          </a:xfrm>
        </p:spPr>
        <p:txBody>
          <a:bodyPr/>
          <a:lstStyle/>
          <a:p>
            <a:pPr lvl="0"/>
            <a:r>
              <a:rPr lang="en-US" sz="1800" i="1" dirty="0" err="1"/>
              <a:t>Glottotheory</a:t>
            </a:r>
            <a:endParaRPr lang="en-US" sz="1800" i="1" dirty="0"/>
          </a:p>
          <a:p>
            <a:pPr lvl="1"/>
            <a:r>
              <a:rPr lang="en-US" sz="1600" dirty="0"/>
              <a:t>Published by </a:t>
            </a:r>
            <a:r>
              <a:rPr lang="en-US" sz="1600" b="1" dirty="0"/>
              <a:t>De </a:t>
            </a:r>
            <a:r>
              <a:rPr lang="en-US" sz="1600" b="1" dirty="0" err="1"/>
              <a:t>Gruyter</a:t>
            </a:r>
            <a:endParaRPr lang="en-US" sz="1600" b="1" dirty="0"/>
          </a:p>
          <a:p>
            <a:pPr lvl="0"/>
            <a:r>
              <a:rPr lang="en-US" sz="1800" i="1" dirty="0"/>
              <a:t>International Journal of Satellite Communications &amp; Networking</a:t>
            </a:r>
          </a:p>
          <a:p>
            <a:pPr lvl="1"/>
            <a:r>
              <a:rPr lang="en-US" sz="1600" dirty="0"/>
              <a:t>Published by John Wiley &amp; Sons, Inc.</a:t>
            </a:r>
          </a:p>
          <a:p>
            <a:pPr lvl="0"/>
            <a:r>
              <a:rPr lang="en-US" sz="1800" i="1" dirty="0"/>
              <a:t>STUF: Language Typology &amp; Universals </a:t>
            </a:r>
          </a:p>
          <a:p>
            <a:pPr lvl="1"/>
            <a:r>
              <a:rPr lang="en-US" sz="1600" dirty="0"/>
              <a:t>Published by De </a:t>
            </a:r>
            <a:r>
              <a:rPr lang="en-US" sz="1600" dirty="0" err="1"/>
              <a:t>Gruyter</a:t>
            </a:r>
            <a:endParaRPr lang="en-US" sz="1600" dirty="0"/>
          </a:p>
          <a:p>
            <a:pPr lvl="0"/>
            <a:r>
              <a:rPr lang="en-US" sz="1800" i="1" dirty="0" err="1"/>
              <a:t>Tijdschrift</a:t>
            </a:r>
            <a:r>
              <a:rPr lang="en-US" sz="1800" i="1" dirty="0"/>
              <a:t> </a:t>
            </a:r>
            <a:r>
              <a:rPr lang="en-US" sz="1800" i="1" dirty="0" err="1"/>
              <a:t>voor</a:t>
            </a:r>
            <a:r>
              <a:rPr lang="en-US" sz="1800" i="1" dirty="0"/>
              <a:t> </a:t>
            </a:r>
            <a:r>
              <a:rPr lang="en-US" sz="1800" i="1" dirty="0" err="1"/>
              <a:t>Communicatiewetenschap</a:t>
            </a:r>
            <a:endParaRPr lang="en-US" sz="1800" i="1" dirty="0"/>
          </a:p>
          <a:p>
            <a:pPr lvl="1"/>
            <a:r>
              <a:rPr lang="en-US" sz="1600" dirty="0"/>
              <a:t>Published by </a:t>
            </a:r>
            <a:r>
              <a:rPr lang="en-US" sz="1600" b="1" dirty="0" err="1"/>
              <a:t>Uitgeverij</a:t>
            </a:r>
            <a:r>
              <a:rPr lang="en-US" sz="1600" b="1" dirty="0"/>
              <a:t> Boom</a:t>
            </a:r>
          </a:p>
          <a:p>
            <a:pPr lvl="0"/>
            <a:r>
              <a:rPr lang="en-US" sz="1800" i="1" dirty="0"/>
              <a:t>Transactions on Emerging Telecommunications Technologies</a:t>
            </a:r>
          </a:p>
          <a:p>
            <a:pPr lvl="1"/>
            <a:r>
              <a:rPr lang="en-US" sz="1600" dirty="0"/>
              <a:t>Published by </a:t>
            </a:r>
            <a:r>
              <a:rPr lang="en-US" sz="1600" b="1" dirty="0"/>
              <a:t>John Wiley &amp; Sons, Inc</a:t>
            </a:r>
            <a:r>
              <a:rPr lang="en-US" sz="1600" dirty="0"/>
              <a:t>.</a:t>
            </a:r>
          </a:p>
          <a:p>
            <a:endParaRPr lang="en-US" sz="180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/>
              <a:t>(</a:t>
            </a:r>
            <a:r>
              <a:rPr lang="en-US" sz="2000" dirty="0">
                <a:solidFill>
                  <a:srgbClr val="FF0000"/>
                </a:solidFill>
              </a:rPr>
              <a:t>Not found in any other EBSCO Academic database</a:t>
            </a:r>
            <a:r>
              <a:rPr lang="en-US" sz="2000" dirty="0"/>
              <a:t>):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296400" y="0"/>
            <a:ext cx="2895600" cy="651052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Rectangular Callout 12"/>
          <p:cNvSpPr/>
          <p:nvPr/>
        </p:nvSpPr>
        <p:spPr>
          <a:xfrm>
            <a:off x="8252048" y="279783"/>
            <a:ext cx="3668275" cy="5950962"/>
          </a:xfrm>
          <a:prstGeom prst="wedgeRectCallout">
            <a:avLst>
              <a:gd name="adj1" fmla="val -61997"/>
              <a:gd name="adj2" fmla="val -2055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</a:t>
            </a:r>
          </a:p>
        </p:txBody>
      </p:sp>
      <p:pic>
        <p:nvPicPr>
          <p:cNvPr id="5" name="Picture 20" descr="M:\Creative Services\Databases\Communication Source\PPT\03_Support\Cover Glottotheo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0" y="433231"/>
            <a:ext cx="1704186" cy="24085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14" descr="M:\Creative Services\Databases\Communication Source\PPT\03_Support\Cover Tijdschrift voor Com.Wetenschapp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00132" y="1238103"/>
            <a:ext cx="1828800" cy="259036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15" descr="M:\Creative Services\Databases\Communication Source\PPT\03_Support\Cover Transactions on Emerging Telecommunications Technologi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44511" y="3360038"/>
            <a:ext cx="1722989" cy="242921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929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9296400" y="0"/>
            <a:ext cx="2895600" cy="651052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8229599" y="297438"/>
            <a:ext cx="3668275" cy="5950962"/>
          </a:xfrm>
          <a:prstGeom prst="wedgeRectCallout">
            <a:avLst>
              <a:gd name="adj1" fmla="val -61997"/>
              <a:gd name="adj2" fmla="val -2055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Major Full-Text Journals Available </a:t>
            </a:r>
            <a:br>
              <a:rPr lang="en-US"/>
            </a:br>
            <a:r>
              <a:rPr lang="en-US"/>
              <a:t>in Communication Source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2295939"/>
            <a:ext cx="10515600" cy="4029722"/>
          </a:xfrm>
        </p:spPr>
        <p:txBody>
          <a:bodyPr/>
          <a:lstStyle/>
          <a:p>
            <a:r>
              <a:rPr lang="en-US" sz="2000" b="1" i="1" dirty="0"/>
              <a:t>Dutch</a:t>
            </a:r>
            <a:r>
              <a:rPr lang="en-US" sz="2000" i="1" dirty="0"/>
              <a:t> Journal of Applied Linguistics     </a:t>
            </a:r>
          </a:p>
          <a:p>
            <a:r>
              <a:rPr lang="en-US" sz="2000" i="1" dirty="0"/>
              <a:t>Explorations in </a:t>
            </a:r>
            <a:r>
              <a:rPr lang="en-US" sz="2000" b="1" i="1" dirty="0"/>
              <a:t>Media Ecology</a:t>
            </a:r>
          </a:p>
          <a:p>
            <a:r>
              <a:rPr lang="en-US" sz="2000" i="1" dirty="0" err="1"/>
              <a:t>Jahrbuch</a:t>
            </a:r>
            <a:r>
              <a:rPr lang="en-US" sz="2000" i="1" dirty="0"/>
              <a:t> </a:t>
            </a:r>
            <a:r>
              <a:rPr lang="en-US" sz="2000" i="1" dirty="0" err="1"/>
              <a:t>für</a:t>
            </a:r>
            <a:r>
              <a:rPr lang="en-US" sz="2000" i="1" dirty="0"/>
              <a:t> </a:t>
            </a:r>
            <a:r>
              <a:rPr lang="en-US" sz="2000" i="1" dirty="0" err="1"/>
              <a:t>Medienphilosophie</a:t>
            </a:r>
            <a:r>
              <a:rPr lang="en-US" sz="2000" i="1" dirty="0"/>
              <a:t>         </a:t>
            </a:r>
          </a:p>
          <a:p>
            <a:r>
              <a:rPr lang="en-US" sz="2000" i="1" dirty="0"/>
              <a:t>Journal of Applied Journalism &amp; </a:t>
            </a:r>
            <a:r>
              <a:rPr lang="en-US" sz="2000" b="1" i="1" dirty="0"/>
              <a:t>Media Studies</a:t>
            </a:r>
          </a:p>
          <a:p>
            <a:r>
              <a:rPr lang="en-US" sz="2000" i="1" dirty="0"/>
              <a:t>Journal of </a:t>
            </a:r>
            <a:r>
              <a:rPr lang="en-US" sz="2000" b="1" i="1" dirty="0"/>
              <a:t>Argumentation</a:t>
            </a:r>
            <a:r>
              <a:rPr lang="en-US" sz="2000" i="1" dirty="0"/>
              <a:t> in Context  </a:t>
            </a:r>
          </a:p>
          <a:p>
            <a:r>
              <a:rPr lang="en-US" sz="2000" i="1" dirty="0"/>
              <a:t>Journal of Fandom Studies  </a:t>
            </a:r>
          </a:p>
          <a:p>
            <a:r>
              <a:rPr lang="en-US" sz="2000" i="1" dirty="0"/>
              <a:t>Journal of Immersion &amp; Content-Based Language Education</a:t>
            </a:r>
          </a:p>
          <a:p>
            <a:r>
              <a:rPr lang="en-US" sz="2000" i="1" dirty="0"/>
              <a:t>Journal of </a:t>
            </a:r>
            <a:r>
              <a:rPr lang="en-US" sz="2000" b="1" i="1" dirty="0"/>
              <a:t>Language Aggression &amp; Conflict</a:t>
            </a:r>
          </a:p>
          <a:p>
            <a:r>
              <a:rPr lang="en-US" sz="2000" i="1" dirty="0"/>
              <a:t>Journal of </a:t>
            </a:r>
            <a:r>
              <a:rPr lang="en-US" sz="2000" b="1" i="1" dirty="0"/>
              <a:t>Language &amp; Sexuality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/>
              <a:t>(Not found in any other EBSCO Academic database):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790" y="3341520"/>
            <a:ext cx="1675367" cy="2558001"/>
          </a:xfrm>
          <a:prstGeom prst="rect">
            <a:avLst/>
          </a:prstGeom>
          <a:ln>
            <a:solidFill>
              <a:schemeClr val="accent1"/>
            </a:solidFill>
          </a:ln>
          <a:effectLst>
            <a:softEdge rad="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655" y="550597"/>
            <a:ext cx="1662502" cy="2525842"/>
          </a:xfrm>
          <a:prstGeom prst="rect">
            <a:avLst/>
          </a:prstGeom>
          <a:ln>
            <a:noFill/>
          </a:ln>
        </p:spPr>
      </p:pic>
      <p:pic>
        <p:nvPicPr>
          <p:cNvPr id="25" name="Picture 19" descr="M:\Creative Services\Databases\Communication Source\PPT\03_Support\Cover Explorations in Media Ecolog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65149" y="1721959"/>
            <a:ext cx="1662502" cy="250200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2033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9296400" y="0"/>
            <a:ext cx="2895600" cy="651052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Rectangular Callout 16"/>
          <p:cNvSpPr/>
          <p:nvPr/>
        </p:nvSpPr>
        <p:spPr>
          <a:xfrm>
            <a:off x="8229599" y="297438"/>
            <a:ext cx="3668275" cy="5950962"/>
          </a:xfrm>
          <a:prstGeom prst="wedgeRectCallout">
            <a:avLst>
              <a:gd name="adj1" fmla="val -61997"/>
              <a:gd name="adj2" fmla="val -20557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Major Full-Text Journals Available </a:t>
            </a:r>
            <a:br>
              <a:rPr lang="en-US"/>
            </a:br>
            <a:r>
              <a:rPr lang="en-US"/>
              <a:t>in Communication Source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000" i="1" dirty="0"/>
              <a:t>Journal of Development Communication</a:t>
            </a:r>
          </a:p>
          <a:p>
            <a:r>
              <a:rPr lang="en-US" sz="2000" b="1" i="1" dirty="0"/>
              <a:t>Korean</a:t>
            </a:r>
            <a:r>
              <a:rPr lang="en-US" sz="2000" i="1" dirty="0"/>
              <a:t> Linguistics        </a:t>
            </a:r>
          </a:p>
          <a:p>
            <a:r>
              <a:rPr lang="en-US" sz="2000" i="1" dirty="0"/>
              <a:t>Language Evolution</a:t>
            </a:r>
          </a:p>
          <a:p>
            <a:r>
              <a:rPr lang="en-US" sz="2000" i="1" dirty="0"/>
              <a:t>PLATFORM: Journal of Media &amp; Communication</a:t>
            </a:r>
          </a:p>
          <a:p>
            <a:r>
              <a:rPr lang="en-US" sz="2000" i="1" dirty="0"/>
              <a:t>Synergies Europe</a:t>
            </a:r>
          </a:p>
          <a:p>
            <a:r>
              <a:rPr lang="en-US" sz="2000" i="1" dirty="0"/>
              <a:t>Translation Spaces  </a:t>
            </a:r>
          </a:p>
          <a:p>
            <a:r>
              <a:rPr lang="en-US" sz="2000" i="1" dirty="0"/>
              <a:t>University Faculty of Communication Journal</a:t>
            </a:r>
          </a:p>
          <a:p>
            <a:r>
              <a:rPr lang="en-US" sz="2000" b="1" i="1" dirty="0"/>
              <a:t>Voices of Democracy   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000" dirty="0"/>
              <a:t>(Not found in any other EBSCO Academic database):</a:t>
            </a:r>
          </a:p>
        </p:txBody>
      </p:sp>
      <p:pic>
        <p:nvPicPr>
          <p:cNvPr id="11" name="Picture 5" descr="M:\Creative Services\Databases\Communication Source\PPT\03_Support\Cover Journal of Development Communi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7932" y="473336"/>
            <a:ext cx="1770915" cy="25755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0" descr="M:\Creative Services\Databases\Communication Source\PPT\03_Support\Cover Korean Linguistics.png"/>
          <p:cNvPicPr>
            <a:picLocks noChangeAspect="1" noChangeArrowheads="1"/>
          </p:cNvPicPr>
          <p:nvPr/>
        </p:nvPicPr>
        <p:blipFill>
          <a:blip r:embed="rId3" cstate="print"/>
          <a:srcRect l="3556" t="5333" r="18222" b="6667"/>
          <a:stretch>
            <a:fillRect/>
          </a:stretch>
        </p:blipFill>
        <p:spPr bwMode="auto">
          <a:xfrm>
            <a:off x="9929757" y="1672944"/>
            <a:ext cx="1604708" cy="240706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7" descr="M:\Creative Services\Databases\Communication Source\PPT\03_Support\Cover Voices of Democrac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43900" y="3622771"/>
            <a:ext cx="1905000" cy="25431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0521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3"/>
          <p:cNvSpPr>
            <a:spLocks noChangeArrowheads="1"/>
          </p:cNvSpPr>
          <p:nvPr/>
        </p:nvSpPr>
        <p:spPr bwMode="auto">
          <a:xfrm>
            <a:off x="3962400" y="1981201"/>
            <a:ext cx="52959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342900" marR="0" lvl="0" indent="-342900" defTabSz="45720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基本检索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&amp;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高级检索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342900" marR="0" lvl="0" indent="-342900" defTabSz="45720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布尔逻辑和检索技巧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342900" marR="0" lvl="0" indent="-342900" defTabSz="45720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新建文件夹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342900" marR="0" lvl="0" indent="-342900" defTabSz="457200" eaLnBrk="1" fontAlgn="ctr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出版物检索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&amp;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设置期刊提醒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fontAlgn="ctr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2000" kern="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主题词及同义词查询</a:t>
            </a:r>
            <a:endParaRPr lang="en-US" altLang="zh-CN" sz="2000" kern="0" dirty="0">
              <a:solidFill>
                <a:srgbClr val="000000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fontAlgn="ctr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zh-CN" altLang="en-US" sz="2000" kern="0" dirty="0" smtClean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图片</a:t>
            </a:r>
            <a:r>
              <a:rPr lang="zh-CN" altLang="en-US" sz="2000" kern="0" dirty="0">
                <a:solidFill>
                  <a:srgbClr val="0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检索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16068" name="Title 1"/>
          <p:cNvSpPr>
            <a:spLocks noGrp="1"/>
          </p:cNvSpPr>
          <p:nvPr>
            <p:ph type="title"/>
          </p:nvPr>
        </p:nvSpPr>
        <p:spPr>
          <a:xfrm>
            <a:off x="2514600" y="1219200"/>
            <a:ext cx="6858000" cy="5715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zh-CN" altLang="en-US" sz="2400" b="1" dirty="0">
                <a:latin typeface="等线" panose="02010600030101010101" pitchFamily="2" charset="-122"/>
                <a:ea typeface="等线" panose="02010600030101010101" pitchFamily="2" charset="-122"/>
              </a:rPr>
              <a:t>第二部分： 上机操作演示 </a:t>
            </a: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r>
              <a:rPr lang="en-US" altLang="zh-CN" sz="2400" dirty="0">
                <a:latin typeface="等线" panose="02010600030101010101" pitchFamily="2" charset="-122"/>
                <a:ea typeface="等线" panose="02010600030101010101" pitchFamily="2" charset="-122"/>
              </a:rPr>
              <a:t>          </a:t>
            </a:r>
            <a:endParaRPr lang="zh-CN" altLang="en-US" sz="24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760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>
          <a:xfrm>
            <a:off x="1589875" y="1338186"/>
            <a:ext cx="9144000" cy="762000"/>
          </a:xfrm>
        </p:spPr>
        <p:txBody>
          <a:bodyPr/>
          <a:lstStyle/>
          <a:p>
            <a:r>
              <a:rPr lang="zh-CN" altLang="en-US" dirty="0">
                <a:ea typeface="宋体" panose="02010600030101010101" pitchFamily="2" charset="-122"/>
              </a:rPr>
              <a:t>如何进入</a:t>
            </a:r>
            <a:r>
              <a:rPr lang="en-US" altLang="zh-CN" dirty="0">
                <a:ea typeface="宋体" panose="02010600030101010101" pitchFamily="2" charset="-122"/>
              </a:rPr>
              <a:t>EBSCO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09800" y="2728340"/>
            <a:ext cx="71423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一般在图书馆中找到点击“电子资源数据库”，找到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</a:rPr>
              <a:t>EBSCO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，点击链接即可进入选择数据页面，或者直接进入检索页面</a:t>
            </a:r>
          </a:p>
        </p:txBody>
      </p:sp>
    </p:spTree>
    <p:extLst>
      <p:ext uri="{BB962C8B-B14F-4D97-AF65-F5344CB8AC3E}">
        <p14:creationId xmlns:p14="http://schemas.microsoft.com/office/powerpoint/2010/main" val="233305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14400" y="152400"/>
            <a:ext cx="914400" cy="914400"/>
          </a:xfrm>
          <a:prstGeom prst="rect">
            <a:avLst/>
          </a:prstGeom>
          <a:gradFill>
            <a:gsLst>
              <a:gs pos="50000">
                <a:srgbClr val="10387A"/>
              </a:gs>
              <a:gs pos="50000">
                <a:schemeClr val="accent1"/>
              </a:gs>
            </a:gsLst>
            <a:lin ang="14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3505200" y="3962400"/>
            <a:ext cx="2971800" cy="304800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24326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778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51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64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762000" y="2362200"/>
            <a:ext cx="10515600" cy="1023710"/>
          </a:xfrm>
        </p:spPr>
        <p:txBody>
          <a:bodyPr/>
          <a:lstStyle/>
          <a:p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高级检索</a:t>
            </a:r>
          </a:p>
        </p:txBody>
      </p:sp>
    </p:spTree>
    <p:extLst>
      <p:ext uri="{BB962C8B-B14F-4D97-AF65-F5344CB8AC3E}">
        <p14:creationId xmlns:p14="http://schemas.microsoft.com/office/powerpoint/2010/main" val="239318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Content Placeholder 10"/>
          <p:cNvSpPr>
            <a:spLocks noGrp="1"/>
          </p:cNvSpPr>
          <p:nvPr>
            <p:ph idx="1"/>
          </p:nvPr>
        </p:nvSpPr>
        <p:spPr bwMode="auto">
          <a:xfrm>
            <a:off x="4419600" y="1295400"/>
            <a:ext cx="6400105" cy="4085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204788" indent="-204788">
              <a:spcBef>
                <a:spcPts val="450"/>
              </a:spcBef>
              <a:spcAft>
                <a:spcPts val="225"/>
              </a:spcAft>
            </a:pPr>
            <a:r>
              <a:rPr lang="zh-CN" altLang="en-US" sz="2000" b="1" dirty="0">
                <a:solidFill>
                  <a:srgbClr val="375C82"/>
                </a:solidFill>
                <a:latin typeface="+mj-ea"/>
                <a:ea typeface="+mj-ea"/>
                <a:cs typeface="Times New Roman" panose="02020603050405020304" pitchFamily="18" charset="0"/>
              </a:rPr>
              <a:t>杰出的在线搜索服务提供商</a:t>
            </a:r>
          </a:p>
          <a:p>
            <a:pPr lvl="1" indent="-204788"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̶"/>
            </a:pPr>
            <a:r>
              <a:rPr lang="en-US" altLang="zh-CN" sz="2000" b="1" dirty="0">
                <a:ea typeface="+mj-ea"/>
                <a:cs typeface="Times New Roman" panose="02020603050405020304" pitchFamily="18" charset="0"/>
              </a:rPr>
              <a:t>375+ databases </a:t>
            </a: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via EBSCO</a:t>
            </a:r>
            <a:r>
              <a:rPr lang="en-US" altLang="zh-CN" sz="2000" i="1" dirty="0">
                <a:ea typeface="+mj-ea"/>
                <a:cs typeface="Times New Roman" panose="02020603050405020304" pitchFamily="18" charset="0"/>
              </a:rPr>
              <a:t>host </a:t>
            </a: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with 132 million+ records</a:t>
            </a:r>
          </a:p>
          <a:p>
            <a:pPr lvl="1" indent="-204788"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̶"/>
            </a:pP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3,000+ employees in EBSCO Information Services</a:t>
            </a:r>
          </a:p>
          <a:p>
            <a:pPr marL="204788" indent="-204788">
              <a:spcBef>
                <a:spcPts val="450"/>
              </a:spcBef>
              <a:spcAft>
                <a:spcPts val="225"/>
              </a:spcAft>
            </a:pPr>
            <a:r>
              <a:rPr lang="zh-CN" altLang="en-US" sz="2000" b="1" dirty="0">
                <a:solidFill>
                  <a:srgbClr val="375C82"/>
                </a:solidFill>
                <a:latin typeface="+mj-ea"/>
                <a:ea typeface="+mj-ea"/>
                <a:cs typeface="Times New Roman" panose="02020603050405020304" pitchFamily="18" charset="0"/>
              </a:rPr>
              <a:t>聚合、出版、传播 </a:t>
            </a:r>
          </a:p>
          <a:p>
            <a:pPr lvl="1" indent="-204788"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̶"/>
            </a:pP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License content from over 90,000 publications</a:t>
            </a:r>
          </a:p>
          <a:p>
            <a:pPr lvl="1" indent="-204788"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̶"/>
            </a:pP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Leading eBook distributor with over 450,000 books available</a:t>
            </a:r>
          </a:p>
          <a:p>
            <a:pPr lvl="1" indent="-204788">
              <a:spcBef>
                <a:spcPts val="450"/>
              </a:spcBef>
              <a:spcAft>
                <a:spcPts val="225"/>
              </a:spcAft>
              <a:buFont typeface="Arial" panose="020B0604020202020204" pitchFamily="34" charset="0"/>
              <a:buChar char="̶"/>
            </a:pPr>
            <a:r>
              <a:rPr lang="en-US" altLang="zh-CN" sz="2000" dirty="0">
                <a:ea typeface="+mj-ea"/>
                <a:cs typeface="Times New Roman" panose="02020603050405020304" pitchFamily="18" charset="0"/>
              </a:rPr>
              <a:t>Discovery Service provider </a:t>
            </a:r>
          </a:p>
        </p:txBody>
      </p:sp>
      <p:pic>
        <p:nvPicPr>
          <p:cNvPr id="112643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057400"/>
            <a:ext cx="3020268" cy="3050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13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5" name="Speech Bubble: Rectangle 16"/>
          <p:cNvSpPr>
            <a:spLocks noChangeArrowheads="1"/>
          </p:cNvSpPr>
          <p:nvPr/>
        </p:nvSpPr>
        <p:spPr bwMode="auto">
          <a:xfrm>
            <a:off x="10439400" y="166185"/>
            <a:ext cx="1046163" cy="457200"/>
          </a:xfrm>
          <a:prstGeom prst="wedgeRectCallout">
            <a:avLst>
              <a:gd name="adj1" fmla="val 88631"/>
              <a:gd name="adj2" fmla="val 34044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使用帮助</a:t>
            </a:r>
          </a:p>
        </p:txBody>
      </p:sp>
      <p:sp>
        <p:nvSpPr>
          <p:cNvPr id="7" name="Speech Bubble: Rectangle 6"/>
          <p:cNvSpPr>
            <a:spLocks noChangeArrowheads="1"/>
          </p:cNvSpPr>
          <p:nvPr/>
        </p:nvSpPr>
        <p:spPr bwMode="auto">
          <a:xfrm>
            <a:off x="7882270" y="1313346"/>
            <a:ext cx="2133600" cy="685800"/>
          </a:xfrm>
          <a:prstGeom prst="wedgeRectCallout">
            <a:avLst>
              <a:gd name="adj1" fmla="val 52786"/>
              <a:gd name="adj2" fmla="val -103546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建立个人文件夹，长期保存文档等内容</a:t>
            </a:r>
          </a:p>
        </p:txBody>
      </p:sp>
      <p:sp>
        <p:nvSpPr>
          <p:cNvPr id="8" name="Speech Bubble: Rectangle 16"/>
          <p:cNvSpPr>
            <a:spLocks noChangeArrowheads="1"/>
          </p:cNvSpPr>
          <p:nvPr/>
        </p:nvSpPr>
        <p:spPr bwMode="auto">
          <a:xfrm>
            <a:off x="152400" y="1368706"/>
            <a:ext cx="1219200" cy="457200"/>
          </a:xfrm>
          <a:prstGeom prst="wedgeRectCallout">
            <a:avLst>
              <a:gd name="adj1" fmla="val -3551"/>
              <a:gd name="adj2" fmla="val -13869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主题词查询</a:t>
            </a:r>
          </a:p>
        </p:txBody>
      </p:sp>
      <p:sp>
        <p:nvSpPr>
          <p:cNvPr id="9" name="Speech Bubble: Rectangle 16"/>
          <p:cNvSpPr>
            <a:spLocks noChangeArrowheads="1"/>
          </p:cNvSpPr>
          <p:nvPr/>
        </p:nvSpPr>
        <p:spPr bwMode="auto">
          <a:xfrm>
            <a:off x="1392820" y="1837952"/>
            <a:ext cx="1295400" cy="457200"/>
          </a:xfrm>
          <a:prstGeom prst="wedgeRectCallout">
            <a:avLst>
              <a:gd name="adj1" fmla="val -36857"/>
              <a:gd name="adj2" fmla="val -26998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检索出版物</a:t>
            </a:r>
          </a:p>
        </p:txBody>
      </p:sp>
    </p:spTree>
    <p:extLst>
      <p:ext uri="{BB962C8B-B14F-4D97-AF65-F5344CB8AC3E}">
        <p14:creationId xmlns:p14="http://schemas.microsoft.com/office/powerpoint/2010/main" val="2555695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grpSp>
        <p:nvGrpSpPr>
          <p:cNvPr id="130051" name="Group 5"/>
          <p:cNvGrpSpPr>
            <a:grpSpLocks/>
          </p:cNvGrpSpPr>
          <p:nvPr/>
        </p:nvGrpSpPr>
        <p:grpSpPr bwMode="auto">
          <a:xfrm>
            <a:off x="1830173" y="2682064"/>
            <a:ext cx="1262348" cy="1109100"/>
            <a:chOff x="1752600" y="3048000"/>
            <a:chExt cx="1004888" cy="762000"/>
          </a:xfrm>
        </p:grpSpPr>
        <p:sp>
          <p:nvSpPr>
            <p:cNvPr id="130057" name="Speech Bubble: Rectangle 5"/>
            <p:cNvSpPr>
              <a:spLocks noChangeArrowheads="1"/>
            </p:cNvSpPr>
            <p:nvPr/>
          </p:nvSpPr>
          <p:spPr bwMode="auto">
            <a:xfrm>
              <a:off x="1752600" y="3048000"/>
              <a:ext cx="1004888" cy="762000"/>
            </a:xfrm>
            <a:prstGeom prst="wedgeRectCallout">
              <a:avLst>
                <a:gd name="adj1" fmla="val -87366"/>
                <a:gd name="adj2" fmla="val -87616"/>
              </a:avLst>
            </a:prstGeom>
            <a:solidFill>
              <a:srgbClr val="0070C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-25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等线" panose="02010600030101010101" pitchFamily="2" charset="-122"/>
                  <a:ea typeface="等线" panose="02010600030101010101" pitchFamily="2" charset="-122"/>
                </a:rPr>
                <a:t>逻辑运算符</a:t>
              </a:r>
            </a:p>
          </p:txBody>
        </p:sp>
        <p:pic>
          <p:nvPicPr>
            <p:cNvPr id="130058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1200" y="3352800"/>
              <a:ext cx="547688" cy="430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0052" name="Speech Bubble: Rectangle 11"/>
          <p:cNvSpPr>
            <a:spLocks noChangeArrowheads="1"/>
          </p:cNvSpPr>
          <p:nvPr/>
        </p:nvSpPr>
        <p:spPr bwMode="auto">
          <a:xfrm>
            <a:off x="6740808" y="1439574"/>
            <a:ext cx="1057277" cy="434160"/>
          </a:xfrm>
          <a:prstGeom prst="wedgeRectCallout">
            <a:avLst>
              <a:gd name="adj1" fmla="val -72611"/>
              <a:gd name="adj2" fmla="val -38764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查看帮助</a:t>
            </a:r>
          </a:p>
        </p:txBody>
      </p:sp>
      <p:sp>
        <p:nvSpPr>
          <p:cNvPr id="130053" name="Speech Bubble: Rectangle 9"/>
          <p:cNvSpPr>
            <a:spLocks noChangeArrowheads="1"/>
          </p:cNvSpPr>
          <p:nvPr/>
        </p:nvSpPr>
        <p:spPr bwMode="auto">
          <a:xfrm>
            <a:off x="3566321" y="2329366"/>
            <a:ext cx="2582265" cy="4604834"/>
          </a:xfrm>
          <a:prstGeom prst="wedgeRectCallout">
            <a:avLst>
              <a:gd name="adj1" fmla="val -14001"/>
              <a:gd name="adj2" fmla="val -63688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字段限制</a:t>
            </a:r>
          </a:p>
        </p:txBody>
      </p:sp>
      <p:sp>
        <p:nvSpPr>
          <p:cNvPr id="130054" name="Speech Bubble: Rectangle 8"/>
          <p:cNvSpPr>
            <a:spLocks noChangeArrowheads="1"/>
          </p:cNvSpPr>
          <p:nvPr/>
        </p:nvSpPr>
        <p:spPr bwMode="auto">
          <a:xfrm>
            <a:off x="6858000" y="2133600"/>
            <a:ext cx="2290176" cy="374908"/>
          </a:xfrm>
          <a:prstGeom prst="wedgeRectCallout">
            <a:avLst>
              <a:gd name="adj1" fmla="val -90205"/>
              <a:gd name="adj2" fmla="val -25996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添加检索框，最多</a:t>
            </a:r>
            <a:r>
              <a:rPr kumimoji="0" lang="en-US" altLang="zh-CN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12</a:t>
            </a: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个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3705" y="2777743"/>
            <a:ext cx="2408791" cy="410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31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70" y="0"/>
            <a:ext cx="108728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99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55" y="0"/>
            <a:ext cx="109762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862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57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43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检索技巧</a:t>
            </a:r>
            <a:endParaRPr lang="en-AU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7331" name="Content Placeholder 2"/>
          <p:cNvSpPr>
            <a:spLocks noGrp="1"/>
          </p:cNvSpPr>
          <p:nvPr>
            <p:ph idx="1"/>
          </p:nvPr>
        </p:nvSpPr>
        <p:spPr bwMode="auto">
          <a:xfrm>
            <a:off x="1676400" y="1676401"/>
            <a:ext cx="9122476" cy="40386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截词符号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(*)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用于检索变形体，单复数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econ* 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economy, economic, economically, </a:t>
            </a: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etc</a:t>
            </a:r>
            <a:endParaRPr lang="en-US" altLang="zh-CN" sz="2000" dirty="0">
              <a:solidFill>
                <a:srgbClr val="000080"/>
              </a:solidFill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defRPr/>
            </a:pP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Student*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student, students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通配符：适用于一个字母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(?)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用于检索英美单词拼写差异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defRPr/>
            </a:pP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organi?ation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 </a:t>
            </a: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organi</a:t>
            </a:r>
            <a:r>
              <a:rPr lang="en-US" altLang="zh-CN" sz="2000" u="sng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s</a:t>
            </a: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ation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 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organi</a:t>
            </a:r>
            <a:r>
              <a:rPr lang="en-US" altLang="zh-CN" sz="2000" u="sng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z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ation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通配符：适用于多个字母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(#)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用于检索英美单词拼写差异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defRPr/>
            </a:pP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behavio#r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will </a:t>
            </a: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 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behavi</a:t>
            </a:r>
            <a:r>
              <a:rPr lang="en-US" altLang="zh-CN" sz="2000" u="sng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r 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behavi</a:t>
            </a:r>
            <a:r>
              <a:rPr lang="en-US" altLang="zh-CN" sz="2000" u="sng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ou</a:t>
            </a:r>
            <a:r>
              <a:rPr lang="en-US" altLang="zh-CN" sz="2000" dirty="0" err="1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r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defRPr/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短语检索（“”）用于检索固定短语</a:t>
            </a:r>
          </a:p>
          <a:p>
            <a:pPr lvl="1">
              <a:lnSpc>
                <a:spcPct val="100000"/>
              </a:lnSpc>
              <a:defRPr/>
            </a:pP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“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global warming”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可以检索到固定格式的词组，位置顺序保持不变。</a:t>
            </a:r>
            <a:endParaRPr lang="en-AU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940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CN" altLang="en-US" b="1" dirty="0">
                <a:latin typeface="Arial" panose="020B0604020202020204" pitchFamily="34" charset="0"/>
                <a:ea typeface="宋体" panose="02010600030101010101" pitchFamily="2" charset="-122"/>
              </a:rPr>
              <a:t>布尔逻辑运算符</a:t>
            </a:r>
            <a:endParaRPr lang="en-AU" altLang="zh-CN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7" name="Content Placeholder 2"/>
          <p:cNvSpPr>
            <a:spLocks noGrp="1"/>
          </p:cNvSpPr>
          <p:nvPr>
            <p:ph idx="1"/>
          </p:nvPr>
        </p:nvSpPr>
        <p:spPr bwMode="auto">
          <a:xfrm>
            <a:off x="1981200" y="1827089"/>
            <a:ext cx="8686800" cy="3394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AND 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用于缩小检索范围，类似于“交集”概念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coffee </a:t>
            </a:r>
            <a:r>
              <a:rPr lang="en-US" altLang="zh-CN" sz="2000" i="1" u="sng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and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tea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检索到的结果中既包含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coffee</a:t>
            </a:r>
            <a:r>
              <a:rPr lang="zh-CN" altLang="en-US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也包含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tea</a:t>
            </a:r>
            <a:r>
              <a:rPr lang="zh-CN" altLang="en-US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。</a:t>
            </a:r>
            <a:endParaRPr lang="en-US" altLang="en-US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</a:t>
            </a:r>
            <a:r>
              <a:rPr lang="en-US" altLang="zh-CN" sz="2000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用于扩大检索范围，类似于“并集”概念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college </a:t>
            </a:r>
            <a:r>
              <a:rPr lang="en-US" altLang="zh-CN" sz="2000" i="1" u="sng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or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university 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检索的结果中或者包含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college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，或者包含</a:t>
            </a:r>
            <a:r>
              <a:rPr lang="en-US" altLang="zh-CN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university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NOT 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用于排除检索结果中不需要的项，类似于“非”的概念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en-US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Cookies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i="1" u="sng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not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 computer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检索的结果只和</a:t>
            </a:r>
            <a:r>
              <a:rPr lang="en-US" altLang="en-US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Cookies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相关，不包含</a:t>
            </a:r>
            <a:r>
              <a:rPr lang="en-US" altLang="zh-CN" sz="2000" i="1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computer </a:t>
            </a:r>
            <a:r>
              <a:rPr lang="zh-CN" altLang="en-US" sz="2000" dirty="0">
                <a:solidFill>
                  <a:srgbClr val="000080"/>
                </a:solidFill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。</a:t>
            </a:r>
            <a:endParaRPr lang="en-AU" altLang="en-US" sz="2000" dirty="0"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40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762000" y="2209800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检索结果筛选及查看</a:t>
            </a:r>
          </a:p>
        </p:txBody>
      </p:sp>
    </p:spTree>
    <p:extLst>
      <p:ext uri="{BB962C8B-B14F-4D97-AF65-F5344CB8AC3E}">
        <p14:creationId xmlns:p14="http://schemas.microsoft.com/office/powerpoint/2010/main" val="244151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32" y="0"/>
            <a:ext cx="9454136" cy="68580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734234" y="381000"/>
            <a:ext cx="51053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语言学家</a:t>
            </a:r>
            <a:r>
              <a:rPr lang="zh-CN" altLang="en-US" dirty="0">
                <a:solidFill>
                  <a:srgbClr val="C00000"/>
                </a:solidFill>
              </a:rPr>
              <a:t>斐迪南</a:t>
            </a:r>
            <a:r>
              <a:rPr lang="en-US" altLang="zh-CN" dirty="0">
                <a:solidFill>
                  <a:srgbClr val="C00000"/>
                </a:solidFill>
              </a:rPr>
              <a:t>·</a:t>
            </a:r>
            <a:r>
              <a:rPr lang="zh-CN" altLang="en-US" dirty="0">
                <a:solidFill>
                  <a:srgbClr val="C00000"/>
                </a:solidFill>
              </a:rPr>
              <a:t>德</a:t>
            </a:r>
            <a:r>
              <a:rPr lang="en-US" altLang="zh-CN" dirty="0">
                <a:solidFill>
                  <a:srgbClr val="C00000"/>
                </a:solidFill>
              </a:rPr>
              <a:t>·</a:t>
            </a:r>
            <a:r>
              <a:rPr lang="zh-CN" altLang="en-US" dirty="0">
                <a:solidFill>
                  <a:srgbClr val="C00000"/>
                </a:solidFill>
              </a:rPr>
              <a:t>索绪尔</a:t>
            </a:r>
            <a:r>
              <a:rPr lang="zh-CN" altLang="en-US" dirty="0"/>
              <a:t>是后世学者公认的</a:t>
            </a:r>
            <a:r>
              <a:rPr lang="zh-CN" altLang="en-US" dirty="0">
                <a:hlinkClick r:id="rId3"/>
              </a:rPr>
              <a:t>结构主义</a:t>
            </a:r>
            <a:r>
              <a:rPr lang="zh-CN" altLang="en-US" dirty="0"/>
              <a:t>的创始人，现代语言学理论的奠基者。</a:t>
            </a: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402270" y="2514599"/>
            <a:ext cx="1408113" cy="1066801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402270" y="3581401"/>
            <a:ext cx="1408113" cy="15240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402270" y="5105401"/>
            <a:ext cx="1408113" cy="1752599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7" name="Speech Bubble: Rectangle 8"/>
          <p:cNvSpPr>
            <a:spLocks noChangeArrowheads="1"/>
          </p:cNvSpPr>
          <p:nvPr/>
        </p:nvSpPr>
        <p:spPr bwMode="auto">
          <a:xfrm>
            <a:off x="1368932" y="1752600"/>
            <a:ext cx="1408112" cy="449263"/>
          </a:xfrm>
          <a:prstGeom prst="wedgeRectCallout">
            <a:avLst>
              <a:gd name="adj1" fmla="val -21162"/>
              <a:gd name="adj2" fmla="val 122042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筛选检索结果</a:t>
            </a:r>
          </a:p>
        </p:txBody>
      </p:sp>
      <p:sp>
        <p:nvSpPr>
          <p:cNvPr id="8" name="Speech Bubble: Rectangle 10"/>
          <p:cNvSpPr>
            <a:spLocks noChangeArrowheads="1"/>
          </p:cNvSpPr>
          <p:nvPr/>
        </p:nvSpPr>
        <p:spPr bwMode="auto">
          <a:xfrm>
            <a:off x="3419983" y="2666999"/>
            <a:ext cx="1404937" cy="700088"/>
          </a:xfrm>
          <a:prstGeom prst="wedgeRectCallout">
            <a:avLst>
              <a:gd name="adj1" fmla="val -102356"/>
              <a:gd name="adj2" fmla="val 163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勾选复选框，重新筛选结果</a:t>
            </a:r>
          </a:p>
        </p:txBody>
      </p:sp>
      <p:sp>
        <p:nvSpPr>
          <p:cNvPr id="9" name="Speech Bubble: Rectangle 11"/>
          <p:cNvSpPr>
            <a:spLocks noChangeArrowheads="1"/>
          </p:cNvSpPr>
          <p:nvPr/>
        </p:nvSpPr>
        <p:spPr bwMode="auto">
          <a:xfrm>
            <a:off x="3419982" y="4229099"/>
            <a:ext cx="1219200" cy="700088"/>
          </a:xfrm>
          <a:prstGeom prst="wedgeRectCallout">
            <a:avLst>
              <a:gd name="adj1" fmla="val -102356"/>
              <a:gd name="adj2" fmla="val 163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按来源类型筛选</a:t>
            </a:r>
          </a:p>
        </p:txBody>
      </p:sp>
      <p:sp>
        <p:nvSpPr>
          <p:cNvPr id="10" name="Speech Bubble: Rectangle 12"/>
          <p:cNvSpPr>
            <a:spLocks noChangeArrowheads="1"/>
          </p:cNvSpPr>
          <p:nvPr/>
        </p:nvSpPr>
        <p:spPr bwMode="auto">
          <a:xfrm>
            <a:off x="3496182" y="5791200"/>
            <a:ext cx="1447800" cy="493713"/>
          </a:xfrm>
          <a:prstGeom prst="wedgeRectCallout">
            <a:avLst>
              <a:gd name="adj1" fmla="val -102356"/>
              <a:gd name="adj2" fmla="val 163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其他筛选条件</a:t>
            </a:r>
          </a:p>
        </p:txBody>
      </p:sp>
    </p:spTree>
    <p:extLst>
      <p:ext uri="{BB962C8B-B14F-4D97-AF65-F5344CB8AC3E}">
        <p14:creationId xmlns:p14="http://schemas.microsoft.com/office/powerpoint/2010/main" val="159241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ChangeArrowheads="1"/>
          </p:cNvSpPr>
          <p:nvPr/>
        </p:nvSpPr>
        <p:spPr bwMode="auto">
          <a:xfrm>
            <a:off x="1524000" y="685800"/>
            <a:ext cx="9144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EBSCO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用户</a:t>
            </a:r>
          </a:p>
        </p:txBody>
      </p:sp>
      <p:sp>
        <p:nvSpPr>
          <p:cNvPr id="113667" name="Text Box 3"/>
          <p:cNvSpPr txBox="1">
            <a:spLocks noChangeArrowheads="1"/>
          </p:cNvSpPr>
          <p:nvPr/>
        </p:nvSpPr>
        <p:spPr bwMode="auto">
          <a:xfrm>
            <a:off x="2286000" y="2590800"/>
            <a:ext cx="78486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EBSCO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数据库是在中国大陆地区有近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600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家高校订户，北京大学、清华大学、上海交通大学、西安交通大学、北京交通大学、复旦大学、中国人民大学、中国科学院、中国社科院、中国国家图书馆，上海图书馆，浙江图书馆、天津图书馆均为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EBSCO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数据库的用户。 </a:t>
            </a:r>
          </a:p>
        </p:txBody>
      </p:sp>
    </p:spTree>
    <p:extLst>
      <p:ext uri="{BB962C8B-B14F-4D97-AF65-F5344CB8AC3E}">
        <p14:creationId xmlns:p14="http://schemas.microsoft.com/office/powerpoint/2010/main" val="178316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79" y="0"/>
            <a:ext cx="99480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4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32" y="0"/>
            <a:ext cx="9454136" cy="6858000"/>
          </a:xfrm>
          <a:prstGeom prst="rect">
            <a:avLst/>
          </a:prstGeom>
        </p:spPr>
      </p:pic>
      <p:sp>
        <p:nvSpPr>
          <p:cNvPr id="134149" name="Speech Bubble: Rectangle 10"/>
          <p:cNvSpPr>
            <a:spLocks noChangeArrowheads="1"/>
          </p:cNvSpPr>
          <p:nvPr/>
        </p:nvSpPr>
        <p:spPr bwMode="auto">
          <a:xfrm>
            <a:off x="7467600" y="1676400"/>
            <a:ext cx="1036637" cy="450850"/>
          </a:xfrm>
          <a:prstGeom prst="wedgeRectCallout">
            <a:avLst>
              <a:gd name="adj1" fmla="val 77903"/>
              <a:gd name="adj2" fmla="val -109356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结果排序</a:t>
            </a:r>
          </a:p>
        </p:txBody>
      </p:sp>
      <p:sp>
        <p:nvSpPr>
          <p:cNvPr id="134150" name="Speech Bubble: Rectangle 12"/>
          <p:cNvSpPr>
            <a:spLocks noChangeArrowheads="1"/>
          </p:cNvSpPr>
          <p:nvPr/>
        </p:nvSpPr>
        <p:spPr bwMode="auto">
          <a:xfrm>
            <a:off x="9110662" y="2622550"/>
            <a:ext cx="2500313" cy="3162300"/>
          </a:xfrm>
          <a:prstGeom prst="wedgeRectCallout">
            <a:avLst>
              <a:gd name="adj1" fmla="val -11398"/>
              <a:gd name="adj2" fmla="val -85495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共享至文件夹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邮件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永久链接</a:t>
            </a:r>
          </a:p>
        </p:txBody>
      </p:sp>
      <p:sp>
        <p:nvSpPr>
          <p:cNvPr id="134151" name="Speech Bubble: Rectangle 11"/>
          <p:cNvSpPr>
            <a:spLocks noChangeArrowheads="1"/>
          </p:cNvSpPr>
          <p:nvPr/>
        </p:nvSpPr>
        <p:spPr bwMode="auto">
          <a:xfrm>
            <a:off x="6284912" y="2374900"/>
            <a:ext cx="2295525" cy="4400550"/>
          </a:xfrm>
          <a:prstGeom prst="wedgeRectCallout">
            <a:avLst>
              <a:gd name="adj1" fmla="val 85324"/>
              <a:gd name="adj2" fmla="val -70597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控制页面显示方式</a:t>
            </a:r>
          </a:p>
        </p:txBody>
      </p:sp>
      <p:pic>
        <p:nvPicPr>
          <p:cNvPr id="13415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2746376"/>
            <a:ext cx="214312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3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712" y="3227388"/>
            <a:ext cx="2462213" cy="2443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1893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932" y="0"/>
            <a:ext cx="9454136" cy="6858000"/>
          </a:xfrm>
          <a:prstGeom prst="rect">
            <a:avLst/>
          </a:prstGeom>
        </p:spPr>
      </p:pic>
      <p:sp>
        <p:nvSpPr>
          <p:cNvPr id="135172" name="Speech Bubble: Rectangle 10"/>
          <p:cNvSpPr>
            <a:spLocks noChangeArrowheads="1"/>
          </p:cNvSpPr>
          <p:nvPr/>
        </p:nvSpPr>
        <p:spPr bwMode="auto">
          <a:xfrm>
            <a:off x="8001000" y="2160586"/>
            <a:ext cx="1600200" cy="457200"/>
          </a:xfrm>
          <a:prstGeom prst="wedgeRectCallout">
            <a:avLst>
              <a:gd name="adj1" fmla="val 78442"/>
              <a:gd name="adj2" fmla="val -15140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查看文章简介</a:t>
            </a:r>
          </a:p>
        </p:txBody>
      </p:sp>
      <p:sp>
        <p:nvSpPr>
          <p:cNvPr id="135173" name="Speech Bubble: Rectangle 11"/>
          <p:cNvSpPr>
            <a:spLocks noChangeArrowheads="1"/>
          </p:cNvSpPr>
          <p:nvPr/>
        </p:nvSpPr>
        <p:spPr bwMode="auto">
          <a:xfrm>
            <a:off x="9829800" y="3167061"/>
            <a:ext cx="1219200" cy="685800"/>
          </a:xfrm>
          <a:prstGeom prst="wedgeRectCallout">
            <a:avLst>
              <a:gd name="adj1" fmla="val -8390"/>
              <a:gd name="adj2" fmla="val -251637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将文章添加到文件夹</a:t>
            </a:r>
          </a:p>
        </p:txBody>
      </p:sp>
      <p:sp>
        <p:nvSpPr>
          <p:cNvPr id="135174" name="Speech Bubble: Rectangle 10"/>
          <p:cNvSpPr>
            <a:spLocks noChangeArrowheads="1"/>
          </p:cNvSpPr>
          <p:nvPr/>
        </p:nvSpPr>
        <p:spPr bwMode="auto">
          <a:xfrm>
            <a:off x="5410200" y="2617786"/>
            <a:ext cx="1295400" cy="712787"/>
          </a:xfrm>
          <a:prstGeom prst="wedgeRectCallout">
            <a:avLst>
              <a:gd name="adj1" fmla="val 22296"/>
              <a:gd name="adj2" fmla="val -169449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点击查看文章详细信息</a:t>
            </a:r>
          </a:p>
        </p:txBody>
      </p:sp>
    </p:spTree>
    <p:extLst>
      <p:ext uri="{BB962C8B-B14F-4D97-AF65-F5344CB8AC3E}">
        <p14:creationId xmlns:p14="http://schemas.microsoft.com/office/powerpoint/2010/main" val="218831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00"/>
          <a:stretch/>
        </p:blipFill>
        <p:spPr>
          <a:xfrm>
            <a:off x="0" y="762000"/>
            <a:ext cx="12102353" cy="5486400"/>
          </a:xfrm>
          <a:prstGeom prst="rect">
            <a:avLst/>
          </a:prstGeom>
        </p:spPr>
      </p:pic>
      <p:sp>
        <p:nvSpPr>
          <p:cNvPr id="136195" name="Speech Bubble: Rectangle 5"/>
          <p:cNvSpPr>
            <a:spLocks noChangeArrowheads="1"/>
          </p:cNvSpPr>
          <p:nvPr/>
        </p:nvSpPr>
        <p:spPr bwMode="auto">
          <a:xfrm>
            <a:off x="5638800" y="198438"/>
            <a:ext cx="1066800" cy="457200"/>
          </a:xfrm>
          <a:prstGeom prst="wedgeRectCallout">
            <a:avLst>
              <a:gd name="adj1" fmla="val -16472"/>
              <a:gd name="adj2" fmla="val 40810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查看文章</a:t>
            </a:r>
          </a:p>
        </p:txBody>
      </p:sp>
      <p:sp>
        <p:nvSpPr>
          <p:cNvPr id="136196" name="Rectangle 6"/>
          <p:cNvSpPr>
            <a:spLocks noChangeArrowheads="1"/>
          </p:cNvSpPr>
          <p:nvPr/>
        </p:nvSpPr>
        <p:spPr bwMode="auto">
          <a:xfrm>
            <a:off x="3059008" y="1724853"/>
            <a:ext cx="750991" cy="4629909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1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36197" name="Speech Bubble: Rectangle 7"/>
          <p:cNvSpPr>
            <a:spLocks noChangeArrowheads="1"/>
          </p:cNvSpPr>
          <p:nvPr/>
        </p:nvSpPr>
        <p:spPr bwMode="auto">
          <a:xfrm>
            <a:off x="1458913" y="4171571"/>
            <a:ext cx="1282700" cy="819150"/>
          </a:xfrm>
          <a:prstGeom prst="wedgeRectCallout">
            <a:avLst>
              <a:gd name="adj1" fmla="val 76671"/>
              <a:gd name="adj2" fmla="val -24273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文章信息（字段相关）</a:t>
            </a:r>
          </a:p>
        </p:txBody>
      </p:sp>
      <p:sp>
        <p:nvSpPr>
          <p:cNvPr id="136198" name="Speech Bubble: Rectangle 8"/>
          <p:cNvSpPr>
            <a:spLocks noChangeArrowheads="1"/>
          </p:cNvSpPr>
          <p:nvPr/>
        </p:nvSpPr>
        <p:spPr bwMode="auto">
          <a:xfrm>
            <a:off x="9069388" y="5710237"/>
            <a:ext cx="1066800" cy="457200"/>
          </a:xfrm>
          <a:prstGeom prst="wedgeRectCallout">
            <a:avLst>
              <a:gd name="adj1" fmla="val 123185"/>
              <a:gd name="adj2" fmla="val 16037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文章翻译</a:t>
            </a:r>
          </a:p>
        </p:txBody>
      </p:sp>
      <p:sp>
        <p:nvSpPr>
          <p:cNvPr id="136199" name="Speech Bubble: Rectangle 9"/>
          <p:cNvSpPr>
            <a:spLocks noChangeArrowheads="1"/>
          </p:cNvSpPr>
          <p:nvPr/>
        </p:nvSpPr>
        <p:spPr bwMode="auto">
          <a:xfrm>
            <a:off x="6781800" y="5086350"/>
            <a:ext cx="3390900" cy="457200"/>
          </a:xfrm>
          <a:prstGeom prst="wedgeRectCallout">
            <a:avLst>
              <a:gd name="adj1" fmla="val 73741"/>
              <a:gd name="adj2" fmla="val 65653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英音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美音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/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澳大利亚口音朗读原文</a:t>
            </a:r>
          </a:p>
        </p:txBody>
      </p:sp>
      <p:sp>
        <p:nvSpPr>
          <p:cNvPr id="136200" name="Speech Bubble: Rectangle 10"/>
          <p:cNvSpPr>
            <a:spLocks noChangeArrowheads="1"/>
          </p:cNvSpPr>
          <p:nvPr/>
        </p:nvSpPr>
        <p:spPr bwMode="auto">
          <a:xfrm>
            <a:off x="7273718" y="3740944"/>
            <a:ext cx="2895600" cy="457200"/>
          </a:xfrm>
          <a:prstGeom prst="wedgeRectCallout">
            <a:avLst>
              <a:gd name="adj1" fmla="val 76671"/>
              <a:gd name="adj2" fmla="val -24273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可导出至常用文献管理工具中</a:t>
            </a:r>
          </a:p>
        </p:txBody>
      </p:sp>
      <p:sp>
        <p:nvSpPr>
          <p:cNvPr id="136201" name="Speech Bubble: Rectangle 11"/>
          <p:cNvSpPr>
            <a:spLocks noChangeArrowheads="1"/>
          </p:cNvSpPr>
          <p:nvPr/>
        </p:nvSpPr>
        <p:spPr bwMode="auto">
          <a:xfrm>
            <a:off x="8288131" y="2836069"/>
            <a:ext cx="1790700" cy="919162"/>
          </a:xfrm>
          <a:prstGeom prst="wedgeRectCallout">
            <a:avLst>
              <a:gd name="adj1" fmla="val 97269"/>
              <a:gd name="adj2" fmla="val 2999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9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种参考文献格式，可复制粘贴到参考文献列表中</a:t>
            </a:r>
          </a:p>
        </p:txBody>
      </p:sp>
      <p:sp>
        <p:nvSpPr>
          <p:cNvPr id="136202" name="Speech Bubble: Rectangle 12"/>
          <p:cNvSpPr>
            <a:spLocks noChangeArrowheads="1"/>
          </p:cNvSpPr>
          <p:nvPr/>
        </p:nvSpPr>
        <p:spPr bwMode="auto">
          <a:xfrm>
            <a:off x="8958262" y="1247775"/>
            <a:ext cx="1447800" cy="457200"/>
          </a:xfrm>
          <a:prstGeom prst="wedgeRectCallout">
            <a:avLst>
              <a:gd name="adj1" fmla="val 83315"/>
              <a:gd name="adj2" fmla="val 67204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保存到文件夹</a:t>
            </a:r>
          </a:p>
        </p:txBody>
      </p:sp>
      <p:sp>
        <p:nvSpPr>
          <p:cNvPr id="136204" name="Speech Bubble: Rectangle 14"/>
          <p:cNvSpPr>
            <a:spLocks noChangeArrowheads="1"/>
          </p:cNvSpPr>
          <p:nvPr/>
        </p:nvSpPr>
        <p:spPr bwMode="auto">
          <a:xfrm>
            <a:off x="1143000" y="955883"/>
            <a:ext cx="1219200" cy="715962"/>
          </a:xfrm>
          <a:prstGeom prst="wedgeRectCallout">
            <a:avLst>
              <a:gd name="adj1" fmla="val -72333"/>
              <a:gd name="adj2" fmla="val 60574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独有朗读和翻译功能</a:t>
            </a:r>
          </a:p>
        </p:txBody>
      </p:sp>
    </p:spTree>
    <p:extLst>
      <p:ext uri="{BB962C8B-B14F-4D97-AF65-F5344CB8AC3E}">
        <p14:creationId xmlns:p14="http://schemas.microsoft.com/office/powerpoint/2010/main" val="143088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4"/>
          <a:stretch/>
        </p:blipFill>
        <p:spPr>
          <a:xfrm>
            <a:off x="0" y="838200"/>
            <a:ext cx="12192000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79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670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75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6800"/>
            <a:ext cx="12192000" cy="5632450"/>
          </a:xfrm>
          <a:prstGeom prst="rect">
            <a:avLst/>
          </a:prstGeom>
        </p:spPr>
      </p:pic>
      <p:sp>
        <p:nvSpPr>
          <p:cNvPr id="6" name="Speech Bubble: Rectangle 5"/>
          <p:cNvSpPr>
            <a:spLocks noChangeArrowheads="1"/>
          </p:cNvSpPr>
          <p:nvPr/>
        </p:nvSpPr>
        <p:spPr bwMode="auto">
          <a:xfrm>
            <a:off x="6096000" y="1828800"/>
            <a:ext cx="1347682" cy="811329"/>
          </a:xfrm>
          <a:prstGeom prst="wedgeRectCallout">
            <a:avLst>
              <a:gd name="adj1" fmla="val -25759"/>
              <a:gd name="adj2" fmla="val 104648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三种不同口音，可下载</a:t>
            </a:r>
          </a:p>
        </p:txBody>
      </p:sp>
    </p:spTree>
    <p:extLst>
      <p:ext uri="{BB962C8B-B14F-4D97-AF65-F5344CB8AC3E}">
        <p14:creationId xmlns:p14="http://schemas.microsoft.com/office/powerpoint/2010/main" val="337735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>
          <a:xfrm>
            <a:off x="3041853" y="1090586"/>
            <a:ext cx="6858000" cy="571500"/>
          </a:xfrm>
        </p:spPr>
        <p:txBody>
          <a:bodyPr>
            <a:noAutofit/>
          </a:bodyPr>
          <a:lstStyle/>
          <a:p>
            <a:r>
              <a:rPr lang="zh-CN" altLang="en-US" sz="3600" kern="0" dirty="0">
                <a:solidFill>
                  <a:srgbClr val="376092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如何检索</a:t>
            </a:r>
            <a:r>
              <a:rPr lang="en-US" altLang="zh-CN" sz="3600" kern="0" dirty="0">
                <a:solidFill>
                  <a:srgbClr val="376092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HTML</a:t>
            </a:r>
            <a:r>
              <a:rPr lang="zh-CN" altLang="en-US" sz="3600" kern="0" dirty="0">
                <a:solidFill>
                  <a:srgbClr val="376092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格式文献？</a:t>
            </a:r>
            <a:endParaRPr lang="en-US" altLang="en-US" sz="3600" kern="0" dirty="0">
              <a:solidFill>
                <a:srgbClr val="376092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31075" name="TextBox 5"/>
          <p:cNvSpPr txBox="1">
            <a:spLocks noChangeArrowheads="1"/>
          </p:cNvSpPr>
          <p:nvPr/>
        </p:nvSpPr>
        <p:spPr bwMode="auto">
          <a:xfrm>
            <a:off x="2554015" y="2171701"/>
            <a:ext cx="68678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输入公式：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keyword and FM T 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可以检索到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HTML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格式文献，实现全文翻译及在线朗读功能，注意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PDF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文章无此功能。</a:t>
            </a:r>
            <a:endParaRPr kumimoji="0" lang="en-US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59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022"/>
            <a:ext cx="12192000" cy="6723956"/>
          </a:xfrm>
          <a:prstGeom prst="rect">
            <a:avLst/>
          </a:prstGeom>
        </p:spPr>
      </p:pic>
      <p:sp>
        <p:nvSpPr>
          <p:cNvPr id="4" name="Flowchart: Process 3"/>
          <p:cNvSpPr>
            <a:spLocks noChangeArrowheads="1"/>
          </p:cNvSpPr>
          <p:nvPr/>
        </p:nvSpPr>
        <p:spPr bwMode="auto">
          <a:xfrm>
            <a:off x="1066800" y="762000"/>
            <a:ext cx="1447800" cy="304800"/>
          </a:xfrm>
          <a:prstGeom prst="flowChartProcess">
            <a:avLst/>
          </a:prstGeom>
          <a:noFill/>
          <a:ln w="2540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6" name="Speech Bubble: Rectangle 10"/>
          <p:cNvSpPr>
            <a:spLocks noChangeArrowheads="1"/>
          </p:cNvSpPr>
          <p:nvPr/>
        </p:nvSpPr>
        <p:spPr bwMode="auto">
          <a:xfrm>
            <a:off x="5105400" y="3962400"/>
            <a:ext cx="1409306" cy="943742"/>
          </a:xfrm>
          <a:prstGeom prst="wedgeRectCallout">
            <a:avLst>
              <a:gd name="adj1" fmla="val -135618"/>
              <a:gd name="adj2" fmla="val -9671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</a:rPr>
              <a:t>检索结果中均含有</a:t>
            </a:r>
            <a:r>
              <a:rPr kumimoji="0" lang="en-US" altLang="zh-CN" sz="2400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</a:rPr>
              <a:t>HTML</a:t>
            </a:r>
            <a:r>
              <a:rPr kumimoji="0" lang="zh-CN" altLang="en-US" sz="2400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宋体" panose="02010600030101010101" pitchFamily="2" charset="-122"/>
              </a:rPr>
              <a:t>格式的全文</a:t>
            </a:r>
          </a:p>
        </p:txBody>
      </p:sp>
    </p:spTree>
    <p:extLst>
      <p:ext uri="{BB962C8B-B14F-4D97-AF65-F5344CB8AC3E}">
        <p14:creationId xmlns:p14="http://schemas.microsoft.com/office/powerpoint/2010/main" val="3057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ctrTitle"/>
          </p:nvPr>
        </p:nvSpPr>
        <p:spPr>
          <a:xfrm>
            <a:off x="2667000" y="1543050"/>
            <a:ext cx="6019800" cy="457200"/>
          </a:xfrm>
        </p:spPr>
        <p:txBody>
          <a:bodyPr vert="horz" wrap="square" lIns="68580" tIns="34290" rIns="68580" bIns="34290" rtlCol="0" anchor="t">
            <a:noAutofit/>
          </a:bodyPr>
          <a:lstStyle/>
          <a:p>
            <a:pPr eaLnBrk="1" hangingPunct="1"/>
            <a:r>
              <a:rPr lang="zh-CN" altLang="en-US" sz="2800" b="1" dirty="0"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</a:rPr>
              <a:t>课程内容</a:t>
            </a:r>
          </a:p>
        </p:txBody>
      </p:sp>
      <p:sp>
        <p:nvSpPr>
          <p:cNvPr id="114691" name="Subtitle 2"/>
          <p:cNvSpPr>
            <a:spLocks noGrp="1"/>
          </p:cNvSpPr>
          <p:nvPr>
            <p:ph type="subTitle" idx="1"/>
          </p:nvPr>
        </p:nvSpPr>
        <p:spPr bwMode="auto">
          <a:xfrm>
            <a:off x="4088295" y="2378765"/>
            <a:ext cx="414130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l" fontAlgn="ctr"/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l" fontAlgn="ctr"/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第一部分： 数据库介绍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l" fontAlgn="ctr"/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第二部分： 上机操作演示 </a:t>
            </a:r>
            <a:endParaRPr lang="en-US" altLang="zh-CN" sz="2000" b="1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algn="l" fontAlgn="ctr"/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第三部分：支持网站</a:t>
            </a:r>
            <a:r>
              <a:rPr lang="en-US" altLang="zh-CN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&amp;</a:t>
            </a:r>
            <a:r>
              <a:rPr lang="zh-CN" altLang="en-US" sz="2000" b="1" dirty="0">
                <a:latin typeface="等线" panose="02010600030101010101" pitchFamily="2" charset="-122"/>
                <a:ea typeface="等线" panose="02010600030101010101" pitchFamily="2" charset="-122"/>
              </a:rPr>
              <a:t>问答</a:t>
            </a:r>
          </a:p>
          <a:p>
            <a:pPr lvl="1" algn="l"/>
            <a:endParaRPr lang="en-AU" altLang="zh-CN" sz="600" b="1" dirty="0">
              <a:solidFill>
                <a:schemeClr val="tx2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0759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838200" y="762000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文件夹的建立及利用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2126974" y="2514600"/>
            <a:ext cx="8150087" cy="225260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可免费注册个人文件夹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可长期保存个人检索到的文章、图书、视频等内容，还可以订阅期刊或检索提醒，新建或分享文件夹。</a:t>
            </a:r>
            <a:endParaRPr lang="en-US" altLang="zh-CN" sz="2000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等线" panose="02010600030101010101" pitchFamily="2" charset="-122"/>
                <a:ea typeface="等线" panose="02010600030101010101" pitchFamily="2" charset="-122"/>
              </a:rPr>
              <a:t>点击右上角“登录”，先创建文件夹</a:t>
            </a:r>
          </a:p>
        </p:txBody>
      </p:sp>
    </p:spTree>
    <p:extLst>
      <p:ext uri="{BB962C8B-B14F-4D97-AF65-F5344CB8AC3E}">
        <p14:creationId xmlns:p14="http://schemas.microsoft.com/office/powerpoint/2010/main" val="339381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558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800" y="0"/>
            <a:ext cx="7024399" cy="6858000"/>
          </a:xfrm>
          <a:prstGeom prst="rect">
            <a:avLst/>
          </a:prstGeom>
        </p:spPr>
      </p:pic>
      <p:sp>
        <p:nvSpPr>
          <p:cNvPr id="4" name="Speech Bubble: Rectangle 5"/>
          <p:cNvSpPr>
            <a:spLocks noChangeArrowheads="1"/>
          </p:cNvSpPr>
          <p:nvPr/>
        </p:nvSpPr>
        <p:spPr bwMode="auto">
          <a:xfrm>
            <a:off x="7010400" y="4724400"/>
            <a:ext cx="2057400" cy="990600"/>
          </a:xfrm>
          <a:prstGeom prst="wedgeRectCallout">
            <a:avLst>
              <a:gd name="adj1" fmla="val -84801"/>
              <a:gd name="adj2" fmla="val -10962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注：密码要求为大小写字母，阿拉伯数字，特殊符号组合</a:t>
            </a:r>
          </a:p>
        </p:txBody>
      </p:sp>
    </p:spTree>
    <p:extLst>
      <p:ext uri="{BB962C8B-B14F-4D97-AF65-F5344CB8AC3E}">
        <p14:creationId xmlns:p14="http://schemas.microsoft.com/office/powerpoint/2010/main" val="119013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40" y="0"/>
            <a:ext cx="10327919" cy="6858000"/>
          </a:xfrm>
          <a:prstGeom prst="rect">
            <a:avLst/>
          </a:prstGeom>
        </p:spPr>
      </p:pic>
      <p:sp>
        <p:nvSpPr>
          <p:cNvPr id="143363" name="Speech Bubble: Rectangle 4"/>
          <p:cNvSpPr>
            <a:spLocks noChangeArrowheads="1"/>
          </p:cNvSpPr>
          <p:nvPr/>
        </p:nvSpPr>
        <p:spPr bwMode="auto">
          <a:xfrm>
            <a:off x="3505200" y="381000"/>
            <a:ext cx="3352800" cy="457200"/>
          </a:xfrm>
          <a:prstGeom prst="wedgeRectCallout">
            <a:avLst>
              <a:gd name="adj1" fmla="val -66190"/>
              <a:gd name="adj2" fmla="val -663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个人专属文件夹，点击？查看帮助</a:t>
            </a:r>
          </a:p>
        </p:txBody>
      </p:sp>
      <p:sp>
        <p:nvSpPr>
          <p:cNvPr id="6" name="Speech Bubble: Rectangle 5"/>
          <p:cNvSpPr>
            <a:spLocks noChangeArrowheads="1"/>
          </p:cNvSpPr>
          <p:nvPr/>
        </p:nvSpPr>
        <p:spPr bwMode="auto">
          <a:xfrm>
            <a:off x="2735263" y="2895601"/>
            <a:ext cx="1524000" cy="457200"/>
          </a:xfrm>
          <a:prstGeom prst="wedgeRectCallout">
            <a:avLst>
              <a:gd name="adj1" fmla="val -91023"/>
              <a:gd name="adj2" fmla="val -170889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保存内容列表</a:t>
            </a:r>
          </a:p>
        </p:txBody>
      </p:sp>
      <p:sp>
        <p:nvSpPr>
          <p:cNvPr id="7" name="Speech Bubble: Rectangle 6"/>
          <p:cNvSpPr>
            <a:spLocks noChangeArrowheads="1"/>
          </p:cNvSpPr>
          <p:nvPr/>
        </p:nvSpPr>
        <p:spPr bwMode="auto">
          <a:xfrm>
            <a:off x="3124200" y="5083798"/>
            <a:ext cx="1295400" cy="457200"/>
          </a:xfrm>
          <a:prstGeom prst="wedgeRectCallout">
            <a:avLst>
              <a:gd name="adj1" fmla="val -88616"/>
              <a:gd name="adj2" fmla="val -3924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新建文件夹</a:t>
            </a:r>
          </a:p>
        </p:txBody>
      </p:sp>
      <p:sp>
        <p:nvSpPr>
          <p:cNvPr id="143366" name="Rectangle 8"/>
          <p:cNvSpPr>
            <a:spLocks noChangeArrowheads="1"/>
          </p:cNvSpPr>
          <p:nvPr/>
        </p:nvSpPr>
        <p:spPr bwMode="auto">
          <a:xfrm>
            <a:off x="1066800" y="1371601"/>
            <a:ext cx="1295400" cy="3505200"/>
          </a:xfrm>
          <a:prstGeom prst="rect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-2500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9" name="Speech Bubble: Rectangle 8"/>
          <p:cNvSpPr>
            <a:spLocks noChangeArrowheads="1"/>
          </p:cNvSpPr>
          <p:nvPr/>
        </p:nvSpPr>
        <p:spPr bwMode="auto">
          <a:xfrm>
            <a:off x="7372205" y="3009901"/>
            <a:ext cx="1371600" cy="685800"/>
          </a:xfrm>
          <a:prstGeom prst="wedgeRectCallout">
            <a:avLst>
              <a:gd name="adj1" fmla="val -99356"/>
              <a:gd name="adj2" fmla="val -138278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</a:rPr>
              <a:t>对保存的内容进行操作</a:t>
            </a:r>
          </a:p>
        </p:txBody>
      </p:sp>
    </p:spTree>
    <p:extLst>
      <p:ext uri="{BB962C8B-B14F-4D97-AF65-F5344CB8AC3E}">
        <p14:creationId xmlns:p14="http://schemas.microsoft.com/office/powerpoint/2010/main" val="400773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838200" y="1981200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出版物检索及设定期刊提醒</a:t>
            </a:r>
          </a:p>
        </p:txBody>
      </p:sp>
    </p:spTree>
    <p:extLst>
      <p:ext uri="{BB962C8B-B14F-4D97-AF65-F5344CB8AC3E}">
        <p14:creationId xmlns:p14="http://schemas.microsoft.com/office/powerpoint/2010/main" val="116990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  <p:sp>
        <p:nvSpPr>
          <p:cNvPr id="144388" name="Speech Bubble: Rectangle 5"/>
          <p:cNvSpPr>
            <a:spLocks noChangeArrowheads="1"/>
          </p:cNvSpPr>
          <p:nvPr/>
        </p:nvSpPr>
        <p:spPr bwMode="auto">
          <a:xfrm>
            <a:off x="6400800" y="2743200"/>
            <a:ext cx="1752600" cy="944563"/>
          </a:xfrm>
          <a:prstGeom prst="wedgeRectCallout">
            <a:avLst>
              <a:gd name="adj1" fmla="val -84759"/>
              <a:gd name="adj2" fmla="val -18926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输入刊名或关键词，点击“浏览”，进行查找</a:t>
            </a:r>
          </a:p>
        </p:txBody>
      </p:sp>
    </p:spTree>
    <p:extLst>
      <p:ext uri="{BB962C8B-B14F-4D97-AF65-F5344CB8AC3E}">
        <p14:creationId xmlns:p14="http://schemas.microsoft.com/office/powerpoint/2010/main" val="350456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  <p:sp>
        <p:nvSpPr>
          <p:cNvPr id="146441" name="Speech Bubble: Rectangle 5"/>
          <p:cNvSpPr>
            <a:spLocks noChangeArrowheads="1"/>
          </p:cNvSpPr>
          <p:nvPr/>
        </p:nvSpPr>
        <p:spPr bwMode="auto">
          <a:xfrm>
            <a:off x="4588643" y="4267200"/>
            <a:ext cx="1523922" cy="762307"/>
          </a:xfrm>
          <a:prstGeom prst="wedgeRectCallout">
            <a:avLst>
              <a:gd name="adj1" fmla="val -118785"/>
              <a:gd name="adj2" fmla="val -38888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点击刊名，查看详细信息</a:t>
            </a:r>
          </a:p>
        </p:txBody>
      </p:sp>
    </p:spTree>
    <p:extLst>
      <p:ext uri="{BB962C8B-B14F-4D97-AF65-F5344CB8AC3E}">
        <p14:creationId xmlns:p14="http://schemas.microsoft.com/office/powerpoint/2010/main" val="298535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7725"/>
            <a:ext cx="12192000" cy="5162550"/>
          </a:xfrm>
          <a:prstGeom prst="rect">
            <a:avLst/>
          </a:prstGeom>
        </p:spPr>
      </p:pic>
      <p:sp>
        <p:nvSpPr>
          <p:cNvPr id="8" name="Speech Bubble: Rectangle 5"/>
          <p:cNvSpPr>
            <a:spLocks noChangeArrowheads="1"/>
          </p:cNvSpPr>
          <p:nvPr/>
        </p:nvSpPr>
        <p:spPr bwMode="auto">
          <a:xfrm>
            <a:off x="2438400" y="304800"/>
            <a:ext cx="1752600" cy="644525"/>
          </a:xfrm>
          <a:prstGeom prst="wedgeRectCallout">
            <a:avLst>
              <a:gd name="adj1" fmla="val -105530"/>
              <a:gd name="adj2" fmla="val 53732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可以仅在此出版物中查找资料</a:t>
            </a:r>
          </a:p>
        </p:txBody>
      </p:sp>
      <p:sp>
        <p:nvSpPr>
          <p:cNvPr id="4" name="Speech Bubble: Rectangle 5"/>
          <p:cNvSpPr>
            <a:spLocks noChangeArrowheads="1"/>
          </p:cNvSpPr>
          <p:nvPr/>
        </p:nvSpPr>
        <p:spPr bwMode="auto">
          <a:xfrm>
            <a:off x="7391400" y="2057400"/>
            <a:ext cx="1935135" cy="644525"/>
          </a:xfrm>
          <a:prstGeom prst="wedgeRectCallout">
            <a:avLst>
              <a:gd name="adj1" fmla="val 44652"/>
              <a:gd name="adj2" fmla="val -119276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查看不同年份，不同卷期下的文章</a:t>
            </a:r>
          </a:p>
        </p:txBody>
      </p:sp>
    </p:spTree>
    <p:extLst>
      <p:ext uri="{BB962C8B-B14F-4D97-AF65-F5344CB8AC3E}">
        <p14:creationId xmlns:p14="http://schemas.microsoft.com/office/powerpoint/2010/main" val="127824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733"/>
            <a:ext cx="12192000" cy="596053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239000" y="13716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在出版物内检索与“认知”相关的文章</a:t>
            </a:r>
          </a:p>
        </p:txBody>
      </p:sp>
    </p:spTree>
    <p:extLst>
      <p:ext uri="{BB962C8B-B14F-4D97-AF65-F5344CB8AC3E}">
        <p14:creationId xmlns:p14="http://schemas.microsoft.com/office/powerpoint/2010/main" val="132591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cxnSp>
        <p:nvCxnSpPr>
          <p:cNvPr id="4" name="Straight Arrow Connector 3"/>
          <p:cNvCxnSpPr/>
          <p:nvPr/>
        </p:nvCxnSpPr>
        <p:spPr>
          <a:xfrm flipV="1">
            <a:off x="914400" y="4530086"/>
            <a:ext cx="169681" cy="3865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peech Bubble: Rectangle 8"/>
          <p:cNvSpPr>
            <a:spLocks noChangeArrowheads="1"/>
          </p:cNvSpPr>
          <p:nvPr/>
        </p:nvSpPr>
        <p:spPr bwMode="auto">
          <a:xfrm>
            <a:off x="5334000" y="4190216"/>
            <a:ext cx="2308150" cy="1452741"/>
          </a:xfrm>
          <a:prstGeom prst="wedgeRectCallout">
            <a:avLst>
              <a:gd name="adj1" fmla="val -48334"/>
              <a:gd name="adj2" fmla="val -21889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 kern="0" baseline="-250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如果想长期关注该刊物，可订阅提醒，有了新的文章出现，会收到系统邮件提示，点击黄色图标，订阅提醒</a:t>
            </a:r>
          </a:p>
        </p:txBody>
      </p:sp>
    </p:spTree>
    <p:extLst>
      <p:ext uri="{BB962C8B-B14F-4D97-AF65-F5344CB8AC3E}">
        <p14:creationId xmlns:p14="http://schemas.microsoft.com/office/powerpoint/2010/main" val="116836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Content Placeholder 2"/>
          <p:cNvSpPr>
            <a:spLocks noGrp="1"/>
          </p:cNvSpPr>
          <p:nvPr>
            <p:ph idx="1"/>
          </p:nvPr>
        </p:nvSpPr>
        <p:spPr bwMode="auto">
          <a:xfrm>
            <a:off x="975243" y="879098"/>
            <a:ext cx="10515600" cy="12290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None/>
            </a:pPr>
            <a:r>
              <a:rPr lang="zh-CN" altLang="en-US" b="1" dirty="0">
                <a:solidFill>
                  <a:schemeClr val="tx2"/>
                </a:solidFill>
                <a:ea typeface="宋体" panose="02010600030101010101" pitchFamily="2" charset="-122"/>
              </a:rPr>
              <a:t>第一部分： 数据库内容介绍</a:t>
            </a:r>
            <a:endParaRPr lang="en-US" altLang="zh-CN" b="1" dirty="0">
              <a:solidFill>
                <a:schemeClr val="tx2"/>
              </a:solidFill>
              <a:ea typeface="宋体" panose="02010600030101010101" pitchFamily="2" charset="-122"/>
            </a:endParaRPr>
          </a:p>
          <a:p>
            <a:pPr marL="0" indent="0" algn="ctr">
              <a:buNone/>
            </a:pPr>
            <a:r>
              <a:rPr lang="en-AU" altLang="zh-CN" dirty="0">
                <a:ea typeface="宋体" panose="02010600030101010101" pitchFamily="2" charset="-122"/>
              </a:rPr>
              <a:t>Introduction of Database Content</a:t>
            </a:r>
          </a:p>
          <a:p>
            <a:pPr marL="0" indent="0" algn="ctr">
              <a:buNone/>
            </a:pPr>
            <a:endParaRPr lang="en-AU" altLang="zh-CN" dirty="0">
              <a:ea typeface="宋体" panose="02010600030101010101" pitchFamily="2" charset="-12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95800" y="2438400"/>
            <a:ext cx="3245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i="1" dirty="0">
                <a:solidFill>
                  <a:srgbClr val="6D456A"/>
                </a:solidFill>
                <a:ea typeface="宋体" panose="02010600030101010101" pitchFamily="2" charset="-122"/>
              </a:rPr>
              <a:t>Academic Search Premier</a:t>
            </a:r>
          </a:p>
          <a:p>
            <a:pPr algn="ctr"/>
            <a:r>
              <a:rPr lang="zh-CN" altLang="en-US" dirty="0"/>
              <a:t>综合学科检索数据库</a:t>
            </a:r>
          </a:p>
        </p:txBody>
      </p:sp>
      <p:sp>
        <p:nvSpPr>
          <p:cNvPr id="3" name="Rectangle 2"/>
          <p:cNvSpPr/>
          <p:nvPr/>
        </p:nvSpPr>
        <p:spPr>
          <a:xfrm>
            <a:off x="4724771" y="3327988"/>
            <a:ext cx="278794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i="1" dirty="0">
                <a:ea typeface="宋体" panose="02010600030101010101" pitchFamily="2" charset="-122"/>
              </a:rPr>
              <a:t>Business Source Premier</a:t>
            </a:r>
          </a:p>
          <a:p>
            <a:pPr algn="ctr"/>
            <a:r>
              <a:rPr lang="zh-CN" altLang="en-US" dirty="0"/>
              <a:t>企业商管财经数据库</a:t>
            </a:r>
          </a:p>
          <a:p>
            <a:pPr algn="ctr"/>
            <a:r>
              <a:rPr lang="en-US" altLang="zh-CN" i="1" dirty="0">
                <a:ea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4" name="Rectangle 3"/>
          <p:cNvSpPr/>
          <p:nvPr/>
        </p:nvSpPr>
        <p:spPr>
          <a:xfrm>
            <a:off x="4191000" y="4171409"/>
            <a:ext cx="44710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Communication and Mass Media Complete</a:t>
            </a:r>
          </a:p>
          <a:p>
            <a:pPr algn="ctr"/>
            <a:r>
              <a:rPr lang="zh-CN" altLang="en-US" dirty="0">
                <a:latin typeface="等线" panose="02010600030101010101" pitchFamily="2" charset="-122"/>
                <a:ea typeface="等线" panose="02010600030101010101" pitchFamily="2" charset="-122"/>
              </a:rPr>
              <a:t>传播与语言沟通研究期刊全文数据库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20162" y="4973561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Communication Source</a:t>
            </a:r>
          </a:p>
          <a:p>
            <a:r>
              <a:rPr lang="zh-CN" altLang="en-US" dirty="0">
                <a:solidFill>
                  <a:srgbClr val="C00000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传播暨应用外语全文数据库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767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65" y="0"/>
            <a:ext cx="11873269" cy="6858000"/>
          </a:xfrm>
          <a:prstGeom prst="rect">
            <a:avLst/>
          </a:prstGeom>
        </p:spPr>
      </p:pic>
      <p:sp>
        <p:nvSpPr>
          <p:cNvPr id="3" name="Speech Bubble: Rectangle 8"/>
          <p:cNvSpPr>
            <a:spLocks noChangeArrowheads="1"/>
          </p:cNvSpPr>
          <p:nvPr/>
        </p:nvSpPr>
        <p:spPr bwMode="auto">
          <a:xfrm>
            <a:off x="8534400" y="914400"/>
            <a:ext cx="2308150" cy="904882"/>
          </a:xfrm>
          <a:prstGeom prst="wedgeRectCallout">
            <a:avLst>
              <a:gd name="adj1" fmla="val -39153"/>
              <a:gd name="adj2" fmla="val -1444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 kern="0" baseline="-250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输入个人邮箱地址即可完成创建提醒，前提需登录个人文件夹</a:t>
            </a:r>
          </a:p>
        </p:txBody>
      </p:sp>
    </p:spTree>
    <p:extLst>
      <p:ext uri="{BB962C8B-B14F-4D97-AF65-F5344CB8AC3E}">
        <p14:creationId xmlns:p14="http://schemas.microsoft.com/office/powerpoint/2010/main" val="361631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2836"/>
            <a:ext cx="12192000" cy="5632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38400" y="4495800"/>
            <a:ext cx="4724400" cy="86852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Speech Bubble: Rectangle 8"/>
          <p:cNvSpPr>
            <a:spLocks noChangeArrowheads="1"/>
          </p:cNvSpPr>
          <p:nvPr/>
        </p:nvSpPr>
        <p:spPr bwMode="auto">
          <a:xfrm>
            <a:off x="6182259" y="5364329"/>
            <a:ext cx="2449551" cy="678253"/>
          </a:xfrm>
          <a:prstGeom prst="wedgeRectCallout">
            <a:avLst>
              <a:gd name="adj1" fmla="val -49120"/>
              <a:gd name="adj2" fmla="val -8772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 kern="0" baseline="-250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在个人文件夹中查看已创建的期刊提醒</a:t>
            </a:r>
          </a:p>
        </p:txBody>
      </p:sp>
    </p:spTree>
    <p:extLst>
      <p:ext uri="{BB962C8B-B14F-4D97-AF65-F5344CB8AC3E}">
        <p14:creationId xmlns:p14="http://schemas.microsoft.com/office/powerpoint/2010/main" val="399273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838200" y="2057400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图片检索</a:t>
            </a:r>
          </a:p>
        </p:txBody>
      </p:sp>
    </p:spTree>
    <p:extLst>
      <p:ext uri="{BB962C8B-B14F-4D97-AF65-F5344CB8AC3E}">
        <p14:creationId xmlns:p14="http://schemas.microsoft.com/office/powerpoint/2010/main" val="316441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90146"/>
            <a:ext cx="7758114" cy="5696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1752600"/>
            <a:ext cx="3429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普利策奖也称为普利策新闻奖。 </a:t>
            </a:r>
            <a:r>
              <a:rPr lang="en-US" altLang="zh-CN" dirty="0"/>
              <a:t>1917</a:t>
            </a:r>
            <a:r>
              <a:rPr lang="zh-CN" altLang="en-US" dirty="0"/>
              <a:t>年根据美国报业巨头约瑟夫</a:t>
            </a:r>
            <a:r>
              <a:rPr lang="en-US" altLang="zh-CN" dirty="0">
                <a:hlinkClick r:id="rId3"/>
              </a:rPr>
              <a:t>·</a:t>
            </a:r>
            <a:r>
              <a:rPr lang="zh-CN" altLang="en-US" dirty="0"/>
              <a:t>普利策（</a:t>
            </a:r>
            <a:r>
              <a:rPr lang="en-US" altLang="zh-CN" dirty="0"/>
              <a:t>Joseph Pulitzer</a:t>
            </a:r>
            <a:r>
              <a:rPr lang="zh-CN" altLang="en-US" dirty="0"/>
              <a:t>）的遗愿设立，二十世纪七八十年代已经发展成为美国新闻界的一项最高荣誉奖。现在，不断完善的评选制度已使普利策奖成为全球性的一个奖项，被称为“新闻界的诺贝尔奖”。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89103" y="533400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传播学领域丰富的图片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24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125"/>
            <a:ext cx="12192000" cy="5619750"/>
          </a:xfrm>
          <a:prstGeom prst="rect">
            <a:avLst/>
          </a:prstGeom>
        </p:spPr>
      </p:pic>
      <p:sp>
        <p:nvSpPr>
          <p:cNvPr id="4" name="Speech Bubble: Rectangle 8"/>
          <p:cNvSpPr>
            <a:spLocks noChangeArrowheads="1"/>
          </p:cNvSpPr>
          <p:nvPr/>
        </p:nvSpPr>
        <p:spPr bwMode="auto">
          <a:xfrm>
            <a:off x="4419600" y="194274"/>
            <a:ext cx="2449551" cy="720126"/>
          </a:xfrm>
          <a:prstGeom prst="wedgeRectCallout">
            <a:avLst>
              <a:gd name="adj1" fmla="val -117692"/>
              <a:gd name="adj2" fmla="val 64652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 kern="0" baseline="-250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在“更多”标签下找到图像，输入关键词进行检索</a:t>
            </a:r>
          </a:p>
        </p:txBody>
      </p:sp>
    </p:spTree>
    <p:extLst>
      <p:ext uri="{BB962C8B-B14F-4D97-AF65-F5344CB8AC3E}">
        <p14:creationId xmlns:p14="http://schemas.microsoft.com/office/powerpoint/2010/main" val="349465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33" b="15556"/>
          <a:stretch/>
        </p:blipFill>
        <p:spPr>
          <a:xfrm>
            <a:off x="457199" y="0"/>
            <a:ext cx="10862049" cy="6477000"/>
          </a:xfrm>
          <a:prstGeom prst="rect">
            <a:avLst/>
          </a:prstGeom>
        </p:spPr>
      </p:pic>
      <p:sp>
        <p:nvSpPr>
          <p:cNvPr id="5" name="Speech Bubble: Rectangle 8"/>
          <p:cNvSpPr>
            <a:spLocks noChangeArrowheads="1"/>
          </p:cNvSpPr>
          <p:nvPr/>
        </p:nvSpPr>
        <p:spPr bwMode="auto">
          <a:xfrm>
            <a:off x="457199" y="2518374"/>
            <a:ext cx="1447801" cy="453426"/>
          </a:xfrm>
          <a:prstGeom prst="wedgeRectCallout">
            <a:avLst>
              <a:gd name="adj1" fmla="val -28021"/>
              <a:gd name="adj2" fmla="val 16345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en-US" sz="2400" b="1" kern="0" baseline="-25000" dirty="0">
                <a:solidFill>
                  <a:schemeClr val="bg1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图片详细信息</a:t>
            </a:r>
          </a:p>
        </p:txBody>
      </p:sp>
      <p:sp>
        <p:nvSpPr>
          <p:cNvPr id="6" name="Rectangle 5"/>
          <p:cNvSpPr/>
          <p:nvPr/>
        </p:nvSpPr>
        <p:spPr>
          <a:xfrm>
            <a:off x="3429000" y="5791200"/>
            <a:ext cx="15240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7788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838200" y="2133600"/>
            <a:ext cx="10515600" cy="1023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32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4800" dirty="0">
                <a:latin typeface="等线" panose="02010600030101010101" pitchFamily="2" charset="-122"/>
                <a:ea typeface="等线" panose="02010600030101010101" pitchFamily="2" charset="-122"/>
              </a:rPr>
              <a:t>主题分类和同义词典</a:t>
            </a:r>
          </a:p>
        </p:txBody>
      </p:sp>
    </p:spTree>
    <p:extLst>
      <p:ext uri="{BB962C8B-B14F-4D97-AF65-F5344CB8AC3E}">
        <p14:creationId xmlns:p14="http://schemas.microsoft.com/office/powerpoint/2010/main" val="397130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400800" y="1143000"/>
            <a:ext cx="38862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在实际检索中，关键词的选取和应用需要结合数据库中的布尔逻辑运算法则，及采用一定的检索技巧，才能更快更准的查找到相关文献。</a:t>
            </a:r>
            <a:endParaRPr lang="en-US" altLang="zh-CN" dirty="0"/>
          </a:p>
          <a:p>
            <a:endParaRPr lang="en-US" altLang="zh-CN" dirty="0"/>
          </a:p>
          <a:p>
            <a:r>
              <a:rPr lang="zh-CN" altLang="en-US" sz="2800" dirty="0"/>
              <a:t>主题分类和同义词典可以帮助用户更好的选取关键词。</a:t>
            </a:r>
            <a:endParaRPr lang="en-US" sz="28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209800" y="228600"/>
            <a:ext cx="304800" cy="384175"/>
          </a:xfrm>
          <a:prstGeom prst="straightConnector1">
            <a:avLst/>
          </a:prstGeom>
          <a:ln w="19050" cap="rnd">
            <a:solidFill>
              <a:srgbClr val="C00000"/>
            </a:solidFill>
            <a:round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peech Bubble: Rectangle 5"/>
          <p:cNvSpPr>
            <a:spLocks noChangeArrowheads="1"/>
          </p:cNvSpPr>
          <p:nvPr/>
        </p:nvSpPr>
        <p:spPr bwMode="auto">
          <a:xfrm>
            <a:off x="4267200" y="2551185"/>
            <a:ext cx="1646499" cy="740469"/>
          </a:xfrm>
          <a:prstGeom prst="wedgeRectCallout">
            <a:avLst>
              <a:gd name="adj1" fmla="val -88573"/>
              <a:gd name="adj2" fmla="val -18764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输入关键字，检索相关专业词汇</a:t>
            </a:r>
          </a:p>
        </p:txBody>
      </p:sp>
    </p:spTree>
    <p:extLst>
      <p:ext uri="{BB962C8B-B14F-4D97-AF65-F5344CB8AC3E}">
        <p14:creationId xmlns:p14="http://schemas.microsoft.com/office/powerpoint/2010/main" val="44918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4" name="Speech Bubble: Rectangle 5"/>
          <p:cNvSpPr>
            <a:spLocks noChangeArrowheads="1"/>
          </p:cNvSpPr>
          <p:nvPr/>
        </p:nvSpPr>
        <p:spPr bwMode="auto">
          <a:xfrm>
            <a:off x="4876800" y="4876800"/>
            <a:ext cx="1646499" cy="442519"/>
          </a:xfrm>
          <a:prstGeom prst="wedgeRectCallout">
            <a:avLst>
              <a:gd name="adj1" fmla="val -42580"/>
              <a:gd name="adj2" fmla="val -10838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其他相关词汇</a:t>
            </a:r>
          </a:p>
        </p:txBody>
      </p:sp>
    </p:spTree>
    <p:extLst>
      <p:ext uri="{BB962C8B-B14F-4D97-AF65-F5344CB8AC3E}">
        <p14:creationId xmlns:p14="http://schemas.microsoft.com/office/powerpoint/2010/main" val="338476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5" name="Speech Bubble: Rectangle 5"/>
          <p:cNvSpPr>
            <a:spLocks noChangeArrowheads="1"/>
          </p:cNvSpPr>
          <p:nvPr/>
        </p:nvSpPr>
        <p:spPr bwMode="auto">
          <a:xfrm>
            <a:off x="1905000" y="5649683"/>
            <a:ext cx="1295400" cy="1191084"/>
          </a:xfrm>
          <a:prstGeom prst="wedgeRectCallout">
            <a:avLst>
              <a:gd name="adj1" fmla="val -41951"/>
              <a:gd name="adj2" fmla="val -84769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出现词语解释，上位词，下位词，相关词等</a:t>
            </a:r>
          </a:p>
        </p:txBody>
      </p:sp>
      <p:sp>
        <p:nvSpPr>
          <p:cNvPr id="6" name="Speech Bubble: Rectangle 6"/>
          <p:cNvSpPr>
            <a:spLocks noChangeArrowheads="1"/>
          </p:cNvSpPr>
          <p:nvPr/>
        </p:nvSpPr>
        <p:spPr bwMode="auto">
          <a:xfrm>
            <a:off x="5486400" y="3429000"/>
            <a:ext cx="2057400" cy="685800"/>
          </a:xfrm>
          <a:prstGeom prst="wedgeRectCallout">
            <a:avLst>
              <a:gd name="adj1" fmla="val -133255"/>
              <a:gd name="adj2" fmla="val 39560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可多选，用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and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、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or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或</a:t>
            </a:r>
            <a:r>
              <a:rPr kumimoji="0" lang="en-US" altLang="zh-CN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not</a:t>
            </a:r>
            <a:r>
              <a:rPr kumimoji="0" lang="zh-CN" altLang="en-US" sz="2400" b="1" i="0" u="none" strike="noStrike" kern="0" cap="none" spc="0" normalizeH="0" baseline="-2500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连接进行检索</a:t>
            </a:r>
          </a:p>
        </p:txBody>
      </p:sp>
    </p:spTree>
    <p:extLst>
      <p:ext uri="{BB962C8B-B14F-4D97-AF65-F5344CB8AC3E}">
        <p14:creationId xmlns:p14="http://schemas.microsoft.com/office/powerpoint/2010/main" val="159762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0" rtlCol="0" anchor="ctr">
            <a:noAutofit/>
          </a:bodyPr>
          <a:lstStyle/>
          <a:p>
            <a:r>
              <a:rPr lang="en-US" altLang="zh-CN" i="1" dirty="0">
                <a:solidFill>
                  <a:srgbClr val="6D456A"/>
                </a:solidFill>
                <a:ea typeface="宋体" panose="02010600030101010101" pitchFamily="2" charset="-122"/>
              </a:rPr>
              <a:t>Academic Search Version  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353051" y="5164138"/>
            <a:ext cx="20056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kern="0" dirty="0">
                <a:solidFill>
                  <a:schemeClr val="accent4"/>
                </a:solidFill>
              </a:rPr>
              <a:t>*Expected figures by June 30, 2017</a:t>
            </a:r>
            <a:endParaRPr lang="en-US" sz="900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3247846"/>
              </p:ext>
            </p:extLst>
          </p:nvPr>
        </p:nvGraphicFramePr>
        <p:xfrm>
          <a:off x="2913063" y="1979613"/>
          <a:ext cx="5905500" cy="28765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170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7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Academic Search </a:t>
                      </a:r>
                      <a:r>
                        <a:rPr lang="en-US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/>
                      </a:r>
                      <a:br>
                        <a:rPr lang="en-US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lang="en-US" sz="1700" b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Version</a:t>
                      </a:r>
                      <a:endParaRPr lang="en-US" sz="1700" b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500" marR="65500" marT="0" marB="87333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持续收录的全文期刊和杂志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125" marR="49125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持续收录的同行评审的期刊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125" marR="49125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持续收录且无延迟出版的同行评审的期刊</a:t>
                      </a:r>
                      <a:endParaRPr lang="en-US" altLang="zh-CN" sz="13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125" marR="49125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被</a:t>
                      </a:r>
                      <a:r>
                        <a:rPr lang="en-US" altLang="zh-CN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Web of Science </a:t>
                      </a: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或</a:t>
                      </a:r>
                      <a:r>
                        <a:rPr lang="en-US" altLang="zh-CN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Scopus</a:t>
                      </a:r>
                      <a:endParaRPr lang="en-US" altLang="zh-CN" sz="13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3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索引的持续收录的全文期刊</a:t>
                      </a:r>
                      <a:endParaRPr lang="en-US" sz="13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9125" marR="49125" marT="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8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</a:rPr>
                        <a:t>Elite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1,440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1,177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519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1,071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8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</a:rPr>
                        <a:t>Premier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2,981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2,590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1,035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2,203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8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</a:rPr>
                        <a:t>Complete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6,180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5,521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3,595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3,884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8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</a:rPr>
                        <a:t>ULTIMATE*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rgbClr val="422A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10,630</a:t>
                      </a:r>
                    </a:p>
                  </a:txBody>
                  <a:tcPr marL="51435" marR="51435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9,631</a:t>
                      </a:r>
                    </a:p>
                  </a:txBody>
                  <a:tcPr marL="51435" marR="51435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6,875</a:t>
                      </a:r>
                    </a:p>
                  </a:txBody>
                  <a:tcPr marL="51435" marR="51435" marT="0" marB="0" anchor="ctr">
                    <a:solidFill>
                      <a:srgbClr val="6D456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5,854</a:t>
                      </a:r>
                    </a:p>
                  </a:txBody>
                  <a:tcPr marL="51435" marR="51435" marT="0" marB="0" anchor="ctr">
                    <a:solidFill>
                      <a:srgbClr val="6D456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800442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775"/>
            <a:ext cx="12192000" cy="5632450"/>
          </a:xfrm>
          <a:prstGeom prst="rect">
            <a:avLst/>
          </a:prstGeom>
        </p:spPr>
      </p:pic>
      <p:sp>
        <p:nvSpPr>
          <p:cNvPr id="9" name="Speech Bubble: Rectangle 5"/>
          <p:cNvSpPr>
            <a:spLocks noChangeArrowheads="1"/>
          </p:cNvSpPr>
          <p:nvPr/>
        </p:nvSpPr>
        <p:spPr bwMode="auto">
          <a:xfrm>
            <a:off x="7929332" y="1964716"/>
            <a:ext cx="2133635" cy="1633595"/>
          </a:xfrm>
          <a:prstGeom prst="wedgeRectCallout">
            <a:avLst>
              <a:gd name="adj1" fmla="val -169699"/>
              <a:gd name="adj2" fmla="val -80051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先勾选要检索的内容，点击“添加”，相关内容即出现在检索框中，点击检索，查看相关文献</a:t>
            </a:r>
          </a:p>
        </p:txBody>
      </p:sp>
    </p:spTree>
    <p:extLst>
      <p:ext uri="{BB962C8B-B14F-4D97-AF65-F5344CB8AC3E}">
        <p14:creationId xmlns:p14="http://schemas.microsoft.com/office/powerpoint/2010/main" val="4200463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8204"/>
            <a:ext cx="12192000" cy="622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6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Title 1"/>
          <p:cNvSpPr>
            <a:spLocks noGrp="1"/>
          </p:cNvSpPr>
          <p:nvPr>
            <p:ph type="title"/>
          </p:nvPr>
        </p:nvSpPr>
        <p:spPr>
          <a:xfrm>
            <a:off x="1863365" y="2026764"/>
            <a:ext cx="8587819" cy="114476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latin typeface="等线" panose="02010600030101010101" pitchFamily="2" charset="-122"/>
                <a:ea typeface="等线" panose="02010600030101010101" pitchFamily="2" charset="-122"/>
              </a:rPr>
              <a:t>第三部分 支持站点及免费教程</a:t>
            </a:r>
            <a:r>
              <a:rPr lang="en-US" altLang="zh-CN" sz="4400" dirty="0">
                <a:latin typeface="等线" panose="02010600030101010101" pitchFamily="2" charset="-122"/>
                <a:ea typeface="等线" panose="02010600030101010101" pitchFamily="2" charset="-122"/>
              </a:rPr>
              <a:t/>
            </a:r>
            <a:br>
              <a:rPr lang="en-US" altLang="zh-CN" sz="4400" dirty="0">
                <a:latin typeface="等线" panose="02010600030101010101" pitchFamily="2" charset="-122"/>
                <a:ea typeface="等线" panose="02010600030101010101" pitchFamily="2" charset="-122"/>
              </a:rPr>
            </a:br>
            <a:r>
              <a:rPr lang="en-US" altLang="zh-CN" sz="4400" dirty="0">
                <a:latin typeface="等线" panose="02010600030101010101" pitchFamily="2" charset="-122"/>
                <a:ea typeface="等线" panose="02010600030101010101" pitchFamily="2" charset="-122"/>
              </a:rPr>
              <a:t>https://help.ebsco.com/</a:t>
            </a:r>
            <a:endParaRPr lang="zh-CN" altLang="en-US" sz="4400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0110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33"/>
          <a:stretch>
            <a:fillRect/>
          </a:stretch>
        </p:blipFill>
        <p:spPr bwMode="auto">
          <a:xfrm>
            <a:off x="2406869" y="-23205"/>
            <a:ext cx="6944302" cy="665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795" name="Rectangle 4"/>
          <p:cNvSpPr>
            <a:spLocks noChangeArrowheads="1"/>
          </p:cNvSpPr>
          <p:nvPr/>
        </p:nvSpPr>
        <p:spPr bwMode="auto">
          <a:xfrm>
            <a:off x="5879020" y="4482686"/>
            <a:ext cx="1412912" cy="1970665"/>
          </a:xfrm>
          <a:prstGeom prst="rect">
            <a:avLst/>
          </a:prstGeom>
          <a:noFill/>
          <a:ln w="952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defRPr/>
            </a:pPr>
            <a:endParaRPr lang="zh-CN" altLang="en-US" kern="0" baseline="-250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429" y="2129061"/>
            <a:ext cx="8206666" cy="38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700" y="1965885"/>
            <a:ext cx="7700370" cy="448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peech Bubble: Rectangle 5"/>
          <p:cNvSpPr>
            <a:spLocks noChangeArrowheads="1"/>
          </p:cNvSpPr>
          <p:nvPr/>
        </p:nvSpPr>
        <p:spPr bwMode="auto">
          <a:xfrm>
            <a:off x="9606341" y="2674658"/>
            <a:ext cx="1986455" cy="1198700"/>
          </a:xfrm>
          <a:prstGeom prst="wedgeRectCallout">
            <a:avLst>
              <a:gd name="adj1" fmla="val -750"/>
              <a:gd name="adj2" fmla="val -41375"/>
            </a:avLst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选择“</a:t>
            </a:r>
            <a:r>
              <a:rPr kumimoji="0" lang="en-US" altLang="zh-CN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international</a:t>
            </a: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”，“中文资源”可以查看已上传的数据库使用视频和</a:t>
            </a:r>
            <a:r>
              <a:rPr kumimoji="0" lang="en-US" altLang="zh-CN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PPT</a:t>
            </a:r>
            <a:r>
              <a:rPr kumimoji="0" lang="zh-CN" altLang="en-US" sz="2400" b="1" i="0" u="none" strike="noStrike" kern="0" cap="none" spc="0" normalizeH="0" baseline="-25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</a:rPr>
              <a:t>等资料</a:t>
            </a:r>
          </a:p>
        </p:txBody>
      </p:sp>
    </p:spTree>
    <p:extLst>
      <p:ext uri="{BB962C8B-B14F-4D97-AF65-F5344CB8AC3E}">
        <p14:creationId xmlns:p14="http://schemas.microsoft.com/office/powerpoint/2010/main" val="129272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611" y="1447800"/>
            <a:ext cx="8383234" cy="512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902" y="1527499"/>
            <a:ext cx="8459437" cy="4969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22" name="TextBox 2"/>
          <p:cNvSpPr txBox="1">
            <a:spLocks noChangeArrowheads="1"/>
          </p:cNvSpPr>
          <p:nvPr/>
        </p:nvSpPr>
        <p:spPr bwMode="auto">
          <a:xfrm>
            <a:off x="3505200" y="643661"/>
            <a:ext cx="59220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>
              <a:defRPr/>
            </a:pPr>
            <a:r>
              <a:rPr lang="en-US" altLang="en-US" sz="2400" b="1" kern="0" dirty="0">
                <a:latin typeface="+mj-lt"/>
              </a:rPr>
              <a:t>https://ebsco-chinese.webex.com</a:t>
            </a:r>
            <a:r>
              <a:rPr lang="en-US" altLang="en-US" sz="2400" kern="0" dirty="0">
                <a:latin typeface="+mj-lt"/>
              </a:rPr>
              <a:t>/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88429" y="1122044"/>
            <a:ext cx="11903571" cy="5177077"/>
            <a:chOff x="108744" y="736858"/>
            <a:chExt cx="12192000" cy="563245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744" y="736858"/>
              <a:ext cx="12192000" cy="5632450"/>
            </a:xfrm>
            <a:prstGeom prst="rect">
              <a:avLst/>
            </a:prstGeom>
          </p:spPr>
        </p:pic>
        <p:sp>
          <p:nvSpPr>
            <p:cNvPr id="162823" name="TextBox 3"/>
            <p:cNvSpPr txBox="1">
              <a:spLocks noChangeArrowheads="1"/>
            </p:cNvSpPr>
            <p:nvPr/>
          </p:nvSpPr>
          <p:spPr bwMode="auto">
            <a:xfrm>
              <a:off x="8390437" y="858196"/>
              <a:ext cx="3086100" cy="11050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defTabSz="685800">
                <a:defRPr/>
              </a:pPr>
              <a:r>
                <a:rPr lang="zh-CN" altLang="en-US" sz="2000" kern="0" dirty="0"/>
                <a:t>您可以免费参加</a:t>
              </a:r>
              <a:r>
                <a:rPr lang="en-US" altLang="zh-CN" sz="2000" kern="0" dirty="0"/>
                <a:t>EBSCO</a:t>
              </a:r>
              <a:r>
                <a:rPr lang="zh-CN" altLang="en-US" sz="2000" kern="0" dirty="0"/>
                <a:t>网络课程，提前</a:t>
              </a:r>
              <a:r>
                <a:rPr lang="en-US" altLang="zh-CN" sz="2000" kern="0" dirty="0"/>
                <a:t>10</a:t>
              </a:r>
              <a:r>
                <a:rPr lang="zh-CN" altLang="en-US" sz="2000" kern="0" dirty="0"/>
                <a:t>分钟点击课程标题，加入即可。</a:t>
              </a: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2300959"/>
            <a:ext cx="10093069" cy="4275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9268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itle 1"/>
          <p:cNvSpPr>
            <a:spLocks noGrp="1"/>
          </p:cNvSpPr>
          <p:nvPr>
            <p:ph type="ctrTitle"/>
          </p:nvPr>
        </p:nvSpPr>
        <p:spPr>
          <a:xfrm>
            <a:off x="0" y="2667001"/>
            <a:ext cx="12192000" cy="259079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Thank You!</a:t>
            </a:r>
            <a:b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访问更多信息参见</a:t>
            </a:r>
            <a:r>
              <a:rPr lang="en-US" altLang="zh-CN" sz="2400" u="sng" dirty="0">
                <a:solidFill>
                  <a:srgbClr val="2D2DB9"/>
                </a:solidFill>
                <a:ea typeface="宋体" panose="02010600030101010101" pitchFamily="2" charset="-122"/>
                <a:hlinkClick r:id="rId2"/>
              </a:rPr>
              <a:t>http://help.ebsco.com/</a:t>
            </a:r>
            <a:r>
              <a:rPr lang="en-US" altLang="zh-CN" sz="2400" u="sng" dirty="0">
                <a:solidFill>
                  <a:srgbClr val="2D2DB9"/>
                </a:solidFill>
                <a:ea typeface="宋体" panose="02010600030101010101" pitchFamily="2" charset="-122"/>
              </a:rPr>
              <a:t/>
            </a:r>
            <a:br>
              <a:rPr lang="en-US" altLang="zh-CN" sz="2400" u="sng" dirty="0">
                <a:solidFill>
                  <a:srgbClr val="2D2DB9"/>
                </a:solidFill>
                <a:ea typeface="宋体" panose="02010600030101010101" pitchFamily="2" charset="-122"/>
              </a:rPr>
            </a:br>
            <a:r>
              <a:rPr lang="en-US" altLang="zh-CN" sz="2400" u="sng" dirty="0">
                <a:solidFill>
                  <a:srgbClr val="2D2DB9"/>
                </a:solidFill>
                <a:ea typeface="宋体" panose="02010600030101010101" pitchFamily="2" charset="-122"/>
              </a:rPr>
              <a:t/>
            </a:r>
            <a:br>
              <a:rPr lang="en-US" altLang="zh-CN" sz="2400" u="sng" dirty="0">
                <a:solidFill>
                  <a:srgbClr val="2D2DB9"/>
                </a:solidFill>
                <a:ea typeface="宋体" panose="02010600030101010101" pitchFamily="2" charset="-122"/>
              </a:rPr>
            </a:b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邮箱：</a:t>
            </a:r>
            <a:r>
              <a:rPr lang="en-US" altLang="zh-CN" sz="2400" dirty="0">
                <a:latin typeface="Arial" panose="020B0604020202020204" pitchFamily="34" charset="0"/>
                <a:ea typeface="宋体" panose="02010600030101010101" pitchFamily="2" charset="-122"/>
              </a:rPr>
              <a:t>cwang@ebsco.com </a:t>
            </a:r>
            <a:r>
              <a:rPr lang="zh-CN" altLang="zh-CN" sz="2400" dirty="0">
                <a:ea typeface="宋体" panose="02010600030101010101" pitchFamily="2" charset="-122"/>
              </a:rPr>
              <a:t/>
            </a:r>
            <a:br>
              <a:rPr lang="zh-CN" altLang="zh-CN" sz="2400" dirty="0">
                <a:ea typeface="宋体" panose="02010600030101010101" pitchFamily="2" charset="-122"/>
              </a:rPr>
            </a:b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lang="en-US" altLang="zh-CN" sz="2800" dirty="0">
                <a:latin typeface="Arial" panose="020B0604020202020204" pitchFamily="34" charset="0"/>
                <a:ea typeface="宋体" panose="02010600030101010101" pitchFamily="2" charset="-122"/>
              </a:rPr>
            </a:br>
            <a:endParaRPr lang="en-US" altLang="zh-CN" sz="2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6384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457200"/>
            <a:ext cx="1744663" cy="202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007A5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78451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-152400"/>
            <a:ext cx="79533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3" name="Speech Bubble: Rectangle 5"/>
          <p:cNvSpPr>
            <a:spLocks noChangeArrowheads="1"/>
          </p:cNvSpPr>
          <p:nvPr/>
        </p:nvSpPr>
        <p:spPr bwMode="auto">
          <a:xfrm>
            <a:off x="8624888" y="1825625"/>
            <a:ext cx="1447800" cy="762000"/>
          </a:xfrm>
          <a:prstGeom prst="wedgeRectCallout">
            <a:avLst>
              <a:gd name="adj1" fmla="val -73009"/>
              <a:gd name="adj2" fmla="val -59889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baseline="-25000">
                <a:solidFill>
                  <a:schemeClr val="bg1"/>
                </a:solidFill>
              </a:rPr>
              <a:t>进入网站，可下载资源列表</a:t>
            </a:r>
          </a:p>
        </p:txBody>
      </p:sp>
      <p:sp>
        <p:nvSpPr>
          <p:cNvPr id="117764" name="Speech Bubble: Rectangle 5"/>
          <p:cNvSpPr>
            <a:spLocks noChangeArrowheads="1"/>
          </p:cNvSpPr>
          <p:nvPr/>
        </p:nvSpPr>
        <p:spPr bwMode="auto">
          <a:xfrm>
            <a:off x="7010400" y="2960688"/>
            <a:ext cx="1447800" cy="457200"/>
          </a:xfrm>
          <a:prstGeom prst="wedgeRectCallout">
            <a:avLst>
              <a:gd name="adj1" fmla="val -53787"/>
              <a:gd name="adj2" fmla="val 67935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baseline="-25000">
                <a:solidFill>
                  <a:schemeClr val="bg1"/>
                </a:solidFill>
              </a:rPr>
              <a:t>ASP</a:t>
            </a:r>
            <a:r>
              <a:rPr lang="zh-CN" altLang="en-US" sz="2400" b="1" baseline="-25000">
                <a:solidFill>
                  <a:schemeClr val="bg1"/>
                </a:solidFill>
              </a:rPr>
              <a:t>资源统计</a:t>
            </a:r>
          </a:p>
        </p:txBody>
      </p:sp>
      <p:sp>
        <p:nvSpPr>
          <p:cNvPr id="117765" name="Speech Bubble: Rectangle 5"/>
          <p:cNvSpPr>
            <a:spLocks noChangeArrowheads="1"/>
          </p:cNvSpPr>
          <p:nvPr/>
        </p:nvSpPr>
        <p:spPr bwMode="auto">
          <a:xfrm>
            <a:off x="5257800" y="4648200"/>
            <a:ext cx="1447800" cy="914400"/>
          </a:xfrm>
          <a:prstGeom prst="wedgeRectCallout">
            <a:avLst>
              <a:gd name="adj1" fmla="val -100468"/>
              <a:gd name="adj2" fmla="val 4889"/>
            </a:avLst>
          </a:prstGeom>
          <a:solidFill>
            <a:schemeClr val="accent2"/>
          </a:solidFill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baseline="-25000">
                <a:solidFill>
                  <a:schemeClr val="bg1"/>
                </a:solidFill>
              </a:rPr>
              <a:t>涉及学科，生物、化学、工程、物理等</a:t>
            </a:r>
          </a:p>
        </p:txBody>
      </p:sp>
      <p:sp>
        <p:nvSpPr>
          <p:cNvPr id="6" name="文本框 2"/>
          <p:cNvSpPr txBox="1">
            <a:spLocks noChangeArrowheads="1"/>
          </p:cNvSpPr>
          <p:nvPr/>
        </p:nvSpPr>
        <p:spPr bwMode="auto">
          <a:xfrm>
            <a:off x="226219" y="3189288"/>
            <a:ext cx="2892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r>
              <a:rPr lang="zh-CN" altLang="en-US" dirty="0">
                <a:hlinkClick r:id="rId3"/>
              </a:rPr>
              <a:t>综合学科检索数据库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360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Title 1"/>
          <p:cNvSpPr>
            <a:spLocks noGrp="1"/>
          </p:cNvSpPr>
          <p:nvPr>
            <p:ph type="title"/>
          </p:nvPr>
        </p:nvSpPr>
        <p:spPr/>
        <p:txBody>
          <a:bodyPr vert="horz" lIns="68580" tIns="34290" rIns="68580" bIns="0" rtlCol="0" anchor="ctr">
            <a:noAutofit/>
          </a:bodyPr>
          <a:lstStyle/>
          <a:p>
            <a:r>
              <a:rPr lang="en-US" altLang="zh-CN" i="1" dirty="0">
                <a:ea typeface="宋体" panose="02010600030101010101" pitchFamily="2" charset="-122"/>
              </a:rPr>
              <a:t>Business Source Version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5118101" y="5083175"/>
            <a:ext cx="200567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900" kern="0" dirty="0">
                <a:solidFill>
                  <a:srgbClr val="454545"/>
                </a:solidFill>
              </a:rPr>
              <a:t>*Expected figures by June 30, 2017</a:t>
            </a:r>
            <a:endParaRPr lang="en-US" sz="900" kern="0" dirty="0">
              <a:solidFill>
                <a:prstClr val="black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5641351"/>
              </p:ext>
            </p:extLst>
          </p:nvPr>
        </p:nvGraphicFramePr>
        <p:xfrm>
          <a:off x="3055938" y="1979613"/>
          <a:ext cx="5905500" cy="29400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8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239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28030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zh-CN" sz="1800" dirty="0">
                          <a:solidFill>
                            <a:schemeClr val="bg1"/>
                          </a:solidFill>
                          <a:latin typeface="+mj-lt"/>
                          <a:ea typeface="等线" panose="02010600030101010101" pitchFamily="2" charset="-122"/>
                        </a:rPr>
                        <a:t>Business Source </a:t>
                      </a:r>
                      <a:r>
                        <a:rPr lang="en-US" altLang="zh-CN" sz="1800" dirty="0" err="1">
                          <a:solidFill>
                            <a:schemeClr val="bg1"/>
                          </a:solidFill>
                          <a:latin typeface="+mj-lt"/>
                          <a:ea typeface="等线" panose="02010600030101010101" pitchFamily="2" charset="-122"/>
                        </a:rPr>
                        <a:t>vertion</a:t>
                      </a:r>
                      <a:r>
                        <a:rPr lang="en-US" altLang="zh-CN" sz="1800" dirty="0">
                          <a:solidFill>
                            <a:schemeClr val="bg1"/>
                          </a:solidFill>
                          <a:latin typeface="+mj-lt"/>
                          <a:ea typeface="等线" panose="02010600030101010101" pitchFamily="2" charset="-122"/>
                        </a:rPr>
                        <a:t> </a:t>
                      </a:r>
                      <a:endParaRPr lang="en-US" sz="1800" b="1" i="0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579" marR="59579" marT="0" marB="79438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持续收录的全文期刊和杂志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579" marR="59579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持续收录的同行评审的期刊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579" marR="59579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持续收录且无延迟出版的同行评审的期刊</a:t>
                      </a:r>
                      <a:endParaRPr lang="en-US" altLang="zh-CN" sz="14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579" marR="59579" marT="0" marB="0" anchor="ctr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被</a:t>
                      </a:r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Web of Science </a:t>
                      </a: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或</a:t>
                      </a:r>
                      <a:r>
                        <a:rPr lang="en-US" altLang="zh-CN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Scopus</a:t>
                      </a:r>
                      <a:endParaRPr lang="en-US" altLang="zh-CN" sz="14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400" b="1" dirty="0">
                          <a:solidFill>
                            <a:schemeClr val="bg1"/>
                          </a:solidFill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</a:rPr>
                        <a:t>索引的持续收录的全文期刊</a:t>
                      </a:r>
                      <a:endParaRPr lang="en-US" sz="1400" b="1" dirty="0">
                        <a:solidFill>
                          <a:schemeClr val="bg1"/>
                        </a:solidFill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9579" marR="59579" marT="0" marB="0" anchor="ctr"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49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Elite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606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357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49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Premier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1,194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695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299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591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49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Complete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2,258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1,337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792</a:t>
                      </a: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873</a:t>
                      </a: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49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i="1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ULTIMATE*</a:t>
                      </a:r>
                      <a:endParaRPr lang="en-US" sz="1100" b="1" i="1" dirty="0">
                        <a:solidFill>
                          <a:schemeClr val="bg1"/>
                        </a:solidFill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3,508</a:t>
                      </a:r>
                    </a:p>
                  </a:txBody>
                  <a:tcPr marL="51435" marR="51435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2,087</a:t>
                      </a:r>
                    </a:p>
                  </a:txBody>
                  <a:tcPr marL="51435" marR="51435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1,392</a:t>
                      </a:r>
                    </a:p>
                  </a:txBody>
                  <a:tcPr marL="51435" marR="51435" marT="0" marB="0" anchor="ctr"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1200" dirty="0">
                          <a:solidFill>
                            <a:schemeClr val="accent4"/>
                          </a:solidFill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1,043</a:t>
                      </a:r>
                    </a:p>
                  </a:txBody>
                  <a:tcPr marL="51435" marR="51435" marT="0" marB="0" anchor="ctr"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313705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debb81aa25f6b948d4fed38c33271df1ac9e2f"/>
</p:tagLst>
</file>

<file path=ppt/theme/theme1.xml><?xml version="1.0" encoding="utf-8"?>
<a:theme xmlns:a="http://schemas.openxmlformats.org/drawingml/2006/main" name="1_EBSCO General - Body">
  <a:themeElements>
    <a:clrScheme name="EBSCO General">
      <a:dk1>
        <a:sysClr val="windowText" lastClr="000000"/>
      </a:dk1>
      <a:lt1>
        <a:sysClr val="window" lastClr="FFFFFF"/>
      </a:lt1>
      <a:dk2>
        <a:srgbClr val="454545"/>
      </a:dk2>
      <a:lt2>
        <a:srgbClr val="E7E6E6"/>
      </a:lt2>
      <a:accent1>
        <a:srgbClr val="002F56"/>
      </a:accent1>
      <a:accent2>
        <a:srgbClr val="3E75CF"/>
      </a:accent2>
      <a:accent3>
        <a:srgbClr val="2F9A41"/>
      </a:accent3>
      <a:accent4>
        <a:srgbClr val="DF5B57"/>
      </a:accent4>
      <a:accent5>
        <a:srgbClr val="FCB83E"/>
      </a:accent5>
      <a:accent6>
        <a:srgbClr val="8A8A8A"/>
      </a:accent6>
      <a:hlink>
        <a:srgbClr val="0563C1"/>
      </a:hlink>
      <a:folHlink>
        <a:srgbClr val="954F72"/>
      </a:folHlink>
    </a:clrScheme>
    <a:fontScheme name="EBSCO Gener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50000">
              <a:srgbClr val="10387A"/>
            </a:gs>
            <a:gs pos="50000">
              <a:schemeClr val="accent1"/>
            </a:gs>
          </a:gsLst>
          <a:lin ang="14100000" scaled="0"/>
        </a:gradFill>
        <a:ln>
          <a:noFill/>
        </a:ln>
      </a:spPr>
      <a:bodyPr rtlCol="0" anchor="ctr"/>
      <a:lstStyle>
        <a:defPPr algn="ctr">
          <a:defRPr sz="14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 cap="rnd">
          <a:solidFill>
            <a:schemeClr val="bg1">
              <a:lumMod val="50000"/>
            </a:schemeClr>
          </a:solidFill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EBSCO 2015 Theme v2" id="{2975043A-C95F-4D9D-8966-BD2F9103FC35}" vid="{A25642F3-7D27-431F-B3B7-742F97631E5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D34B630FFA53245B411A657E2B120A6" ma:contentTypeVersion="11" ma:contentTypeDescription="Create a new document." ma:contentTypeScope="" ma:versionID="975b8d580e7d50f68abd9559d12e05b9">
  <xsd:schema xmlns:xsd="http://www.w3.org/2001/XMLSchema" xmlns:p="http://schemas.microsoft.com/office/2006/metadata/properties" xmlns:ns2="5f255bb2-3992-4ef0-aeca-1e379827fd79" targetNamespace="http://schemas.microsoft.com/office/2006/metadata/properties" ma:root="true" ma:fieldsID="079970f0a1d17ed4c7f939eb2cdd4aa3" ns2:_="">
    <xsd:import namespace="5f255bb2-3992-4ef0-aeca-1e379827fd79"/>
    <xsd:element name="properties">
      <xsd:complexType>
        <xsd:sequence>
          <xsd:element name="documentManagement">
            <xsd:complexType>
              <xsd:all>
                <xsd:element ref="ns2:LastUpdate" minOccurs="0"/>
                <xsd:element ref="ns2:Notes1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5f255bb2-3992-4ef0-aeca-1e379827fd79" elementFormDefault="qualified">
    <xsd:import namespace="http://schemas.microsoft.com/office/2006/documentManagement/types"/>
    <xsd:element name="LastUpdate" ma:index="2" nillable="true" ma:displayName="Last Update" ma:default="[today]" ma:format="DateOnly" ma:internalName="LastUpdate">
      <xsd:simpleType>
        <xsd:restriction base="dms:DateTime"/>
      </xsd:simpleType>
    </xsd:element>
    <xsd:element name="Notes1" ma:index="9" nillable="true" ma:displayName="Notes" ma:description="Specific notes regarding the PPT results per management. Must include initials and date of Note." ma:internalName="Notes1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LastUpdate xmlns="5f255bb2-3992-4ef0-aeca-1e379827fd79">2015-05-26T04:00:00+00:00</LastUpdate>
    <Notes1 xmlns="5f255bb2-3992-4ef0-aeca-1e379827fd79" xsi:nil="true"/>
  </documentManagement>
</p:properties>
</file>

<file path=customXml/itemProps1.xml><?xml version="1.0" encoding="utf-8"?>
<ds:datastoreItem xmlns:ds="http://schemas.openxmlformats.org/officeDocument/2006/customXml" ds:itemID="{C1746943-2D50-4AF3-A951-054E621D07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1237835-E130-4B3B-B702-7738DB7659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f255bb2-3992-4ef0-aeca-1e379827fd79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9352937F-9832-416F-8248-FCE3443DC62A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5f255bb2-3992-4ef0-aeca-1e379827fd79"/>
    <ds:schemaRef ds:uri="http://purl.org/dc/dcmitype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3286</TotalTime>
  <Words>1894</Words>
  <Application>Microsoft Office PowerPoint</Application>
  <PresentationFormat>自定义</PresentationFormat>
  <Paragraphs>301</Paragraphs>
  <Slides>75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75</vt:i4>
      </vt:variant>
    </vt:vector>
  </HeadingPairs>
  <TitlesOfParts>
    <vt:vector size="76" baseType="lpstr">
      <vt:lpstr>1_EBSCO General - Body</vt:lpstr>
      <vt:lpstr>PowerPoint 演示文稿</vt:lpstr>
      <vt:lpstr>PowerPoint 演示文稿</vt:lpstr>
      <vt:lpstr>PowerPoint 演示文稿</vt:lpstr>
      <vt:lpstr>PowerPoint 演示文稿</vt:lpstr>
      <vt:lpstr>课程内容</vt:lpstr>
      <vt:lpstr>PowerPoint 演示文稿</vt:lpstr>
      <vt:lpstr>Academic Search Version   </vt:lpstr>
      <vt:lpstr>PowerPoint 演示文稿</vt:lpstr>
      <vt:lpstr>Business Source Version</vt:lpstr>
      <vt:lpstr>PowerPoint 演示文稿</vt:lpstr>
      <vt:lpstr>Top Five General Business Magazines</vt:lpstr>
      <vt:lpstr>PowerPoint 演示文稿</vt:lpstr>
      <vt:lpstr>Journal Coverage</vt:lpstr>
      <vt:lpstr>Non-Journal Coverage书籍和专著</vt:lpstr>
      <vt:lpstr>Non-Journal Coverage会议论文和会议记录</vt:lpstr>
      <vt:lpstr>PowerPoint 演示文稿</vt:lpstr>
      <vt:lpstr>Communication Source Overview</vt:lpstr>
      <vt:lpstr>Full-Text Communication Databases Compared</vt:lpstr>
      <vt:lpstr>PowerPoint 演示文稿</vt:lpstr>
      <vt:lpstr>Featured Full-Text Journals Available  in Communication Source </vt:lpstr>
      <vt:lpstr>Other Major Full-Text Journals Available  in Communication Source</vt:lpstr>
      <vt:lpstr>Other Major Full-Text Journals Available  in Communication Source</vt:lpstr>
      <vt:lpstr>第二部分： 上机操作演示            </vt:lpstr>
      <vt:lpstr>如何进入EBSCO</vt:lpstr>
      <vt:lpstr>PowerPoint 演示文稿</vt:lpstr>
      <vt:lpstr>PowerPoint 演示文稿</vt:lpstr>
      <vt:lpstr>PowerPoint 演示文稿</vt:lpstr>
      <vt:lpstr>PowerPoint 演示文稿</vt:lpstr>
      <vt:lpstr>高级检索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检索技巧</vt:lpstr>
      <vt:lpstr>布尔逻辑运算符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如何检索HTML格式文献？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第三部分 支持站点及免费教程 https://help.ebsco.com/</vt:lpstr>
      <vt:lpstr>PowerPoint 演示文稿</vt:lpstr>
      <vt:lpstr>PowerPoint 演示文稿</vt:lpstr>
      <vt:lpstr>Thank You!  访问更多信息参见http://help.ebsco.com/  邮箱：cwang@ebsco.com     </vt:lpstr>
    </vt:vector>
  </TitlesOfParts>
  <Company>EBSCO Publishing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 Source</dc:title>
  <dc:creator>MHobart</dc:creator>
  <cp:lastModifiedBy>ADministo</cp:lastModifiedBy>
  <cp:revision>129</cp:revision>
  <dcterms:created xsi:type="dcterms:W3CDTF">2013-10-10T14:22:08Z</dcterms:created>
  <dcterms:modified xsi:type="dcterms:W3CDTF">2017-09-21T06:59:24Z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0x010100ED34B630FFA53245B411A657E2B120A6</vt:lpwstr>
  </property>
</Properties>
</file>