
<file path=[Content_Types].xml><?xml version="1.0" encoding="utf-8"?>
<Types xmlns="http://schemas.openxmlformats.org/package/2006/content-types">
  <Default Extension="jpeg" ContentType="image/jpeg"/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3"/>
  </p:sldMasterIdLst>
  <p:notesMasterIdLst>
    <p:notesMasterId r:id="rId5"/>
  </p:notesMasterIdLst>
  <p:sldIdLst>
    <p:sldId id="256" r:id="rId4"/>
    <p:sldId id="257" r:id="rId6"/>
    <p:sldId id="337" r:id="rId7"/>
    <p:sldId id="338" r:id="rId8"/>
    <p:sldId id="339" r:id="rId9"/>
    <p:sldId id="340" r:id="rId10"/>
    <p:sldId id="341" r:id="rId11"/>
    <p:sldId id="342" r:id="rId12"/>
    <p:sldId id="343" r:id="rId13"/>
    <p:sldId id="344" r:id="rId14"/>
    <p:sldId id="345" r:id="rId15"/>
    <p:sldId id="346" r:id="rId16"/>
    <p:sldId id="347" r:id="rId17"/>
    <p:sldId id="348" r:id="rId18"/>
    <p:sldId id="349" r:id="rId19"/>
    <p:sldId id="350" r:id="rId20"/>
    <p:sldId id="351" r:id="rId21"/>
    <p:sldId id="352" r:id="rId22"/>
    <p:sldId id="353" r:id="rId23"/>
    <p:sldId id="354" r:id="rId24"/>
    <p:sldId id="355" r:id="rId25"/>
    <p:sldId id="356" r:id="rId26"/>
    <p:sldId id="357" r:id="rId27"/>
    <p:sldId id="358" r:id="rId28"/>
    <p:sldId id="258" r:id="rId29"/>
    <p:sldId id="261" r:id="rId30"/>
    <p:sldId id="281" r:id="rId31"/>
    <p:sldId id="282" r:id="rId32"/>
    <p:sldId id="293" r:id="rId33"/>
    <p:sldId id="295" r:id="rId34"/>
    <p:sldId id="283" r:id="rId35"/>
    <p:sldId id="284" r:id="rId36"/>
    <p:sldId id="285" r:id="rId37"/>
    <p:sldId id="286" r:id="rId38"/>
    <p:sldId id="262" r:id="rId39"/>
    <p:sldId id="359" r:id="rId40"/>
    <p:sldId id="360" r:id="rId41"/>
    <p:sldId id="361" r:id="rId42"/>
    <p:sldId id="362" r:id="rId43"/>
    <p:sldId id="363" r:id="rId44"/>
    <p:sldId id="364" r:id="rId45"/>
    <p:sldId id="365" r:id="rId46"/>
    <p:sldId id="366" r:id="rId47"/>
    <p:sldId id="367" r:id="rId48"/>
    <p:sldId id="368" r:id="rId49"/>
    <p:sldId id="369" r:id="rId50"/>
    <p:sldId id="370" r:id="rId51"/>
    <p:sldId id="371" r:id="rId52"/>
    <p:sldId id="372" r:id="rId53"/>
    <p:sldId id="373" r:id="rId54"/>
    <p:sldId id="269" r:id="rId55"/>
    <p:sldId id="270" r:id="rId56"/>
    <p:sldId id="335" r:id="rId57"/>
    <p:sldId id="336" r:id="rId58"/>
    <p:sldId id="374" r:id="rId59"/>
    <p:sldId id="276" r:id="rId60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D273B"/>
    <a:srgbClr val="00E4CE"/>
    <a:srgbClr val="666666"/>
    <a:srgbClr val="7F7F7F"/>
    <a:srgbClr val="1D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323" autoAdjust="0"/>
    <p:restoredTop sz="95900" autoAdjust="0"/>
  </p:normalViewPr>
  <p:slideViewPr>
    <p:cSldViewPr snapToGrid="0" showGuides="1">
      <p:cViewPr varScale="1">
        <p:scale>
          <a:sx n="109" d="100"/>
          <a:sy n="109" d="100"/>
        </p:scale>
        <p:origin x="816" y="184"/>
      </p:cViewPr>
      <p:guideLst>
        <p:guide orient="horz" pos="339"/>
        <p:guide pos="438"/>
        <p:guide pos="7265"/>
        <p:guide orient="horz" pos="390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3" Type="http://schemas.openxmlformats.org/officeDocument/2006/relationships/tableStyles" Target="tableStyles.xml"/><Relationship Id="rId62" Type="http://schemas.openxmlformats.org/officeDocument/2006/relationships/viewProps" Target="viewProps.xml"/><Relationship Id="rId61" Type="http://schemas.openxmlformats.org/officeDocument/2006/relationships/presProps" Target="presProps.xml"/><Relationship Id="rId60" Type="http://schemas.openxmlformats.org/officeDocument/2006/relationships/slide" Target="slides/slide56.xml"/><Relationship Id="rId6" Type="http://schemas.openxmlformats.org/officeDocument/2006/relationships/slide" Target="slides/slide2.xml"/><Relationship Id="rId59" Type="http://schemas.openxmlformats.org/officeDocument/2006/relationships/slide" Target="slides/slide55.xml"/><Relationship Id="rId58" Type="http://schemas.openxmlformats.org/officeDocument/2006/relationships/slide" Target="slides/slide54.xml"/><Relationship Id="rId57" Type="http://schemas.openxmlformats.org/officeDocument/2006/relationships/slide" Target="slides/slide53.xml"/><Relationship Id="rId56" Type="http://schemas.openxmlformats.org/officeDocument/2006/relationships/slide" Target="slides/slide52.xml"/><Relationship Id="rId55" Type="http://schemas.openxmlformats.org/officeDocument/2006/relationships/slide" Target="slides/slide51.xml"/><Relationship Id="rId54" Type="http://schemas.openxmlformats.org/officeDocument/2006/relationships/slide" Target="slides/slide50.xml"/><Relationship Id="rId53" Type="http://schemas.openxmlformats.org/officeDocument/2006/relationships/slide" Target="slides/slide49.xml"/><Relationship Id="rId52" Type="http://schemas.openxmlformats.org/officeDocument/2006/relationships/slide" Target="slides/slide48.xml"/><Relationship Id="rId51" Type="http://schemas.openxmlformats.org/officeDocument/2006/relationships/slide" Target="slides/slide47.xml"/><Relationship Id="rId50" Type="http://schemas.openxmlformats.org/officeDocument/2006/relationships/slide" Target="slides/slide46.xml"/><Relationship Id="rId5" Type="http://schemas.openxmlformats.org/officeDocument/2006/relationships/notesMaster" Target="notesMasters/notesMaster1.xml"/><Relationship Id="rId49" Type="http://schemas.openxmlformats.org/officeDocument/2006/relationships/slide" Target="slides/slide45.xml"/><Relationship Id="rId48" Type="http://schemas.openxmlformats.org/officeDocument/2006/relationships/slide" Target="slides/slide44.xml"/><Relationship Id="rId47" Type="http://schemas.openxmlformats.org/officeDocument/2006/relationships/slide" Target="slides/slide43.xml"/><Relationship Id="rId46" Type="http://schemas.openxmlformats.org/officeDocument/2006/relationships/slide" Target="slides/slide42.xml"/><Relationship Id="rId45" Type="http://schemas.openxmlformats.org/officeDocument/2006/relationships/slide" Target="slides/slide41.xml"/><Relationship Id="rId44" Type="http://schemas.openxmlformats.org/officeDocument/2006/relationships/slide" Target="slides/slide40.xml"/><Relationship Id="rId43" Type="http://schemas.openxmlformats.org/officeDocument/2006/relationships/slide" Target="slides/slide39.xml"/><Relationship Id="rId42" Type="http://schemas.openxmlformats.org/officeDocument/2006/relationships/slide" Target="slides/slide38.xml"/><Relationship Id="rId41" Type="http://schemas.openxmlformats.org/officeDocument/2006/relationships/slide" Target="slides/slide37.xml"/><Relationship Id="rId40" Type="http://schemas.openxmlformats.org/officeDocument/2006/relationships/slide" Target="slides/slide36.xml"/><Relationship Id="rId4" Type="http://schemas.openxmlformats.org/officeDocument/2006/relationships/slide" Target="slides/slide1.xml"/><Relationship Id="rId39" Type="http://schemas.openxmlformats.org/officeDocument/2006/relationships/slide" Target="slides/slide35.xml"/><Relationship Id="rId38" Type="http://schemas.openxmlformats.org/officeDocument/2006/relationships/slide" Target="slides/slide34.xml"/><Relationship Id="rId37" Type="http://schemas.openxmlformats.org/officeDocument/2006/relationships/slide" Target="slides/slide33.xml"/><Relationship Id="rId36" Type="http://schemas.openxmlformats.org/officeDocument/2006/relationships/slide" Target="slides/slide32.xml"/><Relationship Id="rId35" Type="http://schemas.openxmlformats.org/officeDocument/2006/relationships/slide" Target="slides/slide31.xml"/><Relationship Id="rId34" Type="http://schemas.openxmlformats.org/officeDocument/2006/relationships/slide" Target="slides/slide30.xml"/><Relationship Id="rId33" Type="http://schemas.openxmlformats.org/officeDocument/2006/relationships/slide" Target="slides/slide29.xml"/><Relationship Id="rId32" Type="http://schemas.openxmlformats.org/officeDocument/2006/relationships/slide" Target="slides/slide28.xml"/><Relationship Id="rId31" Type="http://schemas.openxmlformats.org/officeDocument/2006/relationships/slide" Target="slides/slide27.xml"/><Relationship Id="rId30" Type="http://schemas.openxmlformats.org/officeDocument/2006/relationships/slide" Target="slides/slide26.xml"/><Relationship Id="rId3" Type="http://schemas.openxmlformats.org/officeDocument/2006/relationships/slideMaster" Target="slideMasters/slideMaster2.xml"/><Relationship Id="rId29" Type="http://schemas.openxmlformats.org/officeDocument/2006/relationships/slide" Target="slides/slide25.xml"/><Relationship Id="rId28" Type="http://schemas.openxmlformats.org/officeDocument/2006/relationships/slide" Target="slides/slide24.xml"/><Relationship Id="rId27" Type="http://schemas.openxmlformats.org/officeDocument/2006/relationships/slide" Target="slides/slide23.xml"/><Relationship Id="rId26" Type="http://schemas.openxmlformats.org/officeDocument/2006/relationships/slide" Target="slides/slide22.xml"/><Relationship Id="rId25" Type="http://schemas.openxmlformats.org/officeDocument/2006/relationships/slide" Target="slides/slide21.xml"/><Relationship Id="rId24" Type="http://schemas.openxmlformats.org/officeDocument/2006/relationships/slide" Target="slides/slide20.xml"/><Relationship Id="rId23" Type="http://schemas.openxmlformats.org/officeDocument/2006/relationships/slide" Target="slides/slide19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0" Type="http://schemas.openxmlformats.org/officeDocument/2006/relationships/slide" Target="slides/slide16.xml"/><Relationship Id="rId2" Type="http://schemas.openxmlformats.org/officeDocument/2006/relationships/theme" Target="theme/theme1.xml"/><Relationship Id="rId19" Type="http://schemas.openxmlformats.org/officeDocument/2006/relationships/slide" Target="slides/slide15.xml"/><Relationship Id="rId18" Type="http://schemas.openxmlformats.org/officeDocument/2006/relationships/slide" Target="slides/slide14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940A40-8FE2-409E-A682-0B22879EDE8B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354E26D-CBED-4235-A535-488C330125D6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3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4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5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9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0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3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7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9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0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/>
              <a:t>私人订制请加</a:t>
            </a:r>
            <a:r>
              <a:rPr lang="en-US" altLang="zh-CN" dirty="0"/>
              <a:t>QQ</a:t>
            </a:r>
            <a:r>
              <a:rPr lang="zh-CN" altLang="en-US" dirty="0"/>
              <a:t>：</a:t>
            </a:r>
            <a:r>
              <a:rPr lang="en-US" altLang="zh-CN" dirty="0"/>
              <a:t>407149051 </a:t>
            </a:r>
            <a:r>
              <a:rPr lang="zh-CN" altLang="en-US" dirty="0"/>
              <a:t>或微信</a:t>
            </a:r>
            <a:r>
              <a:rPr lang="en-US" altLang="zh-CN" dirty="0"/>
              <a:t>:18672765781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54E26D-CBED-4235-A535-488C330125D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54E26D-CBED-4235-A535-488C330125D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54E26D-CBED-4235-A535-488C330125D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4D066A-F265-43C9-BF64-51A5824132C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7CBE41-6C63-4A16-873F-5A51AEDA08C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54E26D-CBED-4235-A535-488C330125D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单击以编辑母版副标题样式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24B939-3CD5-48CF-8153-9B4C12D4E414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9EE8A0-EBC6-4D14-8FAF-AD77BF802B7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24B939-3CD5-48CF-8153-9B4C12D4E414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9EE8A0-EBC6-4D14-8FAF-AD77BF802B7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1673"/>
            <a:ext cx="12192000" cy="6854653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0119B5-5681-403A-890C-31B5DA309452}" type="datetime1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2"/>
            <a:ext cx="3860800" cy="365126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EC3CBB-3DD3-44D7-A6CB-12C5A9732C6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单击以编辑母版副标题样式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24B939-3CD5-48CF-8153-9B4C12D4E414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9EE8A0-EBC6-4D14-8FAF-AD77BF802B7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24B939-3CD5-48CF-8153-9B4C12D4E414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9EE8A0-EBC6-4D14-8FAF-AD77BF802B7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24B939-3CD5-48CF-8153-9B4C12D4E414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9EE8A0-EBC6-4D14-8FAF-AD77BF802B7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24B939-3CD5-48CF-8153-9B4C12D4E414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9EE8A0-EBC6-4D14-8FAF-AD77BF802B7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24B939-3CD5-48CF-8153-9B4C12D4E414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9EE8A0-EBC6-4D14-8FAF-AD77BF802B7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24B939-3CD5-48CF-8153-9B4C12D4E414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9EE8A0-EBC6-4D14-8FAF-AD77BF802B7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24B939-3CD5-48CF-8153-9B4C12D4E414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9EE8A0-EBC6-4D14-8FAF-AD77BF802B7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24B939-3CD5-48CF-8153-9B4C12D4E414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9EE8A0-EBC6-4D14-8FAF-AD77BF802B7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24B939-3CD5-48CF-8153-9B4C12D4E414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9EE8A0-EBC6-4D14-8FAF-AD77BF802B7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24B939-3CD5-48CF-8153-9B4C12D4E414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9EE8A0-EBC6-4D14-8FAF-AD77BF802B7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24B939-3CD5-48CF-8153-9B4C12D4E414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9EE8A0-EBC6-4D14-8FAF-AD77BF802B7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1673"/>
            <a:ext cx="12192000" cy="6854653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幻灯片">
    <p:bg>
      <p:bgPr>
        <a:gradFill flip="none" rotWithShape="1">
          <a:gsLst>
            <a:gs pos="0">
              <a:schemeClr val="accent3">
                <a:lumMod val="5000"/>
                <a:lumOff val="95000"/>
              </a:schemeClr>
            </a:gs>
            <a:gs pos="74000">
              <a:schemeClr val="accent3">
                <a:lumMod val="45000"/>
                <a:lumOff val="55000"/>
              </a:schemeClr>
            </a:gs>
            <a:gs pos="83000">
              <a:schemeClr val="accent3">
                <a:lumMod val="45000"/>
                <a:lumOff val="55000"/>
              </a:schemeClr>
            </a:gs>
            <a:gs pos="100000">
              <a:schemeClr val="accent3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24B939-3CD5-48CF-8153-9B4C12D4E414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9EE8A0-EBC6-4D14-8FAF-AD77BF802B7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24B939-3CD5-48CF-8153-9B4C12D4E414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9EE8A0-EBC6-4D14-8FAF-AD77BF802B7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24B939-3CD5-48CF-8153-9B4C12D4E414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9EE8A0-EBC6-4D14-8FAF-AD77BF802B7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24B939-3CD5-48CF-8153-9B4C12D4E414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9EE8A0-EBC6-4D14-8FAF-AD77BF802B7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24B939-3CD5-48CF-8153-9B4C12D4E414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9EE8A0-EBC6-4D14-8FAF-AD77BF802B7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24B939-3CD5-48CF-8153-9B4C12D4E414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9EE8A0-EBC6-4D14-8FAF-AD77BF802B7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24B939-3CD5-48CF-8153-9B4C12D4E414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9EE8A0-EBC6-4D14-8FAF-AD77BF802B7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1.xml"/><Relationship Id="rId8" Type="http://schemas.openxmlformats.org/officeDocument/2006/relationships/slideLayout" Target="../slideLayouts/slideLayout20.xml"/><Relationship Id="rId7" Type="http://schemas.openxmlformats.org/officeDocument/2006/relationships/slideLayout" Target="../slideLayouts/slideLayout19.xml"/><Relationship Id="rId6" Type="http://schemas.openxmlformats.org/officeDocument/2006/relationships/slideLayout" Target="../slideLayouts/slideLayout18.xml"/><Relationship Id="rId5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6.xml"/><Relationship Id="rId3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4.xml"/><Relationship Id="rId13" Type="http://schemas.openxmlformats.org/officeDocument/2006/relationships/theme" Target="../theme/theme2.xml"/><Relationship Id="rId12" Type="http://schemas.openxmlformats.org/officeDocument/2006/relationships/slideLayout" Target="../slideLayouts/slideLayout24.xml"/><Relationship Id="rId11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22.xml"/><Relationship Id="rId1" Type="http://schemas.openxmlformats.org/officeDocument/2006/relationships/slideLayout" Target="../slideLayouts/slideLayout1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24B939-3CD5-48CF-8153-9B4C12D4E414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9EE8A0-EBC6-4D14-8FAF-AD77BF802B7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24B939-3CD5-48CF-8153-9B4C12D4E414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9EE8A0-EBC6-4D14-8FAF-AD77BF802B7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2.jpeg"/><Relationship Id="rId1" Type="http://schemas.openxmlformats.org/officeDocument/2006/relationships/image" Target="../media/image11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3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4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5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4.png"/></Relationships>
</file>

<file path=ppt/slides/_rels/slide16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17.png"/><Relationship Id="rId2" Type="http://schemas.openxmlformats.org/officeDocument/2006/relationships/slide" Target="slide34.xml"/><Relationship Id="rId1" Type="http://schemas.openxmlformats.org/officeDocument/2006/relationships/image" Target="../media/image16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8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20.png"/><Relationship Id="rId1" Type="http://schemas.openxmlformats.org/officeDocument/2006/relationships/image" Target="../media/image19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0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23.png"/><Relationship Id="rId1" Type="http://schemas.openxmlformats.org/officeDocument/2006/relationships/image" Target="../media/image22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25.png"/><Relationship Id="rId1" Type="http://schemas.openxmlformats.org/officeDocument/2006/relationships/image" Target="../media/image24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6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28.png"/><Relationship Id="rId1" Type="http://schemas.openxmlformats.org/officeDocument/2006/relationships/image" Target="../media/image27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9.jpe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0.pn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4.xml"/><Relationship Id="rId1" Type="http://schemas.openxmlformats.org/officeDocument/2006/relationships/image" Target="../media/image31.pn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4.xml"/><Relationship Id="rId1" Type="http://schemas.openxmlformats.org/officeDocument/2006/relationships/image" Target="../media/image31.pn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4.xml"/><Relationship Id="rId1" Type="http://schemas.openxmlformats.org/officeDocument/2006/relationships/image" Target="../media/image32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jpe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4.xml"/><Relationship Id="rId1" Type="http://schemas.openxmlformats.org/officeDocument/2006/relationships/image" Target="../media/image33.png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4.xml"/><Relationship Id="rId1" Type="http://schemas.openxmlformats.org/officeDocument/2006/relationships/image" Target="../media/image34.png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4.xml"/><Relationship Id="rId1" Type="http://schemas.openxmlformats.org/officeDocument/2006/relationships/image" Target="../media/image35.png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4.xml"/><Relationship Id="rId1" Type="http://schemas.openxmlformats.org/officeDocument/2006/relationships/image" Target="../media/image36.png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4.xml"/><Relationship Id="rId1" Type="http://schemas.openxmlformats.org/officeDocument/2006/relationships/image" Target="../media/image37.pn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8.jpe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40.png"/><Relationship Id="rId1" Type="http://schemas.openxmlformats.org/officeDocument/2006/relationships/image" Target="../media/image39.jpeg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9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2.xml"/><Relationship Id="rId5" Type="http://schemas.openxmlformats.org/officeDocument/2006/relationships/slideLayout" Target="../slideLayouts/slideLayout12.xml"/><Relationship Id="rId4" Type="http://schemas.openxmlformats.org/officeDocument/2006/relationships/image" Target="../media/image44.png"/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image" Target="../media/image4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4.png"/><Relationship Id="rId1" Type="http://schemas.openxmlformats.org/officeDocument/2006/relationships/image" Target="../media/image3.png"/></Relationships>
</file>

<file path=ppt/slides/_rels/slide40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3.xml"/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image" Target="../media/image45.png"/></Relationships>
</file>

<file path=ppt/slides/_rels/slide4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image" Target="../media/image48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52.png"/><Relationship Id="rId1" Type="http://schemas.openxmlformats.org/officeDocument/2006/relationships/image" Target="../media/image51.jpeg"/></Relationships>
</file>

<file path=ppt/slides/_rels/slide43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4.xml"/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55.jpeg"/><Relationship Id="rId2" Type="http://schemas.openxmlformats.org/officeDocument/2006/relationships/image" Target="../media/image54.png"/><Relationship Id="rId1" Type="http://schemas.openxmlformats.org/officeDocument/2006/relationships/image" Target="../media/image53.jpeg"/></Relationships>
</file>

<file path=ppt/slides/_rels/slide4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58.jpeg"/><Relationship Id="rId2" Type="http://schemas.openxmlformats.org/officeDocument/2006/relationships/image" Target="../media/image57.png"/><Relationship Id="rId1" Type="http://schemas.openxmlformats.org/officeDocument/2006/relationships/image" Target="../media/image56.png"/></Relationships>
</file>

<file path=ppt/slides/_rels/slide45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5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60.png"/><Relationship Id="rId1" Type="http://schemas.openxmlformats.org/officeDocument/2006/relationships/image" Target="../media/image59.png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61.png"/></Relationships>
</file>

<file path=ppt/slides/_rels/slide47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6.xml"/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64.png"/><Relationship Id="rId2" Type="http://schemas.openxmlformats.org/officeDocument/2006/relationships/image" Target="../media/image63.png"/><Relationship Id="rId1" Type="http://schemas.openxmlformats.org/officeDocument/2006/relationships/image" Target="../media/image62.png"/></Relationships>
</file>

<file path=ppt/slides/_rels/slide48.xml.rels><?xml version="1.0" encoding="UTF-8" standalone="yes"?>
<Relationships xmlns="http://schemas.openxmlformats.org/package/2006/relationships"><Relationship Id="rId9" Type="http://schemas.openxmlformats.org/officeDocument/2006/relationships/image" Target="../media/image73.png"/><Relationship Id="rId8" Type="http://schemas.openxmlformats.org/officeDocument/2006/relationships/image" Target="../media/image72.png"/><Relationship Id="rId7" Type="http://schemas.openxmlformats.org/officeDocument/2006/relationships/image" Target="../media/image71.png"/><Relationship Id="rId6" Type="http://schemas.openxmlformats.org/officeDocument/2006/relationships/image" Target="../media/image70.png"/><Relationship Id="rId5" Type="http://schemas.openxmlformats.org/officeDocument/2006/relationships/image" Target="../media/image69.png"/><Relationship Id="rId4" Type="http://schemas.openxmlformats.org/officeDocument/2006/relationships/image" Target="../media/image68.png"/><Relationship Id="rId3" Type="http://schemas.openxmlformats.org/officeDocument/2006/relationships/image" Target="../media/image67.png"/><Relationship Id="rId2" Type="http://schemas.openxmlformats.org/officeDocument/2006/relationships/image" Target="../media/image66.png"/><Relationship Id="rId10" Type="http://schemas.openxmlformats.org/officeDocument/2006/relationships/slideLayout" Target="../slideLayouts/slideLayout7.xml"/><Relationship Id="rId1" Type="http://schemas.openxmlformats.org/officeDocument/2006/relationships/image" Target="../media/image65.png"/></Relationships>
</file>

<file path=ppt/slides/_rels/slide49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7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75.emf"/><Relationship Id="rId1" Type="http://schemas.openxmlformats.org/officeDocument/2006/relationships/image" Target="../media/image74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5.png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62.png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8.jpeg"/></Relationships>
</file>

<file path=ppt/slides/_rels/slide52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9.xml"/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79.png"/><Relationship Id="rId3" Type="http://schemas.openxmlformats.org/officeDocument/2006/relationships/image" Target="../media/image78.png"/><Relationship Id="rId2" Type="http://schemas.openxmlformats.org/officeDocument/2006/relationships/image" Target="../media/image77.png"/><Relationship Id="rId1" Type="http://schemas.openxmlformats.org/officeDocument/2006/relationships/image" Target="../media/image76.emf"/></Relationships>
</file>

<file path=ppt/slides/_rels/slide53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0.xml"/><Relationship Id="rId4" Type="http://schemas.openxmlformats.org/officeDocument/2006/relationships/slideLayout" Target="../slideLayouts/slideLayout14.xml"/><Relationship Id="rId3" Type="http://schemas.openxmlformats.org/officeDocument/2006/relationships/image" Target="../media/image82.png"/><Relationship Id="rId2" Type="http://schemas.openxmlformats.org/officeDocument/2006/relationships/image" Target="../media/image81.png"/><Relationship Id="rId1" Type="http://schemas.openxmlformats.org/officeDocument/2006/relationships/image" Target="../media/image80.png"/></Relationships>
</file>

<file path=ppt/slides/_rels/slide54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1.xml"/><Relationship Id="rId4" Type="http://schemas.openxmlformats.org/officeDocument/2006/relationships/slideLayout" Target="../slideLayouts/slideLayout14.xml"/><Relationship Id="rId3" Type="http://schemas.openxmlformats.org/officeDocument/2006/relationships/image" Target="../media/image84.png"/><Relationship Id="rId2" Type="http://schemas.openxmlformats.org/officeDocument/2006/relationships/image" Target="../media/image80.png"/><Relationship Id="rId1" Type="http://schemas.openxmlformats.org/officeDocument/2006/relationships/image" Target="../media/image83.png"/></Relationships>
</file>

<file path=ppt/slides/_rels/slide55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2.xml"/><Relationship Id="rId5" Type="http://schemas.openxmlformats.org/officeDocument/2006/relationships/slideLayout" Target="../slideLayouts/slideLayout24.xml"/><Relationship Id="rId4" Type="http://schemas.openxmlformats.org/officeDocument/2006/relationships/image" Target="../media/image87.jpeg"/><Relationship Id="rId3" Type="http://schemas.openxmlformats.org/officeDocument/2006/relationships/image" Target="../media/image86.jpeg"/><Relationship Id="rId2" Type="http://schemas.openxmlformats.org/officeDocument/2006/relationships/image" Target="../media/image85.png"/><Relationship Id="rId1" Type="http://schemas.openxmlformats.org/officeDocument/2006/relationships/image" Target="../media/image80.png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9.png"/><Relationship Id="rId1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D273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6096000"/>
            <a:ext cx="12192000" cy="762000"/>
          </a:xfrm>
          <a:prstGeom prst="rect">
            <a:avLst/>
          </a:prstGeom>
          <a:solidFill>
            <a:srgbClr val="00E4C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2039815" y="2261144"/>
            <a:ext cx="7854461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4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中国传媒大学</a:t>
            </a:r>
            <a:endParaRPr lang="zh-CN" altLang="zh-CN" sz="4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30000"/>
              </a:lnSpc>
            </a:pPr>
            <a:r>
              <a:rPr lang="zh-CN" altLang="en-US" sz="4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读秀、百</a:t>
            </a:r>
            <a:r>
              <a:rPr lang="zh-CN" altLang="en-US" sz="4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链</a:t>
            </a:r>
            <a:r>
              <a:rPr lang="zh-CN" altLang="en-US" sz="4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、期刊</a:t>
            </a:r>
            <a:r>
              <a:rPr lang="zh-CN" altLang="en-US" sz="4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r>
              <a:rPr lang="zh-CN" altLang="en-US" sz="4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学习</a:t>
            </a:r>
            <a:r>
              <a:rPr lang="zh-CN" altLang="en-US" sz="4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通培训</a:t>
            </a:r>
            <a:r>
              <a:rPr lang="en-US" altLang="zh-CN" sz="4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zh-CN" altLang="en-US" sz="4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5784742" y="1280160"/>
            <a:ext cx="585102" cy="434340"/>
          </a:xfrm>
          <a:prstGeom prst="parallelogram">
            <a:avLst>
              <a:gd name="adj" fmla="val 34320"/>
            </a:avLst>
          </a:prstGeom>
          <a:solidFill>
            <a:srgbClr val="00E4C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6" name="直接连接符 15"/>
          <p:cNvCxnSpPr/>
          <p:nvPr/>
        </p:nvCxnSpPr>
        <p:spPr>
          <a:xfrm>
            <a:off x="5870856" y="4499429"/>
            <a:ext cx="450288" cy="0"/>
          </a:xfrm>
          <a:prstGeom prst="line">
            <a:avLst/>
          </a:prstGeom>
          <a:ln w="25400">
            <a:solidFill>
              <a:srgbClr val="00E4C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矩形 9"/>
          <p:cNvSpPr/>
          <p:nvPr/>
        </p:nvSpPr>
        <p:spPr>
          <a:xfrm flipV="1">
            <a:off x="5660231" y="1331116"/>
            <a:ext cx="552450" cy="382131"/>
          </a:xfrm>
          <a:prstGeom prst="parallelogram">
            <a:avLst>
              <a:gd name="adj" fmla="val 34320"/>
            </a:avLst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D273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8238869" y="310179"/>
            <a:ext cx="2958480" cy="831692"/>
          </a:xfrm>
          <a:prstGeom prst="rect">
            <a:avLst/>
          </a:prstGeom>
          <a:solidFill>
            <a:schemeClr val="bg1">
              <a:lumMod val="95000"/>
              <a:alpha val="4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012" tIns="48006" rIns="96012" bIns="48006" rtlCol="0" anchor="ctr"/>
          <a:lstStyle/>
          <a:p>
            <a:pPr algn="ctr"/>
            <a:r>
              <a:rPr lang="zh-CN" altLang="en-US" sz="2900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全文知识搜索</a:t>
            </a:r>
            <a:endParaRPr lang="zh-CN" altLang="en-US" sz="29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425290" y="2049173"/>
            <a:ext cx="11341260" cy="4275016"/>
          </a:xfrm>
          <a:prstGeom prst="rect">
            <a:avLst/>
          </a:prstGeom>
        </p:spPr>
        <p:txBody>
          <a:bodyPr wrap="square" lIns="96012" tIns="48006" rIns="96012" bIns="48006">
            <a:spAutoFit/>
          </a:bodyPr>
          <a:lstStyle/>
          <a:p>
            <a:pPr eaLnBrk="0" hangingPunct="0">
              <a:lnSpc>
                <a:spcPct val="150000"/>
              </a:lnSpc>
              <a:defRPr/>
            </a:pPr>
            <a:r>
              <a:rPr lang="zh-CN" altLang="en-US" b="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将所有</a:t>
            </a:r>
            <a:r>
              <a:rPr lang="zh-CN" altLang="en-US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图书打碎，以章节目录为</a:t>
            </a:r>
            <a:r>
              <a:rPr lang="zh-CN" altLang="en-US" b="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基础</a:t>
            </a:r>
            <a:endParaRPr lang="en-US" altLang="zh-CN" b="1" dirty="0" smtClean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  <a:p>
            <a:pPr eaLnBrk="0" hangingPunct="0">
              <a:lnSpc>
                <a:spcPct val="150000"/>
              </a:lnSpc>
              <a:defRPr/>
            </a:pPr>
            <a:endParaRPr lang="en-US" altLang="zh-CN" b="1" dirty="0" smtClean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  <a:p>
            <a:pPr eaLnBrk="0" hangingPunct="0">
              <a:lnSpc>
                <a:spcPct val="150000"/>
              </a:lnSpc>
              <a:defRPr/>
            </a:pPr>
            <a:r>
              <a:rPr lang="zh-CN" altLang="en-US" b="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目前</a:t>
            </a:r>
            <a:r>
              <a:rPr lang="zh-CN" altLang="en-US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，</a:t>
            </a:r>
            <a:r>
              <a:rPr lang="zh-CN" altLang="zh-CN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可搜索的信息量超过</a:t>
            </a:r>
            <a:r>
              <a:rPr lang="zh-CN" altLang="en-US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十六</a:t>
            </a:r>
            <a:r>
              <a:rPr lang="zh-CN" altLang="zh-CN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亿页，为读者提供深入到图书内容的</a:t>
            </a:r>
            <a:r>
              <a:rPr lang="zh-CN" altLang="zh-CN" b="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全文检索</a:t>
            </a:r>
            <a:endParaRPr lang="en-US" altLang="zh-CN" b="1" dirty="0" smtClean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  <a:p>
            <a:pPr eaLnBrk="0" hangingPunct="0">
              <a:lnSpc>
                <a:spcPct val="150000"/>
              </a:lnSpc>
              <a:defRPr/>
            </a:pPr>
            <a:r>
              <a:rPr lang="zh-CN" altLang="en-US" b="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读者可以根据</a:t>
            </a:r>
            <a:r>
              <a:rPr lang="zh-CN" altLang="en-US" b="1" dirty="0" smtClean="0">
                <a:solidFill>
                  <a:schemeClr val="bg1"/>
                </a:solidFill>
                <a:ea typeface="微软雅黑 Light" panose="020B0502040204020203" pitchFamily="34" charset="-122"/>
                <a:cs typeface="+mn-ea"/>
              </a:rPr>
              <a:t>任何</a:t>
            </a:r>
            <a:r>
              <a:rPr lang="zh-CN" altLang="en-US" b="1" dirty="0">
                <a:solidFill>
                  <a:schemeClr val="bg1"/>
                </a:solidFill>
                <a:ea typeface="微软雅黑 Light" panose="020B0502040204020203" pitchFamily="34" charset="-122"/>
                <a:cs typeface="+mn-ea"/>
              </a:rPr>
              <a:t>一句话、任何一句</a:t>
            </a:r>
            <a:r>
              <a:rPr lang="zh-CN" altLang="en-US" b="1" dirty="0" smtClean="0">
                <a:solidFill>
                  <a:schemeClr val="bg1"/>
                </a:solidFill>
                <a:ea typeface="微软雅黑 Light" panose="020B0502040204020203" pitchFamily="34" charset="-122"/>
                <a:cs typeface="+mn-ea"/>
              </a:rPr>
              <a:t>诗词找到出自哪一本书。</a:t>
            </a:r>
            <a:endParaRPr lang="en-US" altLang="zh-CN" b="1" dirty="0" smtClean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  <a:p>
            <a:pPr eaLnBrk="0" hangingPunct="0">
              <a:lnSpc>
                <a:spcPct val="150000"/>
              </a:lnSpc>
              <a:defRPr/>
            </a:pPr>
            <a:endParaRPr lang="en-US" altLang="zh-CN" b="1" dirty="0" smtClean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  <a:p>
            <a:pPr eaLnBrk="0" hangingPunct="0">
              <a:lnSpc>
                <a:spcPct val="150000"/>
              </a:lnSpc>
              <a:defRPr/>
            </a:pPr>
            <a:endParaRPr lang="en-US" altLang="zh-CN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  <a:p>
            <a:pPr eaLnBrk="0" hangingPunct="0">
              <a:lnSpc>
                <a:spcPct val="150000"/>
              </a:lnSpc>
              <a:defRPr/>
            </a:pPr>
            <a:r>
              <a:rPr lang="en-US" altLang="zh-CN" sz="3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Any book Any </a:t>
            </a:r>
            <a:r>
              <a:rPr lang="en-US" altLang="zh-CN" sz="3400" dirty="0" smtClean="0">
                <a:solidFill>
                  <a:schemeClr val="bg1"/>
                </a:solidFill>
              </a:rPr>
              <a:t>content</a:t>
            </a:r>
            <a:r>
              <a:rPr lang="en-US" altLang="zh-CN" sz="3400" b="1" dirty="0">
                <a:solidFill>
                  <a:schemeClr val="bg1"/>
                </a:solidFill>
              </a:rPr>
              <a:t> </a:t>
            </a:r>
            <a:r>
              <a:rPr lang="en-US" altLang="zh-CN" sz="3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Any word</a:t>
            </a:r>
            <a:endParaRPr lang="en-US" altLang="zh-CN" sz="3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0" hangingPunct="0">
              <a:lnSpc>
                <a:spcPct val="150000"/>
              </a:lnSpc>
              <a:defRPr/>
            </a:pPr>
            <a:endParaRPr lang="en-US" altLang="zh-CN" sz="3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425290" y="4166208"/>
            <a:ext cx="9430253" cy="524054"/>
          </a:xfrm>
          <a:prstGeom prst="rect">
            <a:avLst/>
          </a:prstGeom>
        </p:spPr>
        <p:txBody>
          <a:bodyPr wrap="square" lIns="96012" tIns="48006" rIns="96012" bIns="48006">
            <a:spAutoFit/>
          </a:bodyPr>
          <a:lstStyle/>
          <a:p>
            <a:pPr eaLnBrk="0" hangingPunct="0">
              <a:lnSpc>
                <a:spcPct val="150000"/>
              </a:lnSpc>
              <a:defRPr/>
            </a:pPr>
            <a:r>
              <a:rPr lang="zh-CN" altLang="en-US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阅读深度，在碎片化、海量高维数据的帮助下加强公众的探索分析体验。</a:t>
            </a:r>
            <a:endParaRPr lang="zh-CN" altLang="en-US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D273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https://timgsa.baidu.com/timg?image&amp;quality=80&amp;size=b9999_10000&amp;sec=1512448419840&amp;di=90a14647e9595f11ea7883ecef7d0d01&amp;imgtype=0&amp;src=http%3A%2F%2Ffile01.16sucai.com%2Fd%2Ffile%2F2013%2F1009%2F84a5195416131d38d096ee76bc2ac11c.jpg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6625" y="799465"/>
            <a:ext cx="3133725" cy="437134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https://timgsa.baidu.com/timg?image&amp;quality=80&amp;size=b9999_10000&amp;sec=1512448662376&amp;di=c3cdb57591626e4f0d381b906fdb67c2&amp;imgtype=0&amp;src=http%3A%2F%2Fwww.ilishi.com%2Fuploads%2Fallimg%2F140804%2F2-140P410331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00570" y="1203325"/>
            <a:ext cx="4359275" cy="30422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文本框 2"/>
          <p:cNvSpPr txBox="1"/>
          <p:nvPr/>
        </p:nvSpPr>
        <p:spPr>
          <a:xfrm>
            <a:off x="1923415" y="5468620"/>
            <a:ext cx="1257300" cy="372110"/>
          </a:xfrm>
          <a:prstGeom prst="rect">
            <a:avLst/>
          </a:prstGeom>
          <a:noFill/>
        </p:spPr>
        <p:txBody>
          <a:bodyPr wrap="square" lIns="96012" tIns="48006" rIns="96012" bIns="48006" rtlCol="0">
            <a:spAutoFit/>
          </a:bodyPr>
          <a:lstStyle/>
          <a:p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横扫欧洲</a:t>
            </a:r>
            <a:endParaRPr lang="zh-CN" altLang="en-US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8997315" y="5281930"/>
            <a:ext cx="2268220" cy="372110"/>
          </a:xfrm>
          <a:prstGeom prst="rect">
            <a:avLst/>
          </a:prstGeom>
          <a:noFill/>
        </p:spPr>
        <p:txBody>
          <a:bodyPr wrap="square" lIns="96012" tIns="48006" rIns="96012" bIns="48006" rtlCol="0">
            <a:spAutoFit/>
          </a:bodyPr>
          <a:lstStyle/>
          <a:p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兵败滑铁卢</a:t>
            </a:r>
            <a:endParaRPr lang="zh-CN" altLang="en-US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文本框 3"/>
          <p:cNvSpPr txBox="1">
            <a:spLocks noChangeAspect="1"/>
          </p:cNvSpPr>
          <p:nvPr/>
        </p:nvSpPr>
        <p:spPr>
          <a:xfrm>
            <a:off x="4288155" y="1210310"/>
            <a:ext cx="1581785" cy="4711700"/>
          </a:xfrm>
          <a:prstGeom prst="rect">
            <a:avLst/>
          </a:prstGeom>
          <a:noFill/>
        </p:spPr>
        <p:txBody>
          <a:bodyPr wrap="square" lIns="96012" tIns="48006" rIns="96012" bIns="48006" rtlCol="0">
            <a:spAutoFit/>
          </a:bodyPr>
          <a:lstStyle/>
          <a:p>
            <a:r>
              <a:rPr lang="zh-CN" altLang="en-US" sz="30000" dirty="0" smtClean="0">
                <a:solidFill>
                  <a:srgbClr val="FF0000"/>
                </a:solidFill>
              </a:rPr>
              <a:t>？</a:t>
            </a:r>
            <a:endParaRPr lang="zh-CN" altLang="en-US" sz="30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0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0" grpId="0"/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D273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15340" y="1624330"/>
            <a:ext cx="8613140" cy="4046855"/>
          </a:xfrm>
          <a:prstGeom prst="rect">
            <a:avLst/>
          </a:prstGeom>
        </p:spPr>
      </p:pic>
      <p:sp>
        <p:nvSpPr>
          <p:cNvPr id="5" name="AutoShape 9"/>
          <p:cNvSpPr>
            <a:spLocks noChangeArrowheads="1"/>
          </p:cNvSpPr>
          <p:nvPr/>
        </p:nvSpPr>
        <p:spPr bwMode="auto">
          <a:xfrm>
            <a:off x="7891780" y="2567305"/>
            <a:ext cx="3632200" cy="951230"/>
          </a:xfrm>
          <a:prstGeom prst="wedgeRectCallout">
            <a:avLst>
              <a:gd name="adj1" fmla="val -59625"/>
              <a:gd name="adj2" fmla="val 114547"/>
            </a:avLst>
          </a:prstGeom>
          <a:ln w="3810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6012" tIns="48006" rIns="96012" bIns="48006" numCol="1" spcCol="0" rtlCol="0" fromWordArt="0" anchor="ctr" anchorCtr="0" forceAA="0" compatLnSpc="1">
            <a:noAutofit/>
          </a:bodyPr>
          <a:lstStyle/>
          <a:p>
            <a:pPr algn="ctr"/>
            <a:r>
              <a:rPr lang="zh-CN" altLang="en-US" b="1" dirty="0" smtClean="0">
                <a:solidFill>
                  <a:srgbClr val="70AD47">
                    <a:lumMod val="75000"/>
                  </a:srgbClr>
                </a:solidFill>
                <a:ea typeface="微软雅黑" panose="020B0503020204020204" pitchFamily="34" charset="-122"/>
              </a:rPr>
              <a:t>知识搜索：拿破仑失败的原因</a:t>
            </a:r>
            <a:endParaRPr lang="zh-CN" altLang="en-US" b="1" dirty="0">
              <a:solidFill>
                <a:srgbClr val="70AD47">
                  <a:lumMod val="75000"/>
                </a:srgbClr>
              </a:solidFill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ldLvl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D273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19985" y="947893"/>
            <a:ext cx="11370000" cy="5290000"/>
          </a:xfrm>
          <a:prstGeom prst="rect">
            <a:avLst/>
          </a:prstGeom>
        </p:spPr>
      </p:pic>
      <p:sp>
        <p:nvSpPr>
          <p:cNvPr id="3" name="圆角矩形 2"/>
          <p:cNvSpPr/>
          <p:nvPr/>
        </p:nvSpPr>
        <p:spPr>
          <a:xfrm>
            <a:off x="6568657" y="2611278"/>
            <a:ext cx="2419469" cy="243520"/>
          </a:xfrm>
          <a:prstGeom prst="roundRect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012" tIns="48006" rIns="96012" bIns="48006" rtlCol="0" anchor="ctr"/>
          <a:lstStyle/>
          <a:p>
            <a:pPr algn="ctr"/>
            <a:endParaRPr lang="zh-CN" altLang="en-US"/>
          </a:p>
        </p:txBody>
      </p:sp>
      <p:sp>
        <p:nvSpPr>
          <p:cNvPr id="10" name="圆角矩形 9"/>
          <p:cNvSpPr/>
          <p:nvPr/>
        </p:nvSpPr>
        <p:spPr>
          <a:xfrm>
            <a:off x="6568657" y="3579687"/>
            <a:ext cx="2419469" cy="303728"/>
          </a:xfrm>
          <a:prstGeom prst="roundRect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012" tIns="48006" rIns="96012" bIns="48006" rtlCol="0" anchor="ctr"/>
          <a:lstStyle/>
          <a:p>
            <a:pPr algn="ctr"/>
            <a:endParaRPr lang="zh-CN" altLang="en-US"/>
          </a:p>
        </p:txBody>
      </p:sp>
      <p:sp>
        <p:nvSpPr>
          <p:cNvPr id="11" name="圆角矩形 10"/>
          <p:cNvSpPr/>
          <p:nvPr/>
        </p:nvSpPr>
        <p:spPr>
          <a:xfrm>
            <a:off x="6588321" y="4501488"/>
            <a:ext cx="2419469" cy="303728"/>
          </a:xfrm>
          <a:prstGeom prst="roundRect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012" tIns="48006" rIns="96012" bIns="48006" rtlCol="0" anchor="ctr"/>
          <a:lstStyle/>
          <a:p>
            <a:pPr algn="ctr"/>
            <a:endParaRPr lang="zh-CN" altLang="en-US"/>
          </a:p>
        </p:txBody>
      </p:sp>
      <p:sp>
        <p:nvSpPr>
          <p:cNvPr id="12" name="圆角矩形 11"/>
          <p:cNvSpPr/>
          <p:nvPr/>
        </p:nvSpPr>
        <p:spPr>
          <a:xfrm>
            <a:off x="6568657" y="5530105"/>
            <a:ext cx="2419469" cy="303728"/>
          </a:xfrm>
          <a:prstGeom prst="roundRect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012" tIns="48006" rIns="96012" bIns="48006" rtlCol="0" anchor="ctr"/>
          <a:lstStyle/>
          <a:p>
            <a:pPr algn="ctr"/>
            <a:endParaRPr lang="zh-CN" altLang="en-US"/>
          </a:p>
        </p:txBody>
      </p:sp>
      <p:sp>
        <p:nvSpPr>
          <p:cNvPr id="7" name="矩形标注 25"/>
          <p:cNvSpPr>
            <a:spLocks noChangeArrowheads="1"/>
          </p:cNvSpPr>
          <p:nvPr/>
        </p:nvSpPr>
        <p:spPr bwMode="auto">
          <a:xfrm>
            <a:off x="8685693" y="1750150"/>
            <a:ext cx="2750642" cy="552092"/>
          </a:xfrm>
          <a:prstGeom prst="wedgeRectCallout">
            <a:avLst>
              <a:gd name="adj1" fmla="val -49872"/>
              <a:gd name="adj2" fmla="val 14143"/>
            </a:avLst>
          </a:prstGeom>
          <a:solidFill>
            <a:srgbClr val="4BB9D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012" tIns="48006" rIns="96012" bIns="48006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b="1" dirty="0" smtClean="0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rPr>
              <a:t>快速定位问题知识点</a:t>
            </a:r>
            <a:endParaRPr lang="zh-CN" altLang="en-US" b="1" dirty="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ldLvl="0" animBg="1"/>
      <p:bldP spid="10" grpId="0" bldLvl="0" animBg="1"/>
      <p:bldP spid="11" grpId="0" bldLvl="0" animBg="1"/>
      <p:bldP spid="12" grpId="0" bldLvl="0" animBg="1"/>
      <p:bldP spid="7" grpId="0" bldLvl="0" animBg="1" autoUpdateAnimBg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D273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timgsa.baidu.com/timg?image&amp;quality=80&amp;size=b9999_10000&amp;sec=1512449694153&amp;di=9492163e03b0a10919bfdc135df0620b&amp;imgtype=0&amp;src=http%3A%2F%2Fimg3.duitang.com%2Fuploads%2Fitem%2F201506%2F10%2F20150610105436_szukv.jpeg"/>
          <p:cNvPicPr>
            <a:picLocks noChangeAspect="1" noChangeArrowheads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4895" y="198120"/>
            <a:ext cx="4178935" cy="60001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文本框 1"/>
          <p:cNvSpPr txBox="1"/>
          <p:nvPr/>
        </p:nvSpPr>
        <p:spPr>
          <a:xfrm>
            <a:off x="6965950" y="1785620"/>
            <a:ext cx="3669030" cy="541020"/>
          </a:xfrm>
          <a:prstGeom prst="rect">
            <a:avLst/>
          </a:prstGeom>
          <a:noFill/>
        </p:spPr>
        <p:txBody>
          <a:bodyPr wrap="square" lIns="96012" tIns="48006" rIns="96012" bIns="48006" rtlCol="0">
            <a:spAutoFit/>
          </a:bodyPr>
          <a:lstStyle/>
          <a:p>
            <a:r>
              <a:rPr lang="zh-CN" altLang="en-US" sz="29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丢失香贝坦葡萄酒？</a:t>
            </a:r>
            <a:endParaRPr lang="zh-CN" altLang="en-US" sz="29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965950" y="2995295"/>
            <a:ext cx="2912745" cy="541020"/>
          </a:xfrm>
          <a:prstGeom prst="rect">
            <a:avLst/>
          </a:prstGeom>
          <a:noFill/>
        </p:spPr>
        <p:txBody>
          <a:bodyPr wrap="square" lIns="96012" tIns="48006" rIns="96012" bIns="48006" rtlCol="0">
            <a:spAutoFit/>
          </a:bodyPr>
          <a:lstStyle/>
          <a:p>
            <a:r>
              <a:rPr lang="zh-CN" altLang="en-US" sz="29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树敌过多？</a:t>
            </a:r>
            <a:endParaRPr lang="zh-CN" altLang="en-US" sz="29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6965950" y="4205605"/>
            <a:ext cx="2912745" cy="541020"/>
          </a:xfrm>
          <a:prstGeom prst="rect">
            <a:avLst/>
          </a:prstGeom>
          <a:noFill/>
        </p:spPr>
        <p:txBody>
          <a:bodyPr wrap="square" lIns="96012" tIns="48006" rIns="96012" bIns="48006" rtlCol="0">
            <a:spAutoFit/>
          </a:bodyPr>
          <a:lstStyle/>
          <a:p>
            <a:r>
              <a:rPr lang="zh-CN" altLang="en-US" sz="29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指挥失误？</a:t>
            </a:r>
            <a:endParaRPr lang="zh-CN" altLang="en-US" sz="29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7045325" y="5220970"/>
            <a:ext cx="3589655" cy="541020"/>
          </a:xfrm>
          <a:prstGeom prst="rect">
            <a:avLst/>
          </a:prstGeom>
          <a:noFill/>
        </p:spPr>
        <p:txBody>
          <a:bodyPr wrap="square" lIns="96012" tIns="48006" rIns="96012" bIns="48006" rtlCol="0">
            <a:spAutoFit/>
          </a:bodyPr>
          <a:lstStyle/>
          <a:p>
            <a:r>
              <a:rPr lang="zh-CN" altLang="en-US" sz="29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大雨铸就滑铁卢？</a:t>
            </a:r>
            <a:endParaRPr lang="zh-CN" altLang="en-US" sz="29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6952615" y="1785620"/>
            <a:ext cx="3669030" cy="541020"/>
          </a:xfrm>
          <a:prstGeom prst="rect">
            <a:avLst/>
          </a:prstGeom>
          <a:noFill/>
        </p:spPr>
        <p:txBody>
          <a:bodyPr wrap="square" lIns="96012" tIns="48006" rIns="96012" bIns="48006" rtlCol="0">
            <a:spAutoFit/>
          </a:bodyPr>
          <a:lstStyle/>
          <a:p>
            <a:r>
              <a:rPr lang="zh-CN" altLang="en-US" sz="29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丢失香贝坦葡萄酒？</a:t>
            </a:r>
            <a:endParaRPr lang="zh-CN" altLang="en-US" sz="29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6952615" y="2995295"/>
            <a:ext cx="2912745" cy="541020"/>
          </a:xfrm>
          <a:prstGeom prst="rect">
            <a:avLst/>
          </a:prstGeom>
          <a:noFill/>
        </p:spPr>
        <p:txBody>
          <a:bodyPr wrap="square" lIns="96012" tIns="48006" rIns="96012" bIns="48006" rtlCol="0">
            <a:spAutoFit/>
          </a:bodyPr>
          <a:lstStyle/>
          <a:p>
            <a:r>
              <a:rPr lang="zh-CN" altLang="en-US" sz="29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树敌过多？</a:t>
            </a:r>
            <a:endParaRPr lang="zh-CN" altLang="en-US" sz="29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6952615" y="4205605"/>
            <a:ext cx="2912745" cy="541020"/>
          </a:xfrm>
          <a:prstGeom prst="rect">
            <a:avLst/>
          </a:prstGeom>
          <a:noFill/>
        </p:spPr>
        <p:txBody>
          <a:bodyPr wrap="square" lIns="96012" tIns="48006" rIns="96012" bIns="48006" rtlCol="0">
            <a:spAutoFit/>
          </a:bodyPr>
          <a:lstStyle/>
          <a:p>
            <a:r>
              <a:rPr lang="zh-CN" altLang="en-US" sz="29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指挥失误？</a:t>
            </a:r>
            <a:endParaRPr lang="zh-CN" altLang="en-US" sz="29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6952615" y="5220970"/>
            <a:ext cx="3589655" cy="541020"/>
          </a:xfrm>
          <a:prstGeom prst="rect">
            <a:avLst/>
          </a:prstGeom>
          <a:noFill/>
        </p:spPr>
        <p:txBody>
          <a:bodyPr wrap="square" lIns="96012" tIns="48006" rIns="96012" bIns="48006" rtlCol="0">
            <a:spAutoFit/>
          </a:bodyPr>
          <a:lstStyle/>
          <a:p>
            <a:r>
              <a:rPr lang="zh-CN" altLang="en-US" sz="29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大雨铸就滑铁卢？</a:t>
            </a:r>
            <a:endParaRPr lang="zh-CN" altLang="en-US" sz="29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folHlink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folHlink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52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folHlink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53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folHlink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54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  <p:bldP spid="6" grpId="0" build="allAtOnce"/>
      <p:bldP spid="3" grpId="0"/>
      <p:bldP spid="7" grpId="0"/>
      <p:bldP spid="8" grpId="0"/>
      <p:bldP spid="9" grpId="0" build="allAtOnce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D273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11000" y="784000"/>
            <a:ext cx="11370000" cy="5290000"/>
          </a:xfrm>
          <a:prstGeom prst="rect">
            <a:avLst/>
          </a:prstGeom>
        </p:spPr>
      </p:pic>
      <p:sp>
        <p:nvSpPr>
          <p:cNvPr id="5" name="圆角矩形 4"/>
          <p:cNvSpPr/>
          <p:nvPr/>
        </p:nvSpPr>
        <p:spPr>
          <a:xfrm>
            <a:off x="765204" y="5167993"/>
            <a:ext cx="2111666" cy="290310"/>
          </a:xfrm>
          <a:prstGeom prst="roundRect">
            <a:avLst/>
          </a:prstGeom>
          <a:noFill/>
          <a:ln w="41275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012" tIns="48006" rIns="96012" bIns="48006" rtlCol="0" anchor="ctr"/>
          <a:lstStyle/>
          <a:p>
            <a:pPr algn="ctr"/>
            <a:endParaRPr lang="zh-CN" altLang="en-US"/>
          </a:p>
        </p:txBody>
      </p:sp>
      <p:sp>
        <p:nvSpPr>
          <p:cNvPr id="6" name="AutoShape 9"/>
          <p:cNvSpPr>
            <a:spLocks noChangeArrowheads="1"/>
          </p:cNvSpPr>
          <p:nvPr/>
        </p:nvSpPr>
        <p:spPr bwMode="auto">
          <a:xfrm>
            <a:off x="3511979" y="4761418"/>
            <a:ext cx="2041427" cy="406575"/>
          </a:xfrm>
          <a:prstGeom prst="wedgeRectCallout">
            <a:avLst>
              <a:gd name="adj1" fmla="val -72502"/>
              <a:gd name="adj2" fmla="val 44399"/>
            </a:avLst>
          </a:prstGeom>
          <a:ln w="3810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6012" tIns="48006" rIns="96012" bIns="48006" numCol="1" spcCol="0" rtlCol="0" fromWordArt="0" anchor="ctr" anchorCtr="0" forceAA="0" compatLnSpc="1">
            <a:noAutofit/>
          </a:bodyPr>
          <a:lstStyle/>
          <a:p>
            <a:pPr algn="ctr"/>
            <a:r>
              <a:rPr lang="zh-CN" altLang="en-US" b="1" dirty="0" smtClean="0">
                <a:solidFill>
                  <a:srgbClr val="70AD47">
                    <a:lumMod val="75000"/>
                  </a:srgbClr>
                </a:solidFill>
                <a:ea typeface="微软雅黑" panose="020B0503020204020204" pitchFamily="34" charset="-122"/>
              </a:rPr>
              <a:t>直接阅读</a:t>
            </a:r>
            <a:endParaRPr lang="zh-CN" altLang="en-US" b="1" dirty="0">
              <a:solidFill>
                <a:srgbClr val="70AD47">
                  <a:lumMod val="75000"/>
                </a:srgbClr>
              </a:solidFill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ldLvl="0" animBg="1"/>
      <p:bldP spid="6" grpId="0" bldLvl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D273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455800" y="349654"/>
            <a:ext cx="7890000" cy="6880000"/>
          </a:xfrm>
          <a:prstGeom prst="rect">
            <a:avLst/>
          </a:prstGeom>
        </p:spPr>
      </p:pic>
      <p:sp>
        <p:nvSpPr>
          <p:cNvPr id="4" name="AutoShape 9"/>
          <p:cNvSpPr>
            <a:spLocks noChangeArrowheads="1"/>
          </p:cNvSpPr>
          <p:nvPr/>
        </p:nvSpPr>
        <p:spPr bwMode="auto">
          <a:xfrm>
            <a:off x="7988576" y="3804420"/>
            <a:ext cx="1663385" cy="435568"/>
          </a:xfrm>
          <a:prstGeom prst="wedgeRectCallout">
            <a:avLst>
              <a:gd name="adj1" fmla="val -41325"/>
              <a:gd name="adj2" fmla="val -84813"/>
            </a:avLst>
          </a:prstGeom>
          <a:ln w="3810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6012" tIns="48006" rIns="96012" bIns="48006" numCol="1" spcCol="0" rtlCol="0" fromWordArt="0" anchor="ctr" anchorCtr="0" forceAA="0" compatLnSpc="1">
            <a:noAutofit/>
          </a:bodyPr>
          <a:lstStyle/>
          <a:p>
            <a:pPr algn="ctr"/>
            <a:r>
              <a:rPr lang="zh-CN" altLang="en-US" b="1" dirty="0" smtClean="0">
                <a:solidFill>
                  <a:srgbClr val="70AD47">
                    <a:lumMod val="75000"/>
                  </a:srgbClr>
                </a:solidFill>
                <a:ea typeface="微软雅黑" panose="020B0503020204020204" pitchFamily="34" charset="-122"/>
              </a:rPr>
              <a:t>搜索知识点</a:t>
            </a:r>
            <a:endParaRPr lang="zh-CN" altLang="en-US" b="1" dirty="0">
              <a:solidFill>
                <a:srgbClr val="70AD47">
                  <a:lumMod val="75000"/>
                </a:srgbClr>
              </a:solidFill>
              <a:ea typeface="微软雅黑" panose="020B0503020204020204" pitchFamily="34" charset="-122"/>
            </a:endParaRPr>
          </a:p>
        </p:txBody>
      </p:sp>
      <p:sp>
        <p:nvSpPr>
          <p:cNvPr id="7" name="AutoShape 10"/>
          <p:cNvSpPr>
            <a:spLocks noChangeArrowheads="1"/>
          </p:cNvSpPr>
          <p:nvPr/>
        </p:nvSpPr>
        <p:spPr bwMode="auto">
          <a:xfrm>
            <a:off x="3404881" y="1112334"/>
            <a:ext cx="2710167" cy="416953"/>
          </a:xfrm>
          <a:prstGeom prst="wedgeRectCallout">
            <a:avLst>
              <a:gd name="adj1" fmla="val 32764"/>
              <a:gd name="adj2" fmla="val -109885"/>
            </a:avLst>
          </a:prstGeom>
          <a:ln w="3810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96012" tIns="48006" rIns="96012" bIns="48006" anchor="ctr"/>
          <a:lstStyle/>
          <a:p>
            <a:pPr algn="ctr">
              <a:defRPr/>
            </a:pPr>
            <a:r>
              <a:rPr lang="zh-CN" altLang="en-US" b="1" dirty="0">
                <a:solidFill>
                  <a:srgbClr val="70AD47">
                    <a:lumMod val="75000"/>
                  </a:srgbClr>
                </a:solidFill>
                <a:ea typeface="微软雅黑" panose="020B0503020204020204" pitchFamily="34" charset="-122"/>
              </a:rPr>
              <a:t>支持放大与缩小</a:t>
            </a:r>
            <a:endParaRPr lang="zh-CN" altLang="en-US" b="1" dirty="0">
              <a:solidFill>
                <a:srgbClr val="70AD47">
                  <a:lumMod val="75000"/>
                </a:srgbClr>
              </a:solidFill>
              <a:ea typeface="微软雅黑" panose="020B0503020204020204" pitchFamily="34" charset="-122"/>
            </a:endParaRPr>
          </a:p>
        </p:txBody>
      </p:sp>
      <p:sp>
        <p:nvSpPr>
          <p:cNvPr id="8" name="AutoShape 10"/>
          <p:cNvSpPr>
            <a:spLocks noChangeArrowheads="1"/>
          </p:cNvSpPr>
          <p:nvPr/>
        </p:nvSpPr>
        <p:spPr bwMode="auto">
          <a:xfrm>
            <a:off x="1510414" y="1215238"/>
            <a:ext cx="1649095" cy="526731"/>
          </a:xfrm>
          <a:prstGeom prst="wedgeRectCallout">
            <a:avLst>
              <a:gd name="adj1" fmla="val 43263"/>
              <a:gd name="adj2" fmla="val -99966"/>
            </a:avLst>
          </a:prstGeom>
          <a:ln w="3810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96012" tIns="48006" rIns="96012" bIns="48006" anchor="ctr"/>
          <a:lstStyle/>
          <a:p>
            <a:pPr algn="ctr"/>
            <a:r>
              <a:rPr lang="zh-CN" altLang="en-US" b="1" dirty="0">
                <a:solidFill>
                  <a:srgbClr val="70AD47">
                    <a:lumMod val="75000"/>
                  </a:srgbClr>
                </a:solidFill>
                <a:ea typeface="微软雅黑" panose="020B0503020204020204" pitchFamily="34" charset="-122"/>
              </a:rPr>
              <a:t>文字识别</a:t>
            </a:r>
            <a:endParaRPr lang="zh-CN" altLang="en-US" b="1" dirty="0">
              <a:solidFill>
                <a:srgbClr val="70AD47">
                  <a:lumMod val="75000"/>
                </a:srgbClr>
              </a:solidFill>
              <a:ea typeface="微软雅黑" panose="020B0503020204020204" pitchFamily="34" charset="-122"/>
            </a:endParaRPr>
          </a:p>
        </p:txBody>
      </p:sp>
      <p:sp>
        <p:nvSpPr>
          <p:cNvPr id="10" name="AutoShape 10"/>
          <p:cNvSpPr>
            <a:spLocks noChangeArrowheads="1"/>
          </p:cNvSpPr>
          <p:nvPr/>
        </p:nvSpPr>
        <p:spPr bwMode="auto">
          <a:xfrm>
            <a:off x="9878786" y="884806"/>
            <a:ext cx="2053590" cy="455056"/>
          </a:xfrm>
          <a:prstGeom prst="wedgeRectCallout">
            <a:avLst>
              <a:gd name="adj1" fmla="val -43517"/>
              <a:gd name="adj2" fmla="val -65243"/>
            </a:avLst>
          </a:prstGeom>
          <a:ln w="3810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96012" tIns="48006" rIns="96012" bIns="48006" anchor="ctr"/>
          <a:lstStyle/>
          <a:p>
            <a:pPr algn="ctr">
              <a:defRPr/>
            </a:pPr>
            <a:r>
              <a:rPr lang="zh-CN" altLang="en-US" b="1" dirty="0">
                <a:solidFill>
                  <a:srgbClr val="70AD47">
                    <a:lumMod val="75000"/>
                  </a:srgbClr>
                </a:solidFill>
                <a:ea typeface="微软雅黑" panose="020B0503020204020204" pitchFamily="34" charset="-122"/>
              </a:rPr>
              <a:t>保存与打印</a:t>
            </a:r>
            <a:endParaRPr lang="zh-CN" altLang="en-US" b="1" dirty="0">
              <a:solidFill>
                <a:srgbClr val="70AD47">
                  <a:lumMod val="75000"/>
                </a:srgbClr>
              </a:solidFill>
              <a:ea typeface="微软雅黑" panose="020B0503020204020204" pitchFamily="34" charset="-122"/>
            </a:endParaRPr>
          </a:p>
        </p:txBody>
      </p:sp>
      <p:sp>
        <p:nvSpPr>
          <p:cNvPr id="9" name="AutoShape 10"/>
          <p:cNvSpPr>
            <a:spLocks noChangeArrowheads="1"/>
          </p:cNvSpPr>
          <p:nvPr/>
        </p:nvSpPr>
        <p:spPr bwMode="auto">
          <a:xfrm>
            <a:off x="7851650" y="1063837"/>
            <a:ext cx="1649095" cy="681752"/>
          </a:xfrm>
          <a:prstGeom prst="wedgeRectCallout">
            <a:avLst>
              <a:gd name="adj1" fmla="val 37794"/>
              <a:gd name="adj2" fmla="val -97144"/>
            </a:avLst>
          </a:prstGeom>
          <a:ln w="3810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96012" tIns="48006" rIns="96012" bIns="48006" anchor="ctr"/>
          <a:lstStyle/>
          <a:p>
            <a:pPr algn="ctr">
              <a:defRPr/>
            </a:pPr>
            <a:r>
              <a:rPr lang="zh-CN" altLang="en-US" b="1" dirty="0">
                <a:solidFill>
                  <a:srgbClr val="70AD47">
                    <a:lumMod val="75000"/>
                  </a:srgbClr>
                </a:solidFill>
                <a:ea typeface="微软雅黑" panose="020B0503020204020204" pitchFamily="34" charset="-122"/>
              </a:rPr>
              <a:t>资料来源</a:t>
            </a:r>
            <a:endParaRPr lang="zh-CN" altLang="en-US" b="1" dirty="0">
              <a:solidFill>
                <a:srgbClr val="70AD47">
                  <a:lumMod val="75000"/>
                </a:srgbClr>
              </a:solidFill>
              <a:ea typeface="微软雅黑" panose="020B0503020204020204" pitchFamily="34" charset="-122"/>
            </a:endParaRPr>
          </a:p>
        </p:txBody>
      </p:sp>
      <p:sp>
        <p:nvSpPr>
          <p:cNvPr id="13" name="圆角矩形 12"/>
          <p:cNvSpPr/>
          <p:nvPr/>
        </p:nvSpPr>
        <p:spPr>
          <a:xfrm>
            <a:off x="3830114" y="2844051"/>
            <a:ext cx="5670630" cy="680790"/>
          </a:xfrm>
          <a:prstGeom prst="roundRect">
            <a:avLst/>
          </a:prstGeom>
          <a:noFill/>
          <a:ln w="381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012" tIns="48006" rIns="96012" bIns="48006" rtlCol="0" anchor="ctr"/>
          <a:lstStyle/>
          <a:p>
            <a:pPr algn="ctr"/>
            <a:endParaRPr lang="zh-CN" altLang="en-US"/>
          </a:p>
        </p:txBody>
      </p:sp>
      <p:sp>
        <p:nvSpPr>
          <p:cNvPr id="14" name="圆角矩形 13"/>
          <p:cNvSpPr/>
          <p:nvPr/>
        </p:nvSpPr>
        <p:spPr>
          <a:xfrm>
            <a:off x="2540075" y="349654"/>
            <a:ext cx="1209734" cy="412426"/>
          </a:xfrm>
          <a:prstGeom prst="round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012" tIns="48006" rIns="96012" bIns="48006" rtlCol="0" anchor="ctr"/>
          <a:lstStyle/>
          <a:p>
            <a:pPr algn="ctr"/>
            <a:endParaRPr lang="zh-CN" altLang="en-US"/>
          </a:p>
        </p:txBody>
      </p:sp>
      <p:sp>
        <p:nvSpPr>
          <p:cNvPr id="15" name="圆角矩形 14"/>
          <p:cNvSpPr/>
          <p:nvPr/>
        </p:nvSpPr>
        <p:spPr>
          <a:xfrm>
            <a:off x="4695196" y="402604"/>
            <a:ext cx="1209734" cy="412426"/>
          </a:xfrm>
          <a:prstGeom prst="round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012" tIns="48006" rIns="96012" bIns="48006" rtlCol="0" anchor="ctr"/>
          <a:lstStyle/>
          <a:p>
            <a:pPr algn="ctr"/>
            <a:endParaRPr lang="zh-CN" altLang="en-US"/>
          </a:p>
        </p:txBody>
      </p:sp>
      <p:pic>
        <p:nvPicPr>
          <p:cNvPr id="5" name="图片 4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36196" y="1829820"/>
            <a:ext cx="2840000" cy="930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ldLvl="0" animBg="1"/>
      <p:bldP spid="7" grpId="0" bldLvl="0" animBg="1"/>
      <p:bldP spid="8" grpId="0" bldLvl="0" animBg="1"/>
      <p:bldP spid="10" grpId="0" bldLvl="0" animBg="1"/>
      <p:bldP spid="9" grpId="0" bldLvl="0" animBg="1"/>
      <p:bldP spid="13" grpId="0" bldLvl="0" animBg="1"/>
      <p:bldP spid="14" grpId="0" bldLvl="0" animBg="1"/>
      <p:bldP spid="15" grpId="0" bldLvl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D273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787603" y="180991"/>
            <a:ext cx="8490000" cy="6429999"/>
          </a:xfrm>
          <a:prstGeom prst="rect">
            <a:avLst/>
          </a:prstGeom>
        </p:spPr>
      </p:pic>
      <p:sp>
        <p:nvSpPr>
          <p:cNvPr id="6" name="Rounded Rectangular Callout 17"/>
          <p:cNvSpPr/>
          <p:nvPr/>
        </p:nvSpPr>
        <p:spPr bwMode="auto">
          <a:xfrm rot="10800000" flipV="1">
            <a:off x="4208156" y="1687606"/>
            <a:ext cx="2100263" cy="825104"/>
          </a:xfrm>
          <a:prstGeom prst="wedgeRoundRectCallout">
            <a:avLst>
              <a:gd name="adj1" fmla="val 34971"/>
              <a:gd name="adj2" fmla="val -59086"/>
              <a:gd name="adj3" fmla="val 16667"/>
            </a:avLst>
          </a:prstGeom>
          <a:ln w="3810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96012" tIns="48006" rIns="96012" bIns="48006" anchor="ctr"/>
          <a:lstStyle/>
          <a:p>
            <a:pPr algn="ctr" defTabSz="959485" eaLnBrk="0" hangingPunct="0">
              <a:defRPr/>
            </a:pPr>
            <a:r>
              <a:rPr lang="zh-CN" altLang="en-US" b="1" dirty="0">
                <a:solidFill>
                  <a:srgbClr val="70AD47">
                    <a:lumMod val="75000"/>
                  </a:srgbClr>
                </a:solidFill>
                <a:ea typeface="微软雅黑" panose="020B0503020204020204" pitchFamily="34" charset="-122"/>
              </a:rPr>
              <a:t>从本页来源</a:t>
            </a:r>
            <a:br>
              <a:rPr lang="en-US" altLang="zh-CN" b="1" dirty="0">
                <a:solidFill>
                  <a:srgbClr val="70AD47">
                    <a:lumMod val="75000"/>
                  </a:srgbClr>
                </a:solidFill>
                <a:ea typeface="微软雅黑" panose="020B0503020204020204" pitchFamily="34" charset="-122"/>
              </a:rPr>
            </a:br>
            <a:r>
              <a:rPr lang="zh-CN" altLang="en-US" b="1" dirty="0">
                <a:solidFill>
                  <a:srgbClr val="70AD47">
                    <a:lumMod val="75000"/>
                  </a:srgbClr>
                </a:solidFill>
                <a:ea typeface="微软雅黑" panose="020B0503020204020204" pitchFamily="34" charset="-122"/>
              </a:rPr>
              <a:t>到达图书信息</a:t>
            </a:r>
            <a:endParaRPr lang="en-US" altLang="zh-CN" b="1" dirty="0">
              <a:solidFill>
                <a:srgbClr val="70AD47">
                  <a:lumMod val="75000"/>
                </a:srgbClr>
              </a:solidFill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D273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8536940" y="485140"/>
            <a:ext cx="3431540" cy="779145"/>
          </a:xfrm>
          <a:prstGeom prst="rect">
            <a:avLst/>
          </a:prstGeom>
          <a:solidFill>
            <a:schemeClr val="tx1">
              <a:alpha val="48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012" tIns="48006" rIns="96012" bIns="48006" rtlCol="0" anchor="ctr"/>
          <a:lstStyle/>
          <a:p>
            <a:pPr algn="ctr"/>
            <a:r>
              <a:rPr lang="zh-CN" altLang="en-US" sz="290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馆藏电子全文</a:t>
            </a:r>
            <a:endParaRPr lang="zh-CN" altLang="en-US" sz="29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25095" y="575945"/>
            <a:ext cx="8411845" cy="5791200"/>
          </a:xfrm>
          <a:prstGeom prst="rect">
            <a:avLst/>
          </a:prstGeom>
        </p:spPr>
      </p:pic>
      <p:sp>
        <p:nvSpPr>
          <p:cNvPr id="11" name="圆角矩形 10"/>
          <p:cNvSpPr/>
          <p:nvPr/>
        </p:nvSpPr>
        <p:spPr>
          <a:xfrm>
            <a:off x="1421130" y="1558925"/>
            <a:ext cx="1487170" cy="212090"/>
          </a:xfrm>
          <a:prstGeom prst="roundRect">
            <a:avLst/>
          </a:prstGeom>
          <a:solidFill>
            <a:schemeClr val="accent6">
              <a:lumMod val="75000"/>
              <a:alpha val="45000"/>
            </a:schemeClr>
          </a:solidFill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012" tIns="48006" rIns="96012" bIns="48006" rtlCol="0" anchor="ctr"/>
          <a:lstStyle/>
          <a:p>
            <a:pPr algn="ctr"/>
            <a:endParaRPr lang="zh-CN" altLang="en-US"/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68880" y="1264285"/>
            <a:ext cx="9500235" cy="5168265"/>
          </a:xfrm>
          <a:prstGeom prst="rect">
            <a:avLst/>
          </a:prstGeom>
        </p:spPr>
      </p:pic>
      <p:sp>
        <p:nvSpPr>
          <p:cNvPr id="16" name="圆角矩形 15"/>
          <p:cNvSpPr/>
          <p:nvPr/>
        </p:nvSpPr>
        <p:spPr>
          <a:xfrm>
            <a:off x="8314055" y="2768600"/>
            <a:ext cx="1487170" cy="283210"/>
          </a:xfrm>
          <a:prstGeom prst="roundRect">
            <a:avLst/>
          </a:prstGeom>
          <a:solidFill>
            <a:schemeClr val="accent6">
              <a:lumMod val="75000"/>
              <a:alpha val="45000"/>
            </a:schemeClr>
          </a:solidFill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012" tIns="48006" rIns="96012" bIns="48006" rtlCol="0" anchor="ctr"/>
          <a:lstStyle/>
          <a:p>
            <a:pPr algn="ctr"/>
            <a:endParaRPr lang="zh-CN" altLang="en-US"/>
          </a:p>
        </p:txBody>
      </p:sp>
      <p:sp>
        <p:nvSpPr>
          <p:cNvPr id="17" name="矩形 16"/>
          <p:cNvSpPr/>
          <p:nvPr/>
        </p:nvSpPr>
        <p:spPr>
          <a:xfrm>
            <a:off x="1421130" y="6737985"/>
            <a:ext cx="938530" cy="372110"/>
          </a:xfrm>
          <a:prstGeom prst="rect">
            <a:avLst/>
          </a:prstGeom>
        </p:spPr>
        <p:txBody>
          <a:bodyPr wrap="square" lIns="96012" tIns="48006" rIns="96012" bIns="48006">
            <a:spAutoFit/>
          </a:bodyPr>
          <a:lstStyle/>
          <a:p>
            <a:pPr algn="ctr"/>
            <a:r>
              <a:rPr lang="zh-CN" altLang="en-US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检索页</a:t>
            </a:r>
            <a:endParaRPr lang="zh-CN" altLang="en-US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6703060" y="6825615"/>
            <a:ext cx="938530" cy="372110"/>
          </a:xfrm>
          <a:prstGeom prst="rect">
            <a:avLst/>
          </a:prstGeom>
        </p:spPr>
        <p:txBody>
          <a:bodyPr wrap="square" lIns="96012" tIns="48006" rIns="96012" bIns="48006">
            <a:spAutoFit/>
          </a:bodyPr>
          <a:lstStyle/>
          <a:p>
            <a:pPr algn="ctr"/>
            <a:r>
              <a:rPr lang="zh-CN" altLang="en-US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详情页</a:t>
            </a:r>
            <a:endParaRPr lang="zh-CN" altLang="en-US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ldLvl="0" animBg="1"/>
      <p:bldP spid="16" grpId="0" bldLvl="0" animBg="1"/>
      <p:bldP spid="17" grpId="0"/>
      <p:bldP spid="18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D273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矩形 16"/>
          <p:cNvSpPr/>
          <p:nvPr/>
        </p:nvSpPr>
        <p:spPr>
          <a:xfrm>
            <a:off x="1421130" y="6737985"/>
            <a:ext cx="938530" cy="372110"/>
          </a:xfrm>
          <a:prstGeom prst="rect">
            <a:avLst/>
          </a:prstGeom>
        </p:spPr>
        <p:txBody>
          <a:bodyPr wrap="square" lIns="96012" tIns="48006" rIns="96012" bIns="48006">
            <a:spAutoFit/>
          </a:bodyPr>
          <a:lstStyle/>
          <a:p>
            <a:pPr algn="ctr"/>
            <a:r>
              <a:rPr lang="zh-CN" altLang="en-US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检索页</a:t>
            </a:r>
            <a:endParaRPr lang="zh-CN" altLang="en-US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6703060" y="6825615"/>
            <a:ext cx="938530" cy="372110"/>
          </a:xfrm>
          <a:prstGeom prst="rect">
            <a:avLst/>
          </a:prstGeom>
        </p:spPr>
        <p:txBody>
          <a:bodyPr wrap="square" lIns="96012" tIns="48006" rIns="96012" bIns="48006">
            <a:spAutoFit/>
          </a:bodyPr>
          <a:lstStyle/>
          <a:p>
            <a:pPr algn="ctr"/>
            <a:r>
              <a:rPr lang="zh-CN" altLang="en-US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详情页</a:t>
            </a:r>
            <a:endParaRPr lang="zh-CN" altLang="en-US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17625" y="318982"/>
            <a:ext cx="10811483" cy="6220929"/>
          </a:xfrm>
          <a:prstGeom prst="rect">
            <a:avLst/>
          </a:prstGeom>
        </p:spPr>
      </p:pic>
      <p:sp>
        <p:nvSpPr>
          <p:cNvPr id="4" name="AutoShape 10"/>
          <p:cNvSpPr>
            <a:spLocks noChangeArrowheads="1"/>
          </p:cNvSpPr>
          <p:nvPr/>
        </p:nvSpPr>
        <p:spPr bwMode="auto">
          <a:xfrm>
            <a:off x="4244394" y="886408"/>
            <a:ext cx="2545663" cy="824261"/>
          </a:xfrm>
          <a:prstGeom prst="wedgeRectCallout">
            <a:avLst>
              <a:gd name="adj1" fmla="val -61244"/>
              <a:gd name="adj2" fmla="val 15327"/>
            </a:avLst>
          </a:prstGeom>
          <a:ln w="3810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6012" tIns="48006" rIns="96012" bIns="48006" numCol="1" spcCol="0" rtlCol="0" fromWordArt="0" anchor="ctr" anchorCtr="0" forceAA="0" compatLnSpc="1">
            <a:noAutofit/>
          </a:bodyPr>
          <a:lstStyle/>
          <a:p>
            <a:pPr algn="ctr"/>
            <a:r>
              <a:rPr lang="zh-CN" altLang="en-US" b="1" dirty="0">
                <a:solidFill>
                  <a:srgbClr val="70AD47">
                    <a:lumMod val="75000"/>
                  </a:srgbClr>
                </a:solidFill>
                <a:ea typeface="微软雅黑" panose="020B0503020204020204" pitchFamily="34" charset="-122"/>
              </a:rPr>
              <a:t>点击目录标签，查看本书目录结构</a:t>
            </a:r>
            <a:endParaRPr lang="zh-CN" altLang="en-US" b="1" dirty="0">
              <a:solidFill>
                <a:srgbClr val="70AD47">
                  <a:lumMod val="75000"/>
                </a:srgbClr>
              </a:solidFill>
              <a:ea typeface="微软雅黑" panose="020B0503020204020204" pitchFamily="34" charset="-122"/>
            </a:endParaRPr>
          </a:p>
        </p:txBody>
      </p:sp>
      <p:sp>
        <p:nvSpPr>
          <p:cNvPr id="5" name="AutoShape 9"/>
          <p:cNvSpPr>
            <a:spLocks noChangeArrowheads="1"/>
          </p:cNvSpPr>
          <p:nvPr/>
        </p:nvSpPr>
        <p:spPr bwMode="auto">
          <a:xfrm>
            <a:off x="10141850" y="976597"/>
            <a:ext cx="1854906" cy="397843"/>
          </a:xfrm>
          <a:prstGeom prst="wedgeRectCallout">
            <a:avLst>
              <a:gd name="adj1" fmla="val -29827"/>
              <a:gd name="adj2" fmla="val -109987"/>
            </a:avLst>
          </a:prstGeom>
          <a:ln w="3810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6012" tIns="48006" rIns="96012" bIns="48006" numCol="1" spcCol="0" rtlCol="0" fromWordArt="0" anchor="ctr" anchorCtr="0" forceAA="0" compatLnSpc="1">
            <a:noAutofit/>
          </a:bodyPr>
          <a:lstStyle/>
          <a:p>
            <a:pPr algn="ctr"/>
            <a:r>
              <a:rPr lang="zh-CN" altLang="en-US" b="1" dirty="0" smtClean="0">
                <a:solidFill>
                  <a:srgbClr val="70AD47">
                    <a:lumMod val="75000"/>
                  </a:srgbClr>
                </a:solidFill>
                <a:ea typeface="微软雅黑" panose="020B0503020204020204" pitchFamily="34" charset="-122"/>
              </a:rPr>
              <a:t>支持书内搜索</a:t>
            </a:r>
            <a:endParaRPr lang="zh-CN" altLang="en-US" b="1" dirty="0">
              <a:solidFill>
                <a:srgbClr val="70AD47">
                  <a:lumMod val="75000"/>
                </a:srgbClr>
              </a:solidFill>
              <a:ea typeface="微软雅黑" panose="020B0503020204020204" pitchFamily="34" charset="-122"/>
            </a:endParaRPr>
          </a:p>
        </p:txBody>
      </p:sp>
      <p:sp>
        <p:nvSpPr>
          <p:cNvPr id="7" name="圆角矩形 6"/>
          <p:cNvSpPr/>
          <p:nvPr/>
        </p:nvSpPr>
        <p:spPr>
          <a:xfrm>
            <a:off x="10141332" y="420965"/>
            <a:ext cx="1587776" cy="226825"/>
          </a:xfrm>
          <a:prstGeom prst="roundRect">
            <a:avLst/>
          </a:prstGeom>
          <a:solidFill>
            <a:schemeClr val="accent6">
              <a:lumMod val="75000"/>
              <a:alpha val="45000"/>
            </a:schemeClr>
          </a:solidFill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012" tIns="48006" rIns="96012" bIns="48006" rtlCol="0" anchor="ctr"/>
          <a:lstStyle/>
          <a:p>
            <a:pPr algn="ctr"/>
            <a:endParaRPr lang="zh-CN" altLang="en-US"/>
          </a:p>
        </p:txBody>
      </p:sp>
      <p:sp>
        <p:nvSpPr>
          <p:cNvPr id="8" name="圆角矩形 7"/>
          <p:cNvSpPr/>
          <p:nvPr/>
        </p:nvSpPr>
        <p:spPr>
          <a:xfrm>
            <a:off x="3488310" y="976597"/>
            <a:ext cx="488436" cy="734072"/>
          </a:xfrm>
          <a:prstGeom prst="roundRect">
            <a:avLst/>
          </a:prstGeom>
          <a:solidFill>
            <a:schemeClr val="accent6">
              <a:lumMod val="75000"/>
              <a:alpha val="45000"/>
            </a:schemeClr>
          </a:solidFill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012" tIns="48006" rIns="96012" bIns="48006"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  <p:bldP spid="4" grpId="0" bldLvl="0" animBg="1"/>
      <p:bldP spid="5" grpId="0" bldLvl="0" animBg="1"/>
      <p:bldP spid="7" grpId="0" bldLvl="0" animBg="1"/>
      <p:bldP spid="8" grpId="0" bldLvl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D273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任意多边形: 形状 41"/>
          <p:cNvSpPr/>
          <p:nvPr/>
        </p:nvSpPr>
        <p:spPr>
          <a:xfrm rot="2506017">
            <a:off x="-4863688" y="-2708456"/>
            <a:ext cx="7598929" cy="10789013"/>
          </a:xfrm>
          <a:custGeom>
            <a:avLst/>
            <a:gdLst>
              <a:gd name="connsiteX0" fmla="*/ 0 w 7598929"/>
              <a:gd name="connsiteY0" fmla="*/ 1 h 10789013"/>
              <a:gd name="connsiteX1" fmla="*/ 7598929 w 7598929"/>
              <a:gd name="connsiteY1" fmla="*/ 0 h 10789013"/>
              <a:gd name="connsiteX2" fmla="*/ 7598929 w 7598929"/>
              <a:gd name="connsiteY2" fmla="*/ 10789012 h 10789013"/>
              <a:gd name="connsiteX3" fmla="*/ 6806820 w 7598929"/>
              <a:gd name="connsiteY3" fmla="*/ 10789013 h 10789013"/>
              <a:gd name="connsiteX4" fmla="*/ 6806819 w 7598929"/>
              <a:gd name="connsiteY4" fmla="*/ 4680214 h 10789013"/>
              <a:gd name="connsiteX5" fmla="*/ 6761100 w 7598929"/>
              <a:gd name="connsiteY5" fmla="*/ 4680215 h 10789013"/>
              <a:gd name="connsiteX6" fmla="*/ 6761100 w 7598929"/>
              <a:gd name="connsiteY6" fmla="*/ 10789012 h 10789013"/>
              <a:gd name="connsiteX7" fmla="*/ 6247520 w 7598929"/>
              <a:gd name="connsiteY7" fmla="*/ 10789012 h 10789013"/>
              <a:gd name="connsiteX8" fmla="*/ 6247520 w 7598929"/>
              <a:gd name="connsiteY8" fmla="*/ 3395512 h 10789013"/>
              <a:gd name="connsiteX9" fmla="*/ 6201801 w 7598929"/>
              <a:gd name="connsiteY9" fmla="*/ 3395512 h 10789013"/>
              <a:gd name="connsiteX10" fmla="*/ 6201801 w 7598929"/>
              <a:gd name="connsiteY10" fmla="*/ 10789013 h 10789013"/>
              <a:gd name="connsiteX11" fmla="*/ 5647534 w 7598929"/>
              <a:gd name="connsiteY11" fmla="*/ 10789013 h 10789013"/>
              <a:gd name="connsiteX12" fmla="*/ 5647534 w 7598929"/>
              <a:gd name="connsiteY12" fmla="*/ 3784889 h 10789013"/>
              <a:gd name="connsiteX13" fmla="*/ 5601815 w 7598929"/>
              <a:gd name="connsiteY13" fmla="*/ 3784889 h 10789013"/>
              <a:gd name="connsiteX14" fmla="*/ 5601814 w 7598929"/>
              <a:gd name="connsiteY14" fmla="*/ 10789012 h 10789013"/>
              <a:gd name="connsiteX15" fmla="*/ 0 w 7598929"/>
              <a:gd name="connsiteY15" fmla="*/ 10789013 h 10789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7598929" h="10789013">
                <a:moveTo>
                  <a:pt x="0" y="1"/>
                </a:moveTo>
                <a:lnTo>
                  <a:pt x="7598929" y="0"/>
                </a:lnTo>
                <a:lnTo>
                  <a:pt x="7598929" y="10789012"/>
                </a:lnTo>
                <a:lnTo>
                  <a:pt x="6806820" y="10789013"/>
                </a:lnTo>
                <a:lnTo>
                  <a:pt x="6806819" y="4680214"/>
                </a:lnTo>
                <a:lnTo>
                  <a:pt x="6761100" y="4680215"/>
                </a:lnTo>
                <a:lnTo>
                  <a:pt x="6761100" y="10789012"/>
                </a:lnTo>
                <a:lnTo>
                  <a:pt x="6247520" y="10789012"/>
                </a:lnTo>
                <a:lnTo>
                  <a:pt x="6247520" y="3395512"/>
                </a:lnTo>
                <a:lnTo>
                  <a:pt x="6201801" y="3395512"/>
                </a:lnTo>
                <a:lnTo>
                  <a:pt x="6201801" y="10789013"/>
                </a:lnTo>
                <a:lnTo>
                  <a:pt x="5647534" y="10789013"/>
                </a:lnTo>
                <a:lnTo>
                  <a:pt x="5647534" y="3784889"/>
                </a:lnTo>
                <a:lnTo>
                  <a:pt x="5601815" y="3784889"/>
                </a:lnTo>
                <a:lnTo>
                  <a:pt x="5601814" y="10789012"/>
                </a:lnTo>
                <a:lnTo>
                  <a:pt x="0" y="10789013"/>
                </a:lnTo>
                <a:close/>
              </a:path>
            </a:pathLst>
          </a:custGeom>
          <a:solidFill>
            <a:srgbClr val="00E4CE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1386348" y="825910"/>
            <a:ext cx="206477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 dirty="0">
                <a:solidFill>
                  <a:srgbClr val="1D273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目录</a:t>
            </a:r>
            <a:endParaRPr lang="zh-CN" altLang="en-US" sz="4400" dirty="0">
              <a:solidFill>
                <a:srgbClr val="1D273B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386348" y="1595351"/>
            <a:ext cx="20647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>
                <a:solidFill>
                  <a:srgbClr val="1D273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CONTENT</a:t>
            </a:r>
            <a:endParaRPr lang="zh-CN" altLang="en-US" sz="2800" dirty="0">
              <a:solidFill>
                <a:srgbClr val="1D273B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8" name="直接连接符 7"/>
          <p:cNvCxnSpPr/>
          <p:nvPr/>
        </p:nvCxnSpPr>
        <p:spPr>
          <a:xfrm>
            <a:off x="1543050" y="787810"/>
            <a:ext cx="856635" cy="0"/>
          </a:xfrm>
          <a:prstGeom prst="line">
            <a:avLst/>
          </a:prstGeom>
          <a:ln>
            <a:solidFill>
              <a:srgbClr val="1D273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3" name="组合 12"/>
          <p:cNvGrpSpPr/>
          <p:nvPr/>
        </p:nvGrpSpPr>
        <p:grpSpPr>
          <a:xfrm>
            <a:off x="7096651" y="1181035"/>
            <a:ext cx="4876800" cy="742950"/>
            <a:chOff x="6096000" y="1485486"/>
            <a:chExt cx="4876800" cy="742950"/>
          </a:xfrm>
        </p:grpSpPr>
        <p:sp>
          <p:nvSpPr>
            <p:cNvPr id="10" name="平行四边形 9"/>
            <p:cNvSpPr/>
            <p:nvPr/>
          </p:nvSpPr>
          <p:spPr>
            <a:xfrm>
              <a:off x="6096000" y="1485486"/>
              <a:ext cx="1581150" cy="742950"/>
            </a:xfrm>
            <a:prstGeom prst="parallelogram">
              <a:avLst>
                <a:gd name="adj" fmla="val 90384"/>
              </a:avLst>
            </a:prstGeom>
            <a:noFill/>
            <a:ln>
              <a:solidFill>
                <a:srgbClr val="00E4C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1" name="文本框 10"/>
            <p:cNvSpPr txBox="1"/>
            <p:nvPr/>
          </p:nvSpPr>
          <p:spPr>
            <a:xfrm>
              <a:off x="6632575" y="1595351"/>
              <a:ext cx="5080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8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</a:t>
              </a:r>
              <a:endParaRPr lang="zh-CN" altLang="en-US" sz="2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2" name="文本框 11"/>
            <p:cNvSpPr txBox="1"/>
            <p:nvPr/>
          </p:nvSpPr>
          <p:spPr>
            <a:xfrm>
              <a:off x="7962900" y="1595351"/>
              <a:ext cx="3009900" cy="5219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读秀</a:t>
              </a:r>
              <a:endParaRPr lang="zh-CN" altLang="en-US" sz="2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5868571" y="2530864"/>
            <a:ext cx="4876800" cy="742950"/>
            <a:chOff x="6096000" y="1485486"/>
            <a:chExt cx="4876800" cy="742950"/>
          </a:xfrm>
        </p:grpSpPr>
        <p:sp>
          <p:nvSpPr>
            <p:cNvPr id="20" name="平行四边形 19"/>
            <p:cNvSpPr/>
            <p:nvPr/>
          </p:nvSpPr>
          <p:spPr>
            <a:xfrm>
              <a:off x="6096000" y="1485486"/>
              <a:ext cx="1581150" cy="742950"/>
            </a:xfrm>
            <a:prstGeom prst="parallelogram">
              <a:avLst>
                <a:gd name="adj" fmla="val 89957"/>
              </a:avLst>
            </a:prstGeom>
            <a:noFill/>
            <a:ln>
              <a:solidFill>
                <a:srgbClr val="00E4C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文本框 20"/>
            <p:cNvSpPr txBox="1"/>
            <p:nvPr/>
          </p:nvSpPr>
          <p:spPr>
            <a:xfrm>
              <a:off x="6632575" y="1595351"/>
              <a:ext cx="5080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8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</a:t>
              </a:r>
              <a:endParaRPr lang="zh-CN" altLang="en-US" sz="2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2" name="文本框 21"/>
            <p:cNvSpPr txBox="1"/>
            <p:nvPr/>
          </p:nvSpPr>
          <p:spPr>
            <a:xfrm>
              <a:off x="7962900" y="1595351"/>
              <a:ext cx="3009900" cy="5219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百链</a:t>
              </a:r>
              <a:endParaRPr lang="zh-CN" altLang="en-US" sz="2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4658251" y="3880693"/>
            <a:ext cx="4876800" cy="742950"/>
            <a:chOff x="6096000" y="1485486"/>
            <a:chExt cx="4876800" cy="742950"/>
          </a:xfrm>
        </p:grpSpPr>
        <p:sp>
          <p:nvSpPr>
            <p:cNvPr id="24" name="平行四边形 23"/>
            <p:cNvSpPr/>
            <p:nvPr/>
          </p:nvSpPr>
          <p:spPr>
            <a:xfrm>
              <a:off x="6096000" y="1485486"/>
              <a:ext cx="1581150" cy="742950"/>
            </a:xfrm>
            <a:prstGeom prst="parallelogram">
              <a:avLst>
                <a:gd name="adj" fmla="val 90384"/>
              </a:avLst>
            </a:prstGeom>
            <a:noFill/>
            <a:ln>
              <a:solidFill>
                <a:srgbClr val="00E4C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文本框 24"/>
            <p:cNvSpPr txBox="1"/>
            <p:nvPr/>
          </p:nvSpPr>
          <p:spPr>
            <a:xfrm>
              <a:off x="6632575" y="1595351"/>
              <a:ext cx="5080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8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3</a:t>
              </a:r>
              <a:endParaRPr lang="zh-CN" altLang="en-US" sz="2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6" name="文本框 25"/>
            <p:cNvSpPr txBox="1"/>
            <p:nvPr/>
          </p:nvSpPr>
          <p:spPr>
            <a:xfrm>
              <a:off x="7962900" y="1595351"/>
              <a:ext cx="3009900" cy="5219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期刊</a:t>
              </a:r>
              <a:endParaRPr lang="zh-CN" altLang="en-US" sz="2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38" name="矩形 37"/>
          <p:cNvSpPr/>
          <p:nvPr/>
        </p:nvSpPr>
        <p:spPr>
          <a:xfrm rot="2506017">
            <a:off x="-4465223" y="-2708455"/>
            <a:ext cx="7598929" cy="10789013"/>
          </a:xfrm>
          <a:prstGeom prst="rect">
            <a:avLst/>
          </a:prstGeom>
          <a:noFill/>
          <a:ln>
            <a:solidFill>
              <a:srgbClr val="00E4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7" name="组合 22"/>
          <p:cNvGrpSpPr/>
          <p:nvPr/>
        </p:nvGrpSpPr>
        <p:grpSpPr>
          <a:xfrm>
            <a:off x="3801001" y="5229272"/>
            <a:ext cx="4876800" cy="742950"/>
            <a:chOff x="6096000" y="1485486"/>
            <a:chExt cx="4876800" cy="742950"/>
          </a:xfrm>
        </p:grpSpPr>
        <p:sp>
          <p:nvSpPr>
            <p:cNvPr id="28" name="平行四边形 27"/>
            <p:cNvSpPr/>
            <p:nvPr/>
          </p:nvSpPr>
          <p:spPr>
            <a:xfrm>
              <a:off x="6096000" y="1485486"/>
              <a:ext cx="1581150" cy="742950"/>
            </a:xfrm>
            <a:prstGeom prst="parallelogram">
              <a:avLst>
                <a:gd name="adj" fmla="val 90384"/>
              </a:avLst>
            </a:prstGeom>
            <a:noFill/>
            <a:ln>
              <a:solidFill>
                <a:srgbClr val="00E4C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9" name="文本框 28"/>
            <p:cNvSpPr txBox="1"/>
            <p:nvPr/>
          </p:nvSpPr>
          <p:spPr>
            <a:xfrm>
              <a:off x="6632575" y="1595351"/>
              <a:ext cx="5080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8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3</a:t>
              </a:r>
              <a:endParaRPr lang="zh-CN" altLang="en-US" sz="2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0" name="文本框 29"/>
            <p:cNvSpPr txBox="1"/>
            <p:nvPr/>
          </p:nvSpPr>
          <p:spPr>
            <a:xfrm>
              <a:off x="7962900" y="1595351"/>
              <a:ext cx="3009900" cy="5219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学习通</a:t>
              </a:r>
              <a:endParaRPr lang="zh-CN" altLang="en-US" sz="2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D273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矩形 16"/>
          <p:cNvSpPr/>
          <p:nvPr/>
        </p:nvSpPr>
        <p:spPr>
          <a:xfrm>
            <a:off x="1421130" y="6737985"/>
            <a:ext cx="938530" cy="372110"/>
          </a:xfrm>
          <a:prstGeom prst="rect">
            <a:avLst/>
          </a:prstGeom>
        </p:spPr>
        <p:txBody>
          <a:bodyPr wrap="square" lIns="96012" tIns="48006" rIns="96012" bIns="48006">
            <a:spAutoFit/>
          </a:bodyPr>
          <a:lstStyle/>
          <a:p>
            <a:pPr algn="ctr"/>
            <a:r>
              <a:rPr lang="zh-CN" altLang="en-US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检索页</a:t>
            </a:r>
            <a:endParaRPr lang="zh-CN" altLang="en-US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6703060" y="6825615"/>
            <a:ext cx="938530" cy="372110"/>
          </a:xfrm>
          <a:prstGeom prst="rect">
            <a:avLst/>
          </a:prstGeom>
        </p:spPr>
        <p:txBody>
          <a:bodyPr wrap="square" lIns="96012" tIns="48006" rIns="96012" bIns="48006">
            <a:spAutoFit/>
          </a:bodyPr>
          <a:lstStyle/>
          <a:p>
            <a:pPr algn="ctr"/>
            <a:r>
              <a:rPr lang="zh-CN" altLang="en-US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详情页</a:t>
            </a:r>
            <a:endParaRPr lang="zh-CN" altLang="en-US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990" y="954405"/>
            <a:ext cx="11525250" cy="5394325"/>
          </a:xfrm>
          <a:prstGeom prst="rect">
            <a:avLst/>
          </a:prstGeom>
        </p:spPr>
      </p:pic>
      <p:sp>
        <p:nvSpPr>
          <p:cNvPr id="8" name="圆角矩形 7"/>
          <p:cNvSpPr/>
          <p:nvPr/>
        </p:nvSpPr>
        <p:spPr>
          <a:xfrm>
            <a:off x="5534660" y="3602355"/>
            <a:ext cx="650875" cy="370840"/>
          </a:xfrm>
          <a:prstGeom prst="round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012" tIns="48006" rIns="96012" bIns="48006"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8630029" y="122464"/>
            <a:ext cx="3449935" cy="831692"/>
          </a:xfrm>
          <a:prstGeom prst="rect">
            <a:avLst/>
          </a:prstGeom>
          <a:solidFill>
            <a:schemeClr val="tx1">
              <a:alpha val="48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012" tIns="48006" rIns="96012" bIns="48006" rtlCol="0" anchor="ctr"/>
          <a:lstStyle/>
          <a:p>
            <a:pPr algn="ctr"/>
            <a:r>
              <a:rPr lang="zh-CN" altLang="en-US" sz="290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馆藏纸本图书</a:t>
            </a:r>
            <a:endParaRPr lang="zh-CN" altLang="en-US" sz="29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  <p:bldP spid="8" grpId="0" bldLvl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D273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矩形 16"/>
          <p:cNvSpPr/>
          <p:nvPr/>
        </p:nvSpPr>
        <p:spPr>
          <a:xfrm>
            <a:off x="1421130" y="6737985"/>
            <a:ext cx="938530" cy="372110"/>
          </a:xfrm>
          <a:prstGeom prst="rect">
            <a:avLst/>
          </a:prstGeom>
        </p:spPr>
        <p:txBody>
          <a:bodyPr wrap="square" lIns="96012" tIns="48006" rIns="96012" bIns="48006">
            <a:spAutoFit/>
          </a:bodyPr>
          <a:lstStyle/>
          <a:p>
            <a:pPr algn="ctr"/>
            <a:r>
              <a:rPr lang="zh-CN" altLang="en-US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检索页</a:t>
            </a:r>
            <a:endParaRPr lang="zh-CN" altLang="en-US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6703060" y="6825615"/>
            <a:ext cx="938530" cy="372110"/>
          </a:xfrm>
          <a:prstGeom prst="rect">
            <a:avLst/>
          </a:prstGeom>
        </p:spPr>
        <p:txBody>
          <a:bodyPr wrap="square" lIns="96012" tIns="48006" rIns="96012" bIns="48006">
            <a:spAutoFit/>
          </a:bodyPr>
          <a:lstStyle/>
          <a:p>
            <a:pPr algn="ctr"/>
            <a:r>
              <a:rPr lang="zh-CN" altLang="en-US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详情页</a:t>
            </a:r>
            <a:endParaRPr lang="zh-CN" altLang="en-US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15950" y="681355"/>
            <a:ext cx="9794240" cy="477901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27555" y="1969135"/>
            <a:ext cx="9619615" cy="4262120"/>
          </a:xfrm>
          <a:prstGeom prst="rect">
            <a:avLst/>
          </a:prstGeom>
        </p:spPr>
      </p:pic>
      <p:sp>
        <p:nvSpPr>
          <p:cNvPr id="4" name="圆角矩形 3"/>
          <p:cNvSpPr/>
          <p:nvPr/>
        </p:nvSpPr>
        <p:spPr>
          <a:xfrm>
            <a:off x="5586730" y="2710815"/>
            <a:ext cx="2121535" cy="928370"/>
          </a:xfrm>
          <a:prstGeom prst="roundRect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012" tIns="48006" rIns="96012" bIns="48006"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  <p:bldP spid="4" grpId="0" bldLvl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D273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矩形 16"/>
          <p:cNvSpPr/>
          <p:nvPr/>
        </p:nvSpPr>
        <p:spPr>
          <a:xfrm>
            <a:off x="1421130" y="6737985"/>
            <a:ext cx="938530" cy="372110"/>
          </a:xfrm>
          <a:prstGeom prst="rect">
            <a:avLst/>
          </a:prstGeom>
        </p:spPr>
        <p:txBody>
          <a:bodyPr wrap="square" lIns="96012" tIns="48006" rIns="96012" bIns="48006">
            <a:spAutoFit/>
          </a:bodyPr>
          <a:lstStyle/>
          <a:p>
            <a:pPr algn="ctr"/>
            <a:r>
              <a:rPr lang="zh-CN" altLang="en-US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检索页</a:t>
            </a:r>
            <a:endParaRPr lang="zh-CN" altLang="en-US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6703060" y="6825615"/>
            <a:ext cx="938530" cy="372110"/>
          </a:xfrm>
          <a:prstGeom prst="rect">
            <a:avLst/>
          </a:prstGeom>
        </p:spPr>
        <p:txBody>
          <a:bodyPr wrap="square" lIns="96012" tIns="48006" rIns="96012" bIns="48006">
            <a:spAutoFit/>
          </a:bodyPr>
          <a:lstStyle/>
          <a:p>
            <a:pPr algn="ctr"/>
            <a:r>
              <a:rPr lang="zh-CN" altLang="en-US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详情页</a:t>
            </a:r>
            <a:endParaRPr lang="zh-CN" altLang="en-US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95655" y="1111885"/>
            <a:ext cx="10229850" cy="5508625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7221220" y="275590"/>
            <a:ext cx="3389630" cy="744220"/>
          </a:xfrm>
          <a:prstGeom prst="rect">
            <a:avLst/>
          </a:prstGeom>
          <a:solidFill>
            <a:schemeClr val="tx1">
              <a:alpha val="48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012" tIns="48006" rIns="96012" bIns="48006" rtlCol="0" anchor="ctr"/>
          <a:lstStyle/>
          <a:p>
            <a:pPr algn="ctr"/>
            <a:r>
              <a:rPr lang="zh-CN" altLang="en-US" sz="290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文献传递</a:t>
            </a:r>
            <a:endParaRPr lang="zh-CN" altLang="en-US" sz="29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圆角矩形 4"/>
          <p:cNvSpPr/>
          <p:nvPr/>
        </p:nvSpPr>
        <p:spPr>
          <a:xfrm>
            <a:off x="3194685" y="2807970"/>
            <a:ext cx="1419860" cy="262890"/>
          </a:xfrm>
          <a:prstGeom prst="roundRect">
            <a:avLst/>
          </a:prstGeom>
          <a:solidFill>
            <a:schemeClr val="accent2">
              <a:alpha val="43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012" tIns="48006" rIns="96012" bIns="48006" rtlCol="0" anchor="ctr"/>
          <a:lstStyle/>
          <a:p>
            <a:pPr algn="ctr"/>
            <a:endParaRPr lang="zh-CN" altLang="en-US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44520" y="1618615"/>
            <a:ext cx="7788910" cy="4667250"/>
          </a:xfrm>
          <a:prstGeom prst="rect">
            <a:avLst/>
          </a:prstGeom>
        </p:spPr>
      </p:pic>
      <p:sp>
        <p:nvSpPr>
          <p:cNvPr id="7" name="圆角矩形 6"/>
          <p:cNvSpPr/>
          <p:nvPr/>
        </p:nvSpPr>
        <p:spPr>
          <a:xfrm>
            <a:off x="8571230" y="3211830"/>
            <a:ext cx="1419860" cy="202565"/>
          </a:xfrm>
          <a:prstGeom prst="roundRect">
            <a:avLst/>
          </a:prstGeom>
          <a:solidFill>
            <a:schemeClr val="accent6">
              <a:lumMod val="75000"/>
              <a:alpha val="45000"/>
            </a:schemeClr>
          </a:solidFill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012" tIns="48006" rIns="96012" bIns="48006"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  <p:bldP spid="5" grpId="0" bldLvl="0" animBg="1"/>
      <p:bldP spid="7" grpId="0" bldLvl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D273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矩形 16"/>
          <p:cNvSpPr/>
          <p:nvPr/>
        </p:nvSpPr>
        <p:spPr>
          <a:xfrm>
            <a:off x="1421130" y="6737985"/>
            <a:ext cx="938530" cy="372110"/>
          </a:xfrm>
          <a:prstGeom prst="rect">
            <a:avLst/>
          </a:prstGeom>
        </p:spPr>
        <p:txBody>
          <a:bodyPr wrap="square" lIns="96012" tIns="48006" rIns="96012" bIns="48006">
            <a:spAutoFit/>
          </a:bodyPr>
          <a:lstStyle/>
          <a:p>
            <a:pPr algn="ctr"/>
            <a:r>
              <a:rPr lang="zh-CN" altLang="en-US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检索页</a:t>
            </a:r>
            <a:endParaRPr lang="zh-CN" altLang="en-US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6703060" y="6825615"/>
            <a:ext cx="938530" cy="372110"/>
          </a:xfrm>
          <a:prstGeom prst="rect">
            <a:avLst/>
          </a:prstGeom>
        </p:spPr>
        <p:txBody>
          <a:bodyPr wrap="square" lIns="96012" tIns="48006" rIns="96012" bIns="48006">
            <a:spAutoFit/>
          </a:bodyPr>
          <a:lstStyle/>
          <a:p>
            <a:pPr algn="ctr"/>
            <a:r>
              <a:rPr lang="zh-CN" altLang="en-US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详情页</a:t>
            </a:r>
            <a:endParaRPr lang="zh-CN" altLang="en-US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864360" y="347345"/>
            <a:ext cx="8890635" cy="6062345"/>
          </a:xfrm>
          <a:prstGeom prst="rect">
            <a:avLst/>
          </a:prstGeom>
        </p:spPr>
      </p:pic>
      <p:sp>
        <p:nvSpPr>
          <p:cNvPr id="3" name="AutoShape 8"/>
          <p:cNvSpPr>
            <a:spLocks noChangeArrowheads="1"/>
          </p:cNvSpPr>
          <p:nvPr/>
        </p:nvSpPr>
        <p:spPr bwMode="auto">
          <a:xfrm>
            <a:off x="5996940" y="3929380"/>
            <a:ext cx="3067050" cy="1106170"/>
          </a:xfrm>
          <a:prstGeom prst="wedgeRectCallout">
            <a:avLst>
              <a:gd name="adj1" fmla="val -82913"/>
              <a:gd name="adj2" fmla="val -34575"/>
            </a:avLst>
          </a:prstGeom>
          <a:ln w="3810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6012" tIns="48006" rIns="96012" bIns="48006" numCol="1" spcCol="0" rtlCol="0" fromWordArt="0" anchor="ctr" anchorCtr="0" forceAA="0" compatLnSpc="1">
            <a:noAutofit/>
          </a:bodyPr>
          <a:lstStyle/>
          <a:p>
            <a:pPr algn="ctr"/>
            <a:r>
              <a:rPr lang="zh-CN" altLang="en-US" b="1" dirty="0">
                <a:solidFill>
                  <a:srgbClr val="70AD47">
                    <a:lumMod val="75000"/>
                  </a:srgbClr>
                </a:solidFill>
                <a:ea typeface="微软雅黑" panose="020B0503020204020204" pitchFamily="34" charset="-122"/>
              </a:rPr>
              <a:t>填写您需要的该本图书的页码范围，并正确填写接收邮箱</a:t>
            </a:r>
            <a:endParaRPr lang="zh-CN" altLang="en-US" b="1" dirty="0">
              <a:solidFill>
                <a:srgbClr val="70AD47">
                  <a:lumMod val="75000"/>
                </a:srgbClr>
              </a:solidFill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  <p:bldP spid="3" grpId="0" bldLvl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D273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00660" y="732155"/>
            <a:ext cx="7207885" cy="3468370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1108075" y="4384675"/>
            <a:ext cx="1192530" cy="372110"/>
          </a:xfrm>
          <a:prstGeom prst="rect">
            <a:avLst/>
          </a:prstGeom>
        </p:spPr>
        <p:txBody>
          <a:bodyPr wrap="square" lIns="96012" tIns="48006" rIns="96012" bIns="48006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CN" altLang="en-US" b="1" dirty="0" smtClean="0">
                <a:solidFill>
                  <a:schemeClr val="bg1"/>
                </a:solidFill>
                <a:ea typeface="微软雅黑 Light" panose="020B0502040204020203" pitchFamily="34" charset="-122"/>
                <a:cs typeface="+mn-ea"/>
                <a:sym typeface="+mn-lt"/>
              </a:rPr>
              <a:t>咨询成功</a:t>
            </a:r>
            <a:endParaRPr lang="zh-CN" altLang="en-US" b="1" dirty="0" smtClean="0">
              <a:solidFill>
                <a:schemeClr val="bg1"/>
              </a:solidFill>
              <a:ea typeface="微软雅黑 Light" panose="020B0502040204020203" pitchFamily="34" charset="-122"/>
              <a:cs typeface="+mn-ea"/>
              <a:sym typeface="+mn-lt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7061200" y="6365875"/>
            <a:ext cx="1192530" cy="372110"/>
          </a:xfrm>
          <a:prstGeom prst="rect">
            <a:avLst/>
          </a:prstGeom>
        </p:spPr>
        <p:txBody>
          <a:bodyPr wrap="square" lIns="96012" tIns="48006" rIns="96012" bIns="48006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CN" altLang="en-US" b="1" dirty="0" smtClean="0">
                <a:solidFill>
                  <a:schemeClr val="bg1"/>
                </a:solidFill>
                <a:ea typeface="微软雅黑 Light" panose="020B0502040204020203" pitchFamily="34" charset="-122"/>
                <a:cs typeface="+mn-ea"/>
                <a:sym typeface="+mn-lt"/>
              </a:rPr>
              <a:t>邮箱接收</a:t>
            </a:r>
            <a:endParaRPr lang="zh-CN" altLang="en-US" b="1" dirty="0" smtClean="0">
              <a:solidFill>
                <a:schemeClr val="bg1"/>
              </a:solidFill>
              <a:ea typeface="微软雅黑 Light" panose="020B0502040204020203" pitchFamily="34" charset="-122"/>
              <a:cs typeface="+mn-ea"/>
              <a:sym typeface="+mn-lt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63365" y="2367915"/>
            <a:ext cx="7940040" cy="3927475"/>
          </a:xfrm>
          <a:prstGeom prst="rect">
            <a:avLst/>
          </a:prstGeom>
        </p:spPr>
      </p:pic>
      <p:sp>
        <p:nvSpPr>
          <p:cNvPr id="7" name="圆角矩形 6"/>
          <p:cNvSpPr/>
          <p:nvPr/>
        </p:nvSpPr>
        <p:spPr>
          <a:xfrm>
            <a:off x="4208145" y="4998720"/>
            <a:ext cx="7659370" cy="567690"/>
          </a:xfrm>
          <a:prstGeom prst="roundRect">
            <a:avLst/>
          </a:prstGeom>
          <a:solidFill>
            <a:schemeClr val="accent6">
              <a:lumMod val="75000"/>
              <a:alpha val="45000"/>
            </a:schemeClr>
          </a:solidFill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012" tIns="48006" rIns="96012" bIns="48006"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 bldLvl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D273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/>
          <p:cNvPicPr>
            <a:picLocks noChangeAspect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749"/>
          <a:stretch>
            <a:fillRect/>
          </a:stretch>
        </p:blipFill>
        <p:spPr>
          <a:xfrm>
            <a:off x="0" y="-1"/>
            <a:ext cx="12192000" cy="6858001"/>
          </a:xfrm>
          <a:prstGeom prst="rect">
            <a:avLst/>
          </a:prstGeom>
        </p:spPr>
      </p:pic>
      <p:sp>
        <p:nvSpPr>
          <p:cNvPr id="12" name="矩形 11"/>
          <p:cNvSpPr/>
          <p:nvPr/>
        </p:nvSpPr>
        <p:spPr>
          <a:xfrm>
            <a:off x="635" y="0"/>
            <a:ext cx="12192000" cy="6858000"/>
          </a:xfrm>
          <a:prstGeom prst="rect">
            <a:avLst/>
          </a:prstGeom>
          <a:gradFill flip="none" rotWithShape="1">
            <a:gsLst>
              <a:gs pos="41000">
                <a:srgbClr val="1D273B">
                  <a:alpha val="60000"/>
                </a:srgbClr>
              </a:gs>
              <a:gs pos="100000">
                <a:srgbClr val="1D273B"/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文本框 18"/>
          <p:cNvSpPr txBox="1"/>
          <p:nvPr/>
        </p:nvSpPr>
        <p:spPr>
          <a:xfrm>
            <a:off x="5372100" y="2495550"/>
            <a:ext cx="6820535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百链</a:t>
            </a:r>
            <a:r>
              <a:rPr lang="en-US" altLang="zh-CN" sz="4800" b="1" dirty="0">
                <a:solidFill>
                  <a:srgbClr val="00E4C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www.blyun.com</a:t>
            </a:r>
            <a:endParaRPr lang="en-US" altLang="zh-CN" sz="4800" b="1" dirty="0">
              <a:solidFill>
                <a:srgbClr val="00E4C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5372100" y="3366567"/>
            <a:ext cx="5920014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eaLnBrk="1" hangingPunct="1">
              <a:spcBef>
                <a:spcPct val="0"/>
              </a:spcBef>
            </a:pPr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百链是</a:t>
            </a:r>
            <a:r>
              <a:rPr lang="zh-CN" altLang="zh-CN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中外文统一检索平台</a:t>
            </a:r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，</a:t>
            </a:r>
            <a:r>
              <a:rPr lang="zh-CN" altLang="zh-CN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可对期刊、标准、专利、论文、视频等各种文献类型的统一检索</a:t>
            </a:r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并获取</a:t>
            </a:r>
            <a:r>
              <a:rPr lang="zh-CN" altLang="zh-CN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，将分散的中外文信息资源集中建设处理。</a:t>
            </a:r>
            <a:endParaRPr lang="zh-CN" altLang="zh-CN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</p:txBody>
      </p:sp>
      <p:sp>
        <p:nvSpPr>
          <p:cNvPr id="9" name="任意多边形: 形状 16"/>
          <p:cNvSpPr/>
          <p:nvPr/>
        </p:nvSpPr>
        <p:spPr>
          <a:xfrm>
            <a:off x="1582868" y="2561251"/>
            <a:ext cx="1140908" cy="1646607"/>
          </a:xfrm>
          <a:custGeom>
            <a:avLst/>
            <a:gdLst/>
            <a:ahLst/>
            <a:cxnLst/>
            <a:rect l="l" t="t" r="r" b="b"/>
            <a:pathLst>
              <a:path w="1140908" h="1646607">
                <a:moveTo>
                  <a:pt x="592039" y="0"/>
                </a:moveTo>
                <a:cubicBezTo>
                  <a:pt x="957951" y="0"/>
                  <a:pt x="1140908" y="270666"/>
                  <a:pt x="1140908" y="811997"/>
                </a:cubicBezTo>
                <a:cubicBezTo>
                  <a:pt x="1140908" y="1078552"/>
                  <a:pt x="1091229" y="1284292"/>
                  <a:pt x="991870" y="1429218"/>
                </a:cubicBezTo>
                <a:cubicBezTo>
                  <a:pt x="892512" y="1574144"/>
                  <a:pt x="748956" y="1646607"/>
                  <a:pt x="561203" y="1646607"/>
                </a:cubicBezTo>
                <a:cubicBezTo>
                  <a:pt x="187068" y="1646607"/>
                  <a:pt x="0" y="1380738"/>
                  <a:pt x="0" y="849000"/>
                </a:cubicBezTo>
                <a:cubicBezTo>
                  <a:pt x="0" y="573538"/>
                  <a:pt x="50708" y="363172"/>
                  <a:pt x="152121" y="217903"/>
                </a:cubicBezTo>
                <a:cubicBezTo>
                  <a:pt x="253535" y="72635"/>
                  <a:pt x="400175" y="0"/>
                  <a:pt x="592039" y="0"/>
                </a:cubicBezTo>
                <a:close/>
                <a:moveTo>
                  <a:pt x="577649" y="254906"/>
                </a:moveTo>
                <a:cubicBezTo>
                  <a:pt x="416620" y="254906"/>
                  <a:pt x="336106" y="450196"/>
                  <a:pt x="336106" y="840777"/>
                </a:cubicBezTo>
                <a:cubicBezTo>
                  <a:pt x="336106" y="1208060"/>
                  <a:pt x="414564" y="1391702"/>
                  <a:pt x="571482" y="1391702"/>
                </a:cubicBezTo>
                <a:cubicBezTo>
                  <a:pt x="725659" y="1391702"/>
                  <a:pt x="802747" y="1202578"/>
                  <a:pt x="802747" y="824332"/>
                </a:cubicBezTo>
                <a:cubicBezTo>
                  <a:pt x="802747" y="444714"/>
                  <a:pt x="727714" y="254906"/>
                  <a:pt x="577649" y="25490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平行四边形 9"/>
          <p:cNvSpPr/>
          <p:nvPr/>
        </p:nvSpPr>
        <p:spPr>
          <a:xfrm>
            <a:off x="814701" y="2495550"/>
            <a:ext cx="3973142" cy="1866898"/>
          </a:xfrm>
          <a:prstGeom prst="parallelogram">
            <a:avLst>
              <a:gd name="adj" fmla="val 90384"/>
            </a:avLst>
          </a:prstGeom>
          <a:noFill/>
          <a:ln>
            <a:solidFill>
              <a:srgbClr val="00E4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4" name="文本框 13"/>
          <p:cNvSpPr txBox="1"/>
          <p:nvPr/>
        </p:nvSpPr>
        <p:spPr>
          <a:xfrm>
            <a:off x="2723776" y="2105560"/>
            <a:ext cx="1455816" cy="2646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600" b="1" dirty="0">
                <a:solidFill>
                  <a:srgbClr val="00E4C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endParaRPr lang="zh-CN" altLang="en-US" sz="16600" b="1" dirty="0">
              <a:solidFill>
                <a:srgbClr val="00E4C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D273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矩形 19"/>
          <p:cNvSpPr/>
          <p:nvPr/>
        </p:nvSpPr>
        <p:spPr>
          <a:xfrm>
            <a:off x="471805" y="401955"/>
            <a:ext cx="1645920" cy="444500"/>
          </a:xfrm>
          <a:prstGeom prst="rect">
            <a:avLst/>
          </a:prstGeom>
          <a:solidFill>
            <a:srgbClr val="00E4C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dirty="0">
                <a:solidFill>
                  <a:srgbClr val="1D273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中文检索</a:t>
            </a:r>
            <a:endParaRPr lang="zh-CN" altLang="en-US" sz="2000" dirty="0">
              <a:solidFill>
                <a:srgbClr val="1D273B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46082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72440" y="1099185"/>
            <a:ext cx="11565890" cy="536511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3" name="圆角矩形标注 7"/>
          <p:cNvSpPr/>
          <p:nvPr/>
        </p:nvSpPr>
        <p:spPr>
          <a:xfrm>
            <a:off x="4661535" y="3443605"/>
            <a:ext cx="3187065" cy="676910"/>
          </a:xfrm>
          <a:prstGeom prst="wedgeRoundRectCallout">
            <a:avLst>
              <a:gd name="adj1" fmla="val -25037"/>
              <a:gd name="adj2" fmla="val -113876"/>
              <a:gd name="adj3" fmla="val 16667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91298" tIns="45649" rIns="91298" bIns="45649" anchor="ctr"/>
          <a:lstStyle/>
          <a:p>
            <a:pPr marL="0" marR="0" lvl="0" indent="0" algn="ctr" defTabSz="91249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空气动力学</a:t>
            </a:r>
            <a:endParaRPr kumimoji="0" lang="zh-CN" altLang="en-US" sz="32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D273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矩形 19"/>
          <p:cNvSpPr/>
          <p:nvPr/>
        </p:nvSpPr>
        <p:spPr>
          <a:xfrm>
            <a:off x="471805" y="401955"/>
            <a:ext cx="1652270" cy="444500"/>
          </a:xfrm>
          <a:prstGeom prst="rect">
            <a:avLst/>
          </a:prstGeom>
          <a:solidFill>
            <a:srgbClr val="00E4C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dirty="0">
                <a:solidFill>
                  <a:srgbClr val="1D273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中文检索</a:t>
            </a:r>
            <a:endParaRPr lang="zh-CN" altLang="en-US" sz="2000" dirty="0">
              <a:solidFill>
                <a:srgbClr val="1D273B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48130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71805" y="1100455"/>
            <a:ext cx="11485880" cy="536321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6" name="圆角矩形标注 7"/>
          <p:cNvSpPr/>
          <p:nvPr/>
        </p:nvSpPr>
        <p:spPr>
          <a:xfrm>
            <a:off x="7468235" y="2000885"/>
            <a:ext cx="2580005" cy="651510"/>
          </a:xfrm>
          <a:prstGeom prst="wedgeRoundRectCallout">
            <a:avLst>
              <a:gd name="adj1" fmla="val 47958"/>
              <a:gd name="adj2" fmla="val 109808"/>
              <a:gd name="adj3" fmla="val 16667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91298" tIns="45649" rIns="91298" bIns="45649" anchor="ctr"/>
          <a:lstStyle/>
          <a:p>
            <a:pPr marL="0" marR="0" lvl="0" indent="0" algn="ctr" defTabSz="91249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右侧相关</a:t>
            </a:r>
            <a:endParaRPr kumimoji="0" lang="zh-CN" altLang="en-US" sz="32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" name="AutoShape 4"/>
          <p:cNvSpPr>
            <a:spLocks noChangeArrowheads="1"/>
          </p:cNvSpPr>
          <p:nvPr/>
        </p:nvSpPr>
        <p:spPr bwMode="auto">
          <a:xfrm>
            <a:off x="471805" y="2185035"/>
            <a:ext cx="1652270" cy="3825240"/>
          </a:xfrm>
          <a:prstGeom prst="flowChartAlternateProcess">
            <a:avLst/>
          </a:prstGeom>
          <a:solidFill>
            <a:srgbClr val="00FFFF">
              <a:alpha val="41176"/>
            </a:srgbClr>
          </a:solidFill>
          <a:ln w="28575" algn="ctr">
            <a:solidFill>
              <a:schemeClr val="accent6"/>
            </a:solidFill>
            <a:round/>
          </a:ln>
        </p:spPr>
        <p:txBody>
          <a:bodyPr wrap="none" anchor="ctr"/>
          <a:lstStyle/>
          <a:p>
            <a:pPr marL="0" marR="0" lvl="0" indent="0" algn="l" defTabSz="90932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" name="圆角矩形标注 7"/>
          <p:cNvSpPr/>
          <p:nvPr/>
        </p:nvSpPr>
        <p:spPr>
          <a:xfrm>
            <a:off x="1829435" y="1827530"/>
            <a:ext cx="2560320" cy="651510"/>
          </a:xfrm>
          <a:prstGeom prst="wedgeRoundRectCallout">
            <a:avLst>
              <a:gd name="adj1" fmla="val -46369"/>
              <a:gd name="adj2" fmla="val 128120"/>
              <a:gd name="adj3" fmla="val 16667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91298" tIns="45649" rIns="91298" bIns="45649" anchor="ctr"/>
          <a:lstStyle/>
          <a:p>
            <a:pPr marL="0" marR="0" lvl="0" indent="0" algn="ctr" defTabSz="91249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左侧聚类</a:t>
            </a:r>
            <a:endParaRPr kumimoji="0" lang="zh-CN" altLang="en-US" sz="32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1" name="AutoShape 4"/>
          <p:cNvSpPr>
            <a:spLocks noChangeArrowheads="1"/>
          </p:cNvSpPr>
          <p:nvPr/>
        </p:nvSpPr>
        <p:spPr bwMode="auto">
          <a:xfrm>
            <a:off x="9535795" y="2427605"/>
            <a:ext cx="2148840" cy="3825240"/>
          </a:xfrm>
          <a:prstGeom prst="flowChartAlternateProcess">
            <a:avLst/>
          </a:prstGeom>
          <a:solidFill>
            <a:srgbClr val="00FFFF">
              <a:alpha val="41176"/>
            </a:srgbClr>
          </a:solidFill>
          <a:ln w="28575" algn="ctr">
            <a:solidFill>
              <a:schemeClr val="accent6"/>
            </a:solidFill>
            <a:round/>
          </a:ln>
        </p:spPr>
        <p:txBody>
          <a:bodyPr wrap="none" anchor="ctr"/>
          <a:lstStyle/>
          <a:p>
            <a:pPr marL="0" marR="0" lvl="0" indent="0" algn="l" defTabSz="90932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2" name="AutoShape 4"/>
          <p:cNvSpPr>
            <a:spLocks noChangeArrowheads="1"/>
          </p:cNvSpPr>
          <p:nvPr/>
        </p:nvSpPr>
        <p:spPr bwMode="auto">
          <a:xfrm>
            <a:off x="2259965" y="3684905"/>
            <a:ext cx="3212465" cy="880745"/>
          </a:xfrm>
          <a:prstGeom prst="flowChartAlternateProcess">
            <a:avLst/>
          </a:prstGeom>
          <a:solidFill>
            <a:srgbClr val="00FFFF">
              <a:alpha val="41176"/>
            </a:srgbClr>
          </a:solidFill>
          <a:ln w="28575" algn="ctr">
            <a:solidFill>
              <a:schemeClr val="accent6"/>
            </a:solidFill>
            <a:round/>
          </a:ln>
        </p:spPr>
        <p:txBody>
          <a:bodyPr wrap="none" anchor="ctr"/>
          <a:lstStyle/>
          <a:p>
            <a:pPr marL="0" marR="0" lvl="0" indent="0" algn="l" defTabSz="90932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" name="圆角矩形标注 7"/>
          <p:cNvSpPr/>
          <p:nvPr/>
        </p:nvSpPr>
        <p:spPr>
          <a:xfrm>
            <a:off x="5472430" y="3684905"/>
            <a:ext cx="2580005" cy="651510"/>
          </a:xfrm>
          <a:prstGeom prst="wedgeRoundRectCallout">
            <a:avLst>
              <a:gd name="adj1" fmla="val -83235"/>
              <a:gd name="adj2" fmla="val 44695"/>
              <a:gd name="adj3" fmla="val 16667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91298" tIns="45649" rIns="91298" bIns="45649" anchor="ctr"/>
          <a:lstStyle/>
          <a:p>
            <a:pPr marL="0" marR="0" lvl="0" indent="0" algn="ctr" defTabSz="91249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数据库整合</a:t>
            </a:r>
            <a:endParaRPr kumimoji="0" lang="zh-CN" altLang="en-US" sz="28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ldLvl="0" animBg="1"/>
      <p:bldP spid="11" grpId="0" bldLvl="0" animBg="1"/>
      <p:bldP spid="12" grpId="0" bldLvl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D273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178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71805" y="1165860"/>
            <a:ext cx="11529060" cy="538353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6" name="圆角矩形标注 7"/>
          <p:cNvSpPr/>
          <p:nvPr/>
        </p:nvSpPr>
        <p:spPr>
          <a:xfrm>
            <a:off x="2569845" y="3040380"/>
            <a:ext cx="2806065" cy="673100"/>
          </a:xfrm>
          <a:prstGeom prst="wedgeRoundRectCallout">
            <a:avLst>
              <a:gd name="adj1" fmla="val -37391"/>
              <a:gd name="adj2" fmla="val 81321"/>
              <a:gd name="adj3" fmla="val 16667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91298" tIns="45649" rIns="91298" bIns="45649" anchor="ctr"/>
          <a:lstStyle/>
          <a:p>
            <a:pPr marL="0" marR="0" lvl="0" indent="0" algn="ctr" defTabSz="91249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点击题名</a:t>
            </a:r>
            <a:endParaRPr kumimoji="0" lang="zh-CN" altLang="en-US" sz="32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471805" y="401955"/>
            <a:ext cx="1645920" cy="444500"/>
          </a:xfrm>
          <a:prstGeom prst="rect">
            <a:avLst/>
          </a:prstGeom>
          <a:solidFill>
            <a:srgbClr val="00E4C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dirty="0">
                <a:solidFill>
                  <a:srgbClr val="1D273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中文检索</a:t>
            </a:r>
            <a:endParaRPr lang="zh-CN" altLang="en-US" sz="2000" dirty="0">
              <a:solidFill>
                <a:srgbClr val="1D273B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D273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56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71805" y="1150620"/>
            <a:ext cx="10775315" cy="55562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" name="圆角矩形标注 7"/>
          <p:cNvSpPr/>
          <p:nvPr/>
        </p:nvSpPr>
        <p:spPr>
          <a:xfrm>
            <a:off x="6412548" y="4046538"/>
            <a:ext cx="2449513" cy="588963"/>
          </a:xfrm>
          <a:prstGeom prst="wedgeRoundRectCallout">
            <a:avLst>
              <a:gd name="adj1" fmla="val -45970"/>
              <a:gd name="adj2" fmla="val -91073"/>
              <a:gd name="adj3" fmla="val 16667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91298" tIns="45649" rIns="91298" bIns="45649" anchor="ctr"/>
          <a:lstStyle/>
          <a:p>
            <a:pPr marL="0" marR="0" lvl="0" indent="0" algn="ctr" defTabSz="91249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外文检索</a:t>
            </a:r>
            <a:endParaRPr kumimoji="0" lang="zh-CN" altLang="en-US" sz="32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471805" y="401955"/>
            <a:ext cx="1645920" cy="444500"/>
          </a:xfrm>
          <a:prstGeom prst="rect">
            <a:avLst/>
          </a:prstGeom>
          <a:solidFill>
            <a:srgbClr val="00E4C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dirty="0">
                <a:solidFill>
                  <a:srgbClr val="1D273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外文检索</a:t>
            </a:r>
            <a:endParaRPr lang="zh-CN" altLang="en-US" sz="2000" dirty="0">
              <a:solidFill>
                <a:srgbClr val="1D273B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836" b="7834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2" name="矩形 1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rgbClr val="1D273B">
                  <a:alpha val="60000"/>
                </a:srgbClr>
              </a:gs>
              <a:gs pos="100000">
                <a:srgbClr val="1D273B"/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任意多边形: 形状 16"/>
          <p:cNvSpPr/>
          <p:nvPr/>
        </p:nvSpPr>
        <p:spPr>
          <a:xfrm>
            <a:off x="1582868" y="2561251"/>
            <a:ext cx="1140908" cy="1646607"/>
          </a:xfrm>
          <a:custGeom>
            <a:avLst/>
            <a:gdLst/>
            <a:ahLst/>
            <a:cxnLst/>
            <a:rect l="l" t="t" r="r" b="b"/>
            <a:pathLst>
              <a:path w="1140908" h="1646607">
                <a:moveTo>
                  <a:pt x="592039" y="0"/>
                </a:moveTo>
                <a:cubicBezTo>
                  <a:pt x="957951" y="0"/>
                  <a:pt x="1140908" y="270666"/>
                  <a:pt x="1140908" y="811997"/>
                </a:cubicBezTo>
                <a:cubicBezTo>
                  <a:pt x="1140908" y="1078552"/>
                  <a:pt x="1091229" y="1284292"/>
                  <a:pt x="991870" y="1429218"/>
                </a:cubicBezTo>
                <a:cubicBezTo>
                  <a:pt x="892512" y="1574144"/>
                  <a:pt x="748956" y="1646607"/>
                  <a:pt x="561203" y="1646607"/>
                </a:cubicBezTo>
                <a:cubicBezTo>
                  <a:pt x="187068" y="1646607"/>
                  <a:pt x="0" y="1380738"/>
                  <a:pt x="0" y="849000"/>
                </a:cubicBezTo>
                <a:cubicBezTo>
                  <a:pt x="0" y="573538"/>
                  <a:pt x="50708" y="363172"/>
                  <a:pt x="152121" y="217903"/>
                </a:cubicBezTo>
                <a:cubicBezTo>
                  <a:pt x="253535" y="72635"/>
                  <a:pt x="400175" y="0"/>
                  <a:pt x="592039" y="0"/>
                </a:cubicBezTo>
                <a:close/>
                <a:moveTo>
                  <a:pt x="577649" y="254906"/>
                </a:moveTo>
                <a:cubicBezTo>
                  <a:pt x="416620" y="254906"/>
                  <a:pt x="336106" y="450196"/>
                  <a:pt x="336106" y="840777"/>
                </a:cubicBezTo>
                <a:cubicBezTo>
                  <a:pt x="336106" y="1208060"/>
                  <a:pt x="414564" y="1391702"/>
                  <a:pt x="571482" y="1391702"/>
                </a:cubicBezTo>
                <a:cubicBezTo>
                  <a:pt x="725659" y="1391702"/>
                  <a:pt x="802747" y="1202578"/>
                  <a:pt x="802747" y="824332"/>
                </a:cubicBezTo>
                <a:cubicBezTo>
                  <a:pt x="802747" y="444714"/>
                  <a:pt x="727714" y="254906"/>
                  <a:pt x="577649" y="25490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平行四边形 12"/>
          <p:cNvSpPr/>
          <p:nvPr/>
        </p:nvSpPr>
        <p:spPr>
          <a:xfrm>
            <a:off x="814701" y="2495550"/>
            <a:ext cx="3973142" cy="1866898"/>
          </a:xfrm>
          <a:prstGeom prst="parallelogram">
            <a:avLst>
              <a:gd name="adj" fmla="val 90384"/>
            </a:avLst>
          </a:prstGeom>
          <a:noFill/>
          <a:ln>
            <a:solidFill>
              <a:srgbClr val="00E4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9" name="文本框 18"/>
          <p:cNvSpPr txBox="1"/>
          <p:nvPr/>
        </p:nvSpPr>
        <p:spPr>
          <a:xfrm>
            <a:off x="5038725" y="2495550"/>
            <a:ext cx="7661910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读秀</a:t>
            </a:r>
            <a:r>
              <a:rPr lang="en-US" altLang="zh-CN" sz="4800" b="1" dirty="0">
                <a:solidFill>
                  <a:srgbClr val="00E4C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www.duxiu.com</a:t>
            </a:r>
            <a:endParaRPr lang="en-US" altLang="zh-CN" sz="4800" b="1" dirty="0">
              <a:solidFill>
                <a:srgbClr val="00E4C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5038725" y="3366567"/>
            <a:ext cx="5920014" cy="17532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1" indent="0" algn="l" defTabSz="10693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读秀学术搜索资源库是由</a:t>
            </a:r>
            <a:r>
              <a:rPr lang="zh-CN" altLang="zh-CN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海量图书</a:t>
            </a:r>
            <a:r>
              <a:rPr lang="zh-CN" altLang="en-US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资源</a:t>
            </a:r>
            <a:r>
              <a:rPr lang="zh-CN" altLang="zh-CN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组成的庞大的知识系统</a:t>
            </a:r>
            <a:r>
              <a:rPr lang="zh-CN" altLang="en-US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，</a:t>
            </a:r>
            <a:r>
              <a:rPr lang="zh-CN" altLang="zh-CN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读秀现收录</a:t>
            </a:r>
            <a:r>
              <a:rPr lang="en-US" altLang="zh-CN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590</a:t>
            </a:r>
            <a:r>
              <a:rPr lang="zh-CN" altLang="zh-CN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万种中文图书题录信息，</a:t>
            </a:r>
            <a:r>
              <a:rPr lang="zh-CN" altLang="en-US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可以对</a:t>
            </a:r>
            <a:r>
              <a:rPr lang="en-US" altLang="zh-CN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310</a:t>
            </a:r>
            <a:r>
              <a:rPr lang="zh-CN" altLang="zh-CN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万种中文图书</a:t>
            </a:r>
            <a:r>
              <a:rPr lang="zh-CN" altLang="en-US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进行文献传递</a:t>
            </a:r>
            <a:r>
              <a:rPr lang="zh-CN" altLang="zh-CN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，可搜索的信息量超过1</a:t>
            </a:r>
            <a:r>
              <a:rPr lang="en-US" altLang="zh-CN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6.5</a:t>
            </a:r>
            <a:r>
              <a:rPr lang="zh-CN" altLang="zh-CN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亿页。</a:t>
            </a:r>
            <a:r>
              <a:rPr lang="zh-CN" altLang="en-US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提供深入到图全文进行检索，提供多种的资源获取方式，让图书馆用户不但能够找到资源并且能够找到资源</a:t>
            </a:r>
            <a:endParaRPr lang="zh-CN" altLang="en-US" b="1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2723776" y="2105560"/>
            <a:ext cx="1455816" cy="2646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600" b="1" dirty="0">
                <a:solidFill>
                  <a:srgbClr val="00E4C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endParaRPr lang="zh-CN" altLang="en-US" sz="16600" b="1" dirty="0">
              <a:solidFill>
                <a:srgbClr val="00E4C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D273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471805" y="401955"/>
            <a:ext cx="1645920" cy="444500"/>
          </a:xfrm>
          <a:prstGeom prst="rect">
            <a:avLst/>
          </a:prstGeom>
          <a:solidFill>
            <a:srgbClr val="00E4C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dirty="0">
                <a:solidFill>
                  <a:srgbClr val="1D273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外文检索</a:t>
            </a:r>
            <a:endParaRPr lang="zh-CN" altLang="en-US" sz="2000" dirty="0">
              <a:solidFill>
                <a:srgbClr val="1D273B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68610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71805" y="1176655"/>
            <a:ext cx="11593195" cy="541210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9" name="圆角矩形标注 7"/>
          <p:cNvSpPr/>
          <p:nvPr/>
        </p:nvSpPr>
        <p:spPr>
          <a:xfrm>
            <a:off x="4154805" y="1978660"/>
            <a:ext cx="3479165" cy="814070"/>
          </a:xfrm>
          <a:prstGeom prst="wedgeRoundRectCallout">
            <a:avLst>
              <a:gd name="adj1" fmla="val -31864"/>
              <a:gd name="adj2" fmla="val 80285"/>
              <a:gd name="adj3" fmla="val 16667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91298" tIns="45649" rIns="91298" bIns="45649" anchor="ctr"/>
          <a:lstStyle/>
          <a:p>
            <a:pPr marL="0" marR="0" lvl="0" indent="0" algn="ctr" defTabSz="91249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点击题名链接</a:t>
            </a:r>
            <a:endParaRPr kumimoji="0" lang="zh-CN" altLang="en-US" sz="28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D273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矩形 19"/>
          <p:cNvSpPr/>
          <p:nvPr/>
        </p:nvSpPr>
        <p:spPr>
          <a:xfrm>
            <a:off x="471805" y="401955"/>
            <a:ext cx="1473835" cy="444500"/>
          </a:xfrm>
          <a:prstGeom prst="rect">
            <a:avLst/>
          </a:prstGeom>
          <a:solidFill>
            <a:srgbClr val="00E4C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dirty="0">
                <a:solidFill>
                  <a:srgbClr val="1D273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文献获取</a:t>
            </a:r>
            <a:endParaRPr lang="zh-CN" altLang="en-US" sz="2000" dirty="0">
              <a:solidFill>
                <a:srgbClr val="1D273B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52228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71805" y="1188720"/>
            <a:ext cx="11569700" cy="539940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" name="五边形 4"/>
          <p:cNvSpPr/>
          <p:nvPr/>
        </p:nvSpPr>
        <p:spPr>
          <a:xfrm>
            <a:off x="4186555" y="2402840"/>
            <a:ext cx="3094355" cy="674370"/>
          </a:xfrm>
          <a:prstGeom prst="homePlat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91298" tIns="45649" rIns="91298" bIns="45649" anchor="ctr"/>
          <a:lstStyle/>
          <a:p>
            <a:pPr marL="0" marR="0" lvl="0" indent="0" algn="ctr" defTabSz="91249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电子全文</a:t>
            </a:r>
            <a:endParaRPr kumimoji="0" lang="zh-CN" altLang="en-US" sz="32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D273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32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19100" y="1109345"/>
            <a:ext cx="11520170" cy="537781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4" name="五边形 13"/>
          <p:cNvSpPr/>
          <p:nvPr/>
        </p:nvSpPr>
        <p:spPr>
          <a:xfrm>
            <a:off x="4518025" y="2808605"/>
            <a:ext cx="3897630" cy="671195"/>
          </a:xfrm>
          <a:prstGeom prst="homePlat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91298" tIns="45649" rIns="91298" bIns="45649" anchor="ctr"/>
          <a:lstStyle/>
          <a:p>
            <a:pPr marL="0" marR="0" lvl="0" indent="0" algn="ctr" defTabSz="91249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邮箱接收全文</a:t>
            </a:r>
            <a:endParaRPr kumimoji="0" lang="zh-CN" altLang="en-US" sz="32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471805" y="401955"/>
            <a:ext cx="1473835" cy="444500"/>
          </a:xfrm>
          <a:prstGeom prst="rect">
            <a:avLst/>
          </a:prstGeom>
          <a:solidFill>
            <a:srgbClr val="00E4C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dirty="0">
                <a:solidFill>
                  <a:srgbClr val="1D273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文献获取</a:t>
            </a:r>
            <a:endParaRPr lang="zh-CN" altLang="en-US" sz="2000" dirty="0">
              <a:solidFill>
                <a:srgbClr val="1D273B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D273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370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71805" y="1151255"/>
            <a:ext cx="11357610" cy="524129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" name="圆角矩形标注 7"/>
          <p:cNvSpPr/>
          <p:nvPr/>
        </p:nvSpPr>
        <p:spPr>
          <a:xfrm>
            <a:off x="4410075" y="2138680"/>
            <a:ext cx="3481070" cy="663575"/>
          </a:xfrm>
          <a:prstGeom prst="wedgeRoundRectCallout">
            <a:avLst>
              <a:gd name="adj1" fmla="val -49362"/>
              <a:gd name="adj2" fmla="val 90740"/>
              <a:gd name="adj3" fmla="val 16667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91298" tIns="45649" rIns="91298" bIns="45649" anchor="ctr"/>
          <a:lstStyle/>
          <a:p>
            <a:pPr marL="0" marR="0" lvl="0" indent="0" algn="ctr" defTabSz="91249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填写传递表单</a:t>
            </a:r>
            <a:endParaRPr kumimoji="0" lang="zh-CN" altLang="en-US" sz="32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471805" y="401955"/>
            <a:ext cx="1473835" cy="444500"/>
          </a:xfrm>
          <a:prstGeom prst="rect">
            <a:avLst/>
          </a:prstGeom>
          <a:solidFill>
            <a:srgbClr val="00E4C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dirty="0">
                <a:solidFill>
                  <a:srgbClr val="1D273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文献获取</a:t>
            </a:r>
            <a:endParaRPr lang="zh-CN" altLang="en-US" sz="2000" dirty="0">
              <a:solidFill>
                <a:srgbClr val="1D273B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D273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471805" y="401955"/>
            <a:ext cx="1473835" cy="444500"/>
          </a:xfrm>
          <a:prstGeom prst="rect">
            <a:avLst/>
          </a:prstGeom>
          <a:solidFill>
            <a:srgbClr val="00E4C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dirty="0">
                <a:solidFill>
                  <a:srgbClr val="1D273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文献获取</a:t>
            </a:r>
            <a:endParaRPr lang="zh-CN" altLang="en-US" sz="2000" dirty="0">
              <a:solidFill>
                <a:srgbClr val="1D273B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60418" name="图片 10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71805" y="1034415"/>
            <a:ext cx="10671175" cy="570611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6" name="圆角矩形标注 7"/>
          <p:cNvSpPr/>
          <p:nvPr/>
        </p:nvSpPr>
        <p:spPr>
          <a:xfrm>
            <a:off x="5829935" y="1799590"/>
            <a:ext cx="3373755" cy="1179830"/>
          </a:xfrm>
          <a:prstGeom prst="wedgeRoundRectCallout">
            <a:avLst>
              <a:gd name="adj1" fmla="val -49362"/>
              <a:gd name="adj2" fmla="val 90740"/>
              <a:gd name="adj3" fmla="val 16667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91298" tIns="45649" rIns="91298" bIns="45649" anchor="ctr"/>
          <a:lstStyle/>
          <a:p>
            <a:pPr marL="0" marR="0" lvl="0" indent="0" algn="ctr" defTabSz="91249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收到图书馆回复邮件</a:t>
            </a:r>
            <a:endParaRPr kumimoji="0" lang="zh-CN" altLang="en-US" sz="32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D273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​​ 5"/>
          <p:cNvSpPr/>
          <p:nvPr/>
        </p:nvSpPr>
        <p:spPr>
          <a:xfrm>
            <a:off x="2007419" y="1320861"/>
            <a:ext cx="3672407" cy="156966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marL="0" marR="0" lvl="0" indent="0" algn="ctr" defTabSz="91059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9600" b="1" i="0" u="none" strike="noStrike" kern="1200" cap="none" spc="0" normalizeH="0" baseline="0" noProof="0" dirty="0">
                <a:solidFill>
                  <a:schemeClr val="accent3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1800</a:t>
            </a:r>
            <a:endParaRPr kumimoji="0" lang="zh-CN" altLang="en-US" sz="9600" b="1" i="0" u="none" strike="noStrike" kern="1200" cap="none" spc="0" normalizeH="0" baseline="0" noProof="0" dirty="0">
              <a:solidFill>
                <a:schemeClr val="accent3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cxnSp>
        <p:nvCxnSpPr>
          <p:cNvPr id="8" name="直接连接符​​ 7"/>
          <p:cNvCxnSpPr/>
          <p:nvPr/>
        </p:nvCxnSpPr>
        <p:spPr>
          <a:xfrm>
            <a:off x="6111875" y="855345"/>
            <a:ext cx="0" cy="5143500"/>
          </a:xfrm>
          <a:prstGeom prst="line">
            <a:avLst/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4" name="直接连接符​​ 9"/>
          <p:cNvCxnSpPr/>
          <p:nvPr/>
        </p:nvCxnSpPr>
        <p:spPr>
          <a:xfrm flipH="1" flipV="1">
            <a:off x="1539875" y="3401695"/>
            <a:ext cx="9144000" cy="25400"/>
          </a:xfrm>
          <a:prstGeom prst="line">
            <a:avLst/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18" name="矩形​​ 12"/>
          <p:cNvSpPr/>
          <p:nvPr/>
        </p:nvSpPr>
        <p:spPr>
          <a:xfrm>
            <a:off x="6449920" y="1301840"/>
            <a:ext cx="3672408" cy="156966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marL="0" marR="0" lvl="0" indent="0" algn="ctr" defTabSz="91059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9600" b="1" i="0" u="none" strike="noStrike" kern="1200" cap="none" spc="0" normalizeH="0" baseline="0" noProof="0" dirty="0">
                <a:solidFill>
                  <a:schemeClr val="accent3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368</a:t>
            </a:r>
            <a:endParaRPr kumimoji="0" lang="zh-CN" altLang="en-US" sz="9600" b="1" i="0" u="none" strike="noStrike" kern="1200" cap="none" spc="0" normalizeH="0" baseline="0" noProof="0" dirty="0">
              <a:solidFill>
                <a:schemeClr val="accent3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19" name="矩形​​ 13"/>
          <p:cNvSpPr/>
          <p:nvPr/>
        </p:nvSpPr>
        <p:spPr>
          <a:xfrm>
            <a:off x="1935411" y="3643119"/>
            <a:ext cx="3672407" cy="156966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marL="0" marR="0" lvl="0" indent="0" algn="ctr" defTabSz="91059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9600" b="1" i="0" u="none" strike="noStrike" kern="1200" cap="none" spc="0" normalizeH="0" baseline="0" noProof="0" dirty="0">
                <a:solidFill>
                  <a:schemeClr val="accent3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96%</a:t>
            </a:r>
            <a:endParaRPr kumimoji="0" lang="zh-CN" altLang="en-US" sz="9600" b="1" i="0" u="none" strike="noStrike" kern="1200" cap="none" spc="0" normalizeH="0" baseline="0" noProof="0" dirty="0">
              <a:solidFill>
                <a:schemeClr val="accent3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20" name="矩形​​ 14"/>
          <p:cNvSpPr/>
          <p:nvPr/>
        </p:nvSpPr>
        <p:spPr>
          <a:xfrm>
            <a:off x="6615930" y="3589113"/>
            <a:ext cx="3672409" cy="156966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marL="0" marR="0" lvl="0" indent="0" algn="ctr" defTabSz="91059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9600" b="1" i="0" u="none" strike="noStrike" kern="1200" cap="none" spc="0" normalizeH="0" baseline="0" noProof="0" dirty="0">
                <a:solidFill>
                  <a:schemeClr val="accent3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90%</a:t>
            </a:r>
            <a:endParaRPr kumimoji="0" lang="zh-CN" altLang="en-US" sz="8800" b="1" i="0" u="none" strike="noStrike" kern="1200" cap="none" spc="0" normalizeH="0" baseline="0" noProof="0" dirty="0">
              <a:solidFill>
                <a:schemeClr val="accent3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1" name="TextBox 11"/>
          <p:cNvSpPr txBox="1"/>
          <p:nvPr/>
        </p:nvSpPr>
        <p:spPr>
          <a:xfrm>
            <a:off x="1792288" y="2552383"/>
            <a:ext cx="3897313" cy="7080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R="0" defTabSz="910590" eaLnBrk="1" hangingPunct="1">
              <a:buClrTx/>
              <a:buSzTx/>
              <a:buFontTx/>
              <a:buNone/>
              <a:defRPr/>
            </a:pPr>
            <a:r>
              <a:rPr kumimoji="0" lang="zh-CN" altLang="en-US" sz="2000" kern="1200" cap="none" spc="0" normalizeH="0" baseline="0" noProof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加入“百链”的用户可查询到</a:t>
            </a:r>
            <a:endParaRPr kumimoji="0" lang="en-US" altLang="zh-CN" sz="2000" kern="1200" cap="none" spc="0" normalizeH="0" baseline="0" noProof="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R="0" defTabSz="910590" eaLnBrk="1" hangingPunct="1">
              <a:buClrTx/>
              <a:buSzTx/>
              <a:buFontTx/>
              <a:buNone/>
              <a:defRPr/>
            </a:pPr>
            <a:r>
              <a:rPr kumimoji="0" lang="en-US" altLang="zh-CN" sz="2000" b="1" kern="1200" cap="none" spc="0" normalizeH="0" baseline="0" noProof="0" dirty="0">
                <a:solidFill>
                  <a:schemeClr val="accent3">
                    <a:lumMod val="40000"/>
                    <a:lumOff val="6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1800</a:t>
            </a:r>
            <a:r>
              <a:rPr kumimoji="0" lang="zh-CN" altLang="en-US" sz="2000" kern="1200" cap="none" spc="0" normalizeH="0" baseline="0" noProof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家图书馆的馆藏及电子资源</a:t>
            </a:r>
            <a:endParaRPr kumimoji="0" lang="zh-CN" altLang="en-US" sz="2000" kern="1200" cap="none" spc="0" normalizeH="0" baseline="0" noProof="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2" name="TextBox 16"/>
          <p:cNvSpPr txBox="1"/>
          <p:nvPr/>
        </p:nvSpPr>
        <p:spPr>
          <a:xfrm>
            <a:off x="6256338" y="2553970"/>
            <a:ext cx="3775075" cy="70643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R="0" defTabSz="910590" eaLnBrk="1" hangingPunct="1">
              <a:buClrTx/>
              <a:buSzTx/>
              <a:buFontTx/>
              <a:buNone/>
              <a:defRPr/>
            </a:pPr>
            <a:r>
              <a:rPr kumimoji="0" lang="zh-CN" altLang="en-US" sz="2000" kern="1200" cap="none" spc="0" normalizeH="0" baseline="0" noProof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加入“百链”的用户可查询传递</a:t>
            </a:r>
            <a:endParaRPr kumimoji="0" lang="en-US" altLang="zh-CN" sz="2000" kern="1200" cap="none" spc="0" normalizeH="0" baseline="0" noProof="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R="0" defTabSz="910590" eaLnBrk="1" hangingPunct="1">
              <a:buClrTx/>
              <a:buSzTx/>
              <a:buFontTx/>
              <a:buNone/>
              <a:defRPr/>
            </a:pPr>
            <a:r>
              <a:rPr kumimoji="0" lang="en-US" altLang="zh-CN" sz="2000" b="1" kern="1200" cap="none" spc="0" normalizeH="0" baseline="0" noProof="0" dirty="0">
                <a:solidFill>
                  <a:schemeClr val="accent3">
                    <a:lumMod val="40000"/>
                    <a:lumOff val="6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368</a:t>
            </a:r>
            <a:r>
              <a:rPr kumimoji="0" lang="zh-CN" altLang="en-US" sz="2000" kern="1200" cap="none" spc="0" normalizeH="0" baseline="0" noProof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个中外文数据库资源</a:t>
            </a:r>
            <a:endParaRPr kumimoji="0" lang="zh-CN" altLang="en-US" sz="2000" kern="1200" cap="none" spc="0" normalizeH="0" baseline="0" noProof="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3" name="TextBox 17"/>
          <p:cNvSpPr txBox="1"/>
          <p:nvPr/>
        </p:nvSpPr>
        <p:spPr>
          <a:xfrm>
            <a:off x="2392363" y="4911408"/>
            <a:ext cx="3049588" cy="40005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R="0" defTabSz="910590" eaLnBrk="1" hangingPunct="1">
              <a:buClrTx/>
              <a:buSzTx/>
              <a:buFontTx/>
              <a:buNone/>
              <a:defRPr/>
            </a:pPr>
            <a:r>
              <a:rPr kumimoji="0" lang="zh-CN" altLang="en-US" sz="2000" kern="1200" cap="none" spc="0" normalizeH="0" baseline="0" noProof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中文资源传递满足率</a:t>
            </a:r>
            <a:r>
              <a:rPr kumimoji="0" lang="en-US" altLang="zh-CN" sz="2000" b="1" kern="1200" cap="none" spc="0" normalizeH="0" baseline="0" noProof="0" dirty="0">
                <a:solidFill>
                  <a:schemeClr val="accent3">
                    <a:lumMod val="40000"/>
                    <a:lumOff val="6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96%</a:t>
            </a:r>
            <a:endParaRPr kumimoji="0" lang="zh-CN" altLang="en-US" sz="2000" kern="1200" cap="none" spc="0" normalizeH="0" baseline="0" noProof="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7" name="TextBox 18"/>
          <p:cNvSpPr txBox="1"/>
          <p:nvPr/>
        </p:nvSpPr>
        <p:spPr>
          <a:xfrm>
            <a:off x="7018338" y="4893945"/>
            <a:ext cx="3049588" cy="40005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R="0" defTabSz="910590" eaLnBrk="1" hangingPunct="1">
              <a:buClrTx/>
              <a:buSzTx/>
              <a:buFontTx/>
              <a:buNone/>
              <a:defRPr/>
            </a:pPr>
            <a:r>
              <a:rPr kumimoji="0" lang="zh-CN" altLang="en-US" sz="2000" kern="1200" cap="none" spc="0" normalizeH="0" baseline="0" noProof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外文资源传递满足率</a:t>
            </a:r>
            <a:r>
              <a:rPr kumimoji="0" lang="en-US" altLang="zh-CN" sz="2000" b="1" kern="1200" cap="none" spc="0" normalizeH="0" baseline="0" noProof="0" dirty="0">
                <a:solidFill>
                  <a:schemeClr val="accent3">
                    <a:lumMod val="40000"/>
                    <a:lumOff val="6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90%</a:t>
            </a:r>
            <a:endParaRPr kumimoji="0" lang="zh-CN" altLang="en-US" sz="2000" b="1" kern="1200" cap="none" spc="0" normalizeH="0" baseline="0" noProof="0" dirty="0">
              <a:solidFill>
                <a:schemeClr val="accent3">
                  <a:lumMod val="40000"/>
                  <a:lumOff val="6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8" dur="500" fill="hold"/>
                                        <p:tgtEl>
                                          <p:spTgt spid="18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3" dur="500" fill="hold"/>
                                        <p:tgtEl>
                                          <p:spTgt spid="19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58" dur="500" fill="hold"/>
                                        <p:tgtEl>
                                          <p:spTgt spid="20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00"/>
                            </p:stCondLst>
                            <p:childTnLst>
                              <p:par>
                                <p:cTn id="6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2" grpId="0"/>
      <p:bldP spid="23" grpId="0"/>
      <p:bldP spid="27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38" b="10527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2" name="矩形 1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rgbClr val="1D273B">
                  <a:alpha val="60000"/>
                </a:srgbClr>
              </a:gs>
              <a:gs pos="100000">
                <a:srgbClr val="1D273B"/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7" name="任意多边形: 形状 16"/>
          <p:cNvSpPr/>
          <p:nvPr/>
        </p:nvSpPr>
        <p:spPr>
          <a:xfrm>
            <a:off x="1306647" y="2561251"/>
            <a:ext cx="1140908" cy="1646607"/>
          </a:xfrm>
          <a:custGeom>
            <a:avLst/>
            <a:gdLst/>
            <a:ahLst/>
            <a:cxnLst/>
            <a:rect l="l" t="t" r="r" b="b"/>
            <a:pathLst>
              <a:path w="1140908" h="1646607">
                <a:moveTo>
                  <a:pt x="592039" y="0"/>
                </a:moveTo>
                <a:cubicBezTo>
                  <a:pt x="957951" y="0"/>
                  <a:pt x="1140908" y="270666"/>
                  <a:pt x="1140908" y="811997"/>
                </a:cubicBezTo>
                <a:cubicBezTo>
                  <a:pt x="1140908" y="1078552"/>
                  <a:pt x="1091229" y="1284292"/>
                  <a:pt x="991870" y="1429218"/>
                </a:cubicBezTo>
                <a:cubicBezTo>
                  <a:pt x="892512" y="1574144"/>
                  <a:pt x="748956" y="1646607"/>
                  <a:pt x="561203" y="1646607"/>
                </a:cubicBezTo>
                <a:cubicBezTo>
                  <a:pt x="187068" y="1646607"/>
                  <a:pt x="0" y="1380738"/>
                  <a:pt x="0" y="849000"/>
                </a:cubicBezTo>
                <a:cubicBezTo>
                  <a:pt x="0" y="573538"/>
                  <a:pt x="50708" y="363172"/>
                  <a:pt x="152121" y="217903"/>
                </a:cubicBezTo>
                <a:cubicBezTo>
                  <a:pt x="253535" y="72635"/>
                  <a:pt x="400175" y="0"/>
                  <a:pt x="592039" y="0"/>
                </a:cubicBezTo>
                <a:close/>
                <a:moveTo>
                  <a:pt x="577649" y="254906"/>
                </a:moveTo>
                <a:cubicBezTo>
                  <a:pt x="416620" y="254906"/>
                  <a:pt x="336106" y="450196"/>
                  <a:pt x="336106" y="840777"/>
                </a:cubicBezTo>
                <a:cubicBezTo>
                  <a:pt x="336106" y="1208060"/>
                  <a:pt x="414564" y="1391702"/>
                  <a:pt x="571482" y="1391702"/>
                </a:cubicBezTo>
                <a:cubicBezTo>
                  <a:pt x="725659" y="1391702"/>
                  <a:pt x="802747" y="1202578"/>
                  <a:pt x="802747" y="824332"/>
                </a:cubicBezTo>
                <a:cubicBezTo>
                  <a:pt x="802747" y="444714"/>
                  <a:pt x="727714" y="254906"/>
                  <a:pt x="577649" y="25490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平行四边形 12"/>
          <p:cNvSpPr/>
          <p:nvPr/>
        </p:nvSpPr>
        <p:spPr>
          <a:xfrm>
            <a:off x="538480" y="2495550"/>
            <a:ext cx="3973142" cy="1866898"/>
          </a:xfrm>
          <a:prstGeom prst="parallelogram">
            <a:avLst>
              <a:gd name="adj" fmla="val 90384"/>
            </a:avLst>
          </a:prstGeom>
          <a:noFill/>
          <a:ln>
            <a:solidFill>
              <a:srgbClr val="00E4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9" name="文本框 18"/>
          <p:cNvSpPr txBox="1"/>
          <p:nvPr/>
        </p:nvSpPr>
        <p:spPr>
          <a:xfrm>
            <a:off x="4511622" y="2495550"/>
            <a:ext cx="821885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 b="1" dirty="0" smtClean="0">
                <a:solidFill>
                  <a:srgbClr val="00E4C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期刊</a:t>
            </a:r>
            <a:r>
              <a:rPr lang="en-US" altLang="zh-CN" sz="4800" b="1" dirty="0" err="1" smtClean="0">
                <a:solidFill>
                  <a:srgbClr val="00E4C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qikan.chaoxing.com</a:t>
            </a:r>
            <a:endParaRPr lang="en-US" altLang="zh-CN" sz="4800" b="1" dirty="0">
              <a:solidFill>
                <a:srgbClr val="00E4C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4762504" y="3366567"/>
            <a:ext cx="592001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2pPr marL="0" marR="0" lvl="1" indent="0" defTabSz="106934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defRPr>
            </a:lvl2pPr>
          </a:lstStyle>
          <a:p>
            <a:r>
              <a:rPr lang="en-US" altLang="zh-CN" dirty="0">
                <a:sym typeface="+mn-ea"/>
              </a:rPr>
              <a:t> </a:t>
            </a:r>
            <a:r>
              <a:rPr lang="zh-CN" altLang="en-US" dirty="0">
                <a:sym typeface="+mn-ea"/>
              </a:rPr>
              <a:t>随着互联网技术的发展，在线学术期刊数据库凭借其覆盖面广、资料全、更新速度快等优势，逐渐取代了纸刊成为了高校和科研工作者查阅资料的首选。</a:t>
            </a:r>
            <a:endParaRPr lang="en-US" altLang="zh-CN" dirty="0"/>
          </a:p>
        </p:txBody>
      </p:sp>
      <p:sp>
        <p:nvSpPr>
          <p:cNvPr id="2" name="文本框 1"/>
          <p:cNvSpPr txBox="1"/>
          <p:nvPr/>
        </p:nvSpPr>
        <p:spPr>
          <a:xfrm>
            <a:off x="2447555" y="2105560"/>
            <a:ext cx="1455816" cy="2646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600" b="1" dirty="0">
                <a:solidFill>
                  <a:srgbClr val="00E4C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endParaRPr lang="zh-CN" altLang="en-US" sz="16600" b="1" dirty="0">
              <a:solidFill>
                <a:srgbClr val="00E4C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D273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矩形 19"/>
          <p:cNvSpPr/>
          <p:nvPr/>
        </p:nvSpPr>
        <p:spPr>
          <a:xfrm>
            <a:off x="471805" y="401955"/>
            <a:ext cx="1645920" cy="444500"/>
          </a:xfrm>
          <a:prstGeom prst="rect">
            <a:avLst/>
          </a:prstGeom>
          <a:solidFill>
            <a:srgbClr val="00E4C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dirty="0" smtClean="0">
                <a:solidFill>
                  <a:srgbClr val="1D273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期刊介绍</a:t>
            </a:r>
            <a:endParaRPr lang="zh-CN" altLang="en-US" sz="2000" dirty="0">
              <a:solidFill>
                <a:srgbClr val="1D273B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Rectangle 3"/>
          <p:cNvSpPr/>
          <p:nvPr/>
        </p:nvSpPr>
        <p:spPr>
          <a:xfrm>
            <a:off x="1512978" y="1150064"/>
            <a:ext cx="5995342" cy="3714562"/>
          </a:xfrm>
          <a:prstGeom prst="rect">
            <a:avLst/>
          </a:prstGeom>
          <a:noFill/>
          <a:ln w="38100" cmpd="sng">
            <a:solidFill>
              <a:srgbClr val="D63D34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0" tIns="34280" rIns="68560" bIns="34280" rtlCol="0" anchor="ctr"/>
          <a:lstStyle/>
          <a:p>
            <a:pPr algn="ctr"/>
            <a:endParaRPr lang="en-US" sz="242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12" name="Rectangle 2"/>
          <p:cNvSpPr/>
          <p:nvPr/>
        </p:nvSpPr>
        <p:spPr>
          <a:xfrm>
            <a:off x="5463326" y="2730067"/>
            <a:ext cx="5742894" cy="3399677"/>
          </a:xfrm>
          <a:prstGeom prst="rect">
            <a:avLst/>
          </a:prstGeom>
          <a:blipFill>
            <a:blip r:embed="rId1" cstate="print"/>
            <a:srcRect/>
            <a:stretch>
              <a:fillRect/>
            </a:stretch>
          </a:blip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0" tIns="34280" rIns="68560" bIns="34280" anchor="ctr"/>
          <a:lstStyle/>
          <a:p>
            <a:pPr algn="ctr">
              <a:defRPr/>
            </a:pPr>
            <a:endParaRPr lang="en-US" sz="128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14" name="Rectangle 3"/>
          <p:cNvSpPr/>
          <p:nvPr/>
        </p:nvSpPr>
        <p:spPr>
          <a:xfrm>
            <a:off x="5463325" y="2720858"/>
            <a:ext cx="5744607" cy="3422792"/>
          </a:xfrm>
          <a:prstGeom prst="rect">
            <a:avLst/>
          </a:prstGeom>
          <a:solidFill>
            <a:schemeClr val="accent1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0" tIns="34280" rIns="68560" bIns="34280" rtlCol="0" anchor="ctr"/>
          <a:lstStyle/>
          <a:p>
            <a:pPr algn="ctr"/>
            <a:endParaRPr lang="en-US" sz="242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15" name="矩形 47"/>
          <p:cNvSpPr>
            <a:spLocks noChangeArrowheads="1"/>
          </p:cNvSpPr>
          <p:nvPr/>
        </p:nvSpPr>
        <p:spPr bwMode="auto">
          <a:xfrm>
            <a:off x="1640761" y="1333871"/>
            <a:ext cx="3820852" cy="3310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53" tIns="34277" rIns="68553" bIns="34277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30000"/>
              </a:lnSpc>
              <a:spcBef>
                <a:spcPct val="0"/>
              </a:spcBef>
              <a:buNone/>
            </a:pPr>
            <a:r>
              <a:rPr lang="en-US" altLang="zh-CN" sz="1800" dirty="0">
                <a:solidFill>
                  <a:schemeClr val="bg1"/>
                </a:solidFill>
                <a:latin typeface="Heiti SC Light" charset="-122"/>
                <a:ea typeface="Heiti SC Light" charset="-122"/>
                <a:cs typeface="Heiti SC Light" charset="-122"/>
                <a:sym typeface="+mn-ea"/>
              </a:rPr>
              <a:t>    </a:t>
            </a:r>
            <a:r>
              <a:rPr lang="zh-CN" altLang="en-US" sz="1800" dirty="0">
                <a:solidFill>
                  <a:schemeClr val="bg1"/>
                </a:solidFill>
                <a:latin typeface="Heiti SC Light" charset="-122"/>
                <a:ea typeface="Heiti SC Light" charset="-122"/>
                <a:cs typeface="Heiti SC Light" charset="-122"/>
                <a:sym typeface="+mn-ea"/>
              </a:rPr>
              <a:t>随着互联网技术的发展，在线学术期刊数据库凭借其覆盖面广、资料全、更新速度快等优势，逐渐取代了纸刊成为了高校和科研工作者查阅资料的首选。但是，随着时间的推移，数据库模式也逐渐显示出了其弱化学术期刊栏目、缺乏凝聚某领域学术共同体、难以适应用户阅读习惯向移动端转型等弊端。</a:t>
            </a:r>
            <a:endParaRPr lang="zh-CN" altLang="en-US" sz="1800" dirty="0">
              <a:solidFill>
                <a:schemeClr val="bg1"/>
              </a:solidFill>
              <a:latin typeface="Heiti SC Light" charset="-122"/>
              <a:ea typeface="Heiti SC Light" charset="-122"/>
              <a:cs typeface="Heiti SC Light" charset="-122"/>
              <a:sym typeface="+mn-ea"/>
            </a:endParaRPr>
          </a:p>
        </p:txBody>
      </p:sp>
      <p:sp>
        <p:nvSpPr>
          <p:cNvPr id="16" name="矩形 47"/>
          <p:cNvSpPr>
            <a:spLocks noChangeArrowheads="1"/>
          </p:cNvSpPr>
          <p:nvPr/>
        </p:nvSpPr>
        <p:spPr bwMode="auto">
          <a:xfrm>
            <a:off x="5799876" y="3148134"/>
            <a:ext cx="4826840" cy="23960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53" tIns="34277" rIns="68553" bIns="34277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indent="0" algn="just">
              <a:lnSpc>
                <a:spcPct val="140000"/>
              </a:lnSpc>
              <a:spcBef>
                <a:spcPts val="20"/>
              </a:spcBef>
              <a:spcAft>
                <a:spcPts val="0"/>
              </a:spcAft>
              <a:buNone/>
            </a:pPr>
            <a:r>
              <a:rPr lang="en-US" altLang="zh-CN" sz="1800" b="1" dirty="0">
                <a:solidFill>
                  <a:schemeClr val="bg1"/>
                </a:solidFill>
                <a:latin typeface="Heiti SC Light" charset="-122"/>
                <a:ea typeface="Heiti SC Light" charset="-122"/>
                <a:cs typeface="Heiti SC Light" charset="-122"/>
                <a:sym typeface="+mn-ea"/>
              </a:rPr>
              <a:t>    </a:t>
            </a:r>
            <a:r>
              <a:rPr lang="zh-CN" altLang="zh-CN" sz="1800" b="1" dirty="0">
                <a:solidFill>
                  <a:schemeClr val="bg1"/>
                </a:solidFill>
                <a:latin typeface="Heiti SC Light" charset="-122"/>
                <a:ea typeface="Heiti SC Light" charset="-122"/>
                <a:cs typeface="Heiti SC Light" charset="-122"/>
                <a:sym typeface="+mn-ea"/>
              </a:rPr>
              <a:t>面对上述问题，超星提出了基于“域出版”的超星期刊服务解决思路和解决方案。“域出版”即以“专域”为编辑、出版和传播的基本单元，借助社交媒体、大数据、人工智能等技术，形成的一种新型的、特色的期刊在线出版与传播模式。</a:t>
            </a:r>
            <a:endParaRPr lang="zh-CN" altLang="zh-CN" sz="1800" b="1" dirty="0">
              <a:solidFill>
                <a:schemeClr val="bg1"/>
              </a:solidFill>
              <a:latin typeface="Heiti SC Light" charset="-122"/>
              <a:ea typeface="Heiti SC Light" charset="-122"/>
              <a:cs typeface="Heiti SC Light" charset="-122"/>
              <a:sym typeface="+mn-ea"/>
            </a:endParaRPr>
          </a:p>
        </p:txBody>
      </p:sp>
      <p:pic>
        <p:nvPicPr>
          <p:cNvPr id="17" name="图片占位符 27"/>
          <p:cNvPicPr>
            <a:picLocks noGrp="1"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5540" y="1150064"/>
            <a:ext cx="1999352" cy="1338726"/>
          </a:xfrm>
          <a:custGeom>
            <a:avLst/>
            <a:gdLst>
              <a:gd name="connsiteX0" fmla="*/ 0 w 3971925"/>
              <a:gd name="connsiteY0" fmla="*/ 0 h 2162175"/>
              <a:gd name="connsiteX1" fmla="*/ 3971925 w 3971925"/>
              <a:gd name="connsiteY1" fmla="*/ 0 h 2162175"/>
              <a:gd name="connsiteX2" fmla="*/ 3971925 w 3971925"/>
              <a:gd name="connsiteY2" fmla="*/ 2162175 h 2162175"/>
              <a:gd name="connsiteX3" fmla="*/ 0 w 3971925"/>
              <a:gd name="connsiteY3" fmla="*/ 2162175 h 2162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71925" h="2162175">
                <a:moveTo>
                  <a:pt x="0" y="0"/>
                </a:moveTo>
                <a:lnTo>
                  <a:pt x="3971925" y="0"/>
                </a:lnTo>
                <a:lnTo>
                  <a:pt x="3971925" y="2162175"/>
                </a:lnTo>
                <a:lnTo>
                  <a:pt x="0" y="2162175"/>
                </a:lnTo>
                <a:close/>
              </a:path>
            </a:pathLst>
          </a:cu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250"/>
                            </p:stCondLst>
                            <p:childTnLst>
                              <p:par>
                                <p:cTn id="13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750"/>
                            </p:stCondLst>
                            <p:childTnLst>
                              <p:par>
                                <p:cTn id="1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250"/>
                            </p:stCondLst>
                            <p:childTnLst>
                              <p:par>
                                <p:cTn id="2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ldLvl="0" animBg="1"/>
      <p:bldP spid="12" grpId="0" bldLvl="0" animBg="1"/>
      <p:bldP spid="14" grpId="0" bldLvl="0" animBg="1"/>
      <p:bldP spid="15" grpId="0"/>
      <p:bldP spid="16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D273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5"/>
          <p:cNvGrpSpPr/>
          <p:nvPr/>
        </p:nvGrpSpPr>
        <p:grpSpPr>
          <a:xfrm rot="2700000">
            <a:off x="4967741" y="2959034"/>
            <a:ext cx="1919648" cy="1905259"/>
            <a:chOff x="4567237" y="1765300"/>
            <a:chExt cx="3422651" cy="3395663"/>
          </a:xfrm>
        </p:grpSpPr>
        <p:sp>
          <p:nvSpPr>
            <p:cNvPr id="21" name="Freeform: Shape 10"/>
            <p:cNvSpPr/>
            <p:nvPr/>
          </p:nvSpPr>
          <p:spPr>
            <a:xfrm flipV="1">
              <a:off x="4567237" y="1765300"/>
              <a:ext cx="1711326" cy="2068513"/>
            </a:xfrm>
            <a:custGeom>
              <a:avLst/>
              <a:gdLst>
                <a:gd name="connsiteX0" fmla="*/ 0 w 1711326"/>
                <a:gd name="connsiteY0" fmla="*/ 2068513 h 2068513"/>
                <a:gd name="connsiteX1" fmla="*/ 1354138 w 1711326"/>
                <a:gd name="connsiteY1" fmla="*/ 2068513 h 2068513"/>
                <a:gd name="connsiteX2" fmla="*/ 1711326 w 1711326"/>
                <a:gd name="connsiteY2" fmla="*/ 1711326 h 2068513"/>
                <a:gd name="connsiteX3" fmla="*/ 0 w 1711326"/>
                <a:gd name="connsiteY3" fmla="*/ 0 h 2068513"/>
                <a:gd name="connsiteX4" fmla="*/ 0 w 1711326"/>
                <a:gd name="connsiteY4" fmla="*/ 2068513 h 2068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11326" h="2068513">
                  <a:moveTo>
                    <a:pt x="0" y="2068513"/>
                  </a:moveTo>
                  <a:lnTo>
                    <a:pt x="1354138" y="2068513"/>
                  </a:lnTo>
                  <a:lnTo>
                    <a:pt x="1711326" y="1711326"/>
                  </a:lnTo>
                  <a:lnTo>
                    <a:pt x="0" y="0"/>
                  </a:lnTo>
                  <a:lnTo>
                    <a:pt x="0" y="2068513"/>
                  </a:lnTo>
                  <a:close/>
                </a:path>
              </a:pathLst>
            </a:custGeom>
            <a:solidFill>
              <a:srgbClr val="A71919"/>
            </a:solidFill>
            <a:ln w="38100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2400"/>
            </a:p>
          </p:txBody>
        </p:sp>
        <p:sp>
          <p:nvSpPr>
            <p:cNvPr id="22" name="Freeform: Shape 23"/>
            <p:cNvSpPr/>
            <p:nvPr/>
          </p:nvSpPr>
          <p:spPr>
            <a:xfrm>
              <a:off x="4567237" y="3463131"/>
              <a:ext cx="2068513" cy="1697832"/>
            </a:xfrm>
            <a:custGeom>
              <a:avLst/>
              <a:gdLst>
                <a:gd name="connsiteX0" fmla="*/ 370681 w 2068513"/>
                <a:gd name="connsiteY0" fmla="*/ 0 h 1697832"/>
                <a:gd name="connsiteX1" fmla="*/ 2068513 w 2068513"/>
                <a:gd name="connsiteY1" fmla="*/ 1697832 h 1697832"/>
                <a:gd name="connsiteX2" fmla="*/ 0 w 2068513"/>
                <a:gd name="connsiteY2" fmla="*/ 1697832 h 1697832"/>
                <a:gd name="connsiteX3" fmla="*/ 0 w 2068513"/>
                <a:gd name="connsiteY3" fmla="*/ 370681 h 1697832"/>
                <a:gd name="connsiteX4" fmla="*/ 370681 w 2068513"/>
                <a:gd name="connsiteY4" fmla="*/ 0 h 16978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68513" h="1697832">
                  <a:moveTo>
                    <a:pt x="370681" y="0"/>
                  </a:moveTo>
                  <a:lnTo>
                    <a:pt x="2068513" y="1697832"/>
                  </a:lnTo>
                  <a:lnTo>
                    <a:pt x="0" y="1697832"/>
                  </a:lnTo>
                  <a:lnTo>
                    <a:pt x="0" y="370681"/>
                  </a:lnTo>
                  <a:lnTo>
                    <a:pt x="370681" y="0"/>
                  </a:lnTo>
                  <a:close/>
                </a:path>
              </a:pathLst>
            </a:custGeom>
            <a:solidFill>
              <a:srgbClr val="CD2929"/>
            </a:solidFill>
            <a:ln w="38100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2400"/>
            </a:p>
          </p:txBody>
        </p:sp>
        <p:sp>
          <p:nvSpPr>
            <p:cNvPr id="23" name="Freeform: Shape 20"/>
            <p:cNvSpPr/>
            <p:nvPr/>
          </p:nvSpPr>
          <p:spPr>
            <a:xfrm flipH="1">
              <a:off x="6278562" y="3092450"/>
              <a:ext cx="1711326" cy="2068513"/>
            </a:xfrm>
            <a:custGeom>
              <a:avLst/>
              <a:gdLst>
                <a:gd name="connsiteX0" fmla="*/ 0 w 1711326"/>
                <a:gd name="connsiteY0" fmla="*/ 0 h 2068513"/>
                <a:gd name="connsiteX1" fmla="*/ 0 w 1711326"/>
                <a:gd name="connsiteY1" fmla="*/ 2068513 h 2068513"/>
                <a:gd name="connsiteX2" fmla="*/ 1354138 w 1711326"/>
                <a:gd name="connsiteY2" fmla="*/ 2068513 h 2068513"/>
                <a:gd name="connsiteX3" fmla="*/ 1711326 w 1711326"/>
                <a:gd name="connsiteY3" fmla="*/ 1711326 h 2068513"/>
                <a:gd name="connsiteX4" fmla="*/ 0 w 1711326"/>
                <a:gd name="connsiteY4" fmla="*/ 0 h 2068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11326" h="2068513">
                  <a:moveTo>
                    <a:pt x="0" y="0"/>
                  </a:moveTo>
                  <a:lnTo>
                    <a:pt x="0" y="2068513"/>
                  </a:lnTo>
                  <a:lnTo>
                    <a:pt x="1354138" y="2068513"/>
                  </a:lnTo>
                  <a:lnTo>
                    <a:pt x="1711326" y="171132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A4444"/>
            </a:solidFill>
            <a:ln w="38100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2400"/>
            </a:p>
          </p:txBody>
        </p:sp>
        <p:sp>
          <p:nvSpPr>
            <p:cNvPr id="24" name="Freeform: Shape 13"/>
            <p:cNvSpPr/>
            <p:nvPr/>
          </p:nvSpPr>
          <p:spPr>
            <a:xfrm flipH="1" flipV="1">
              <a:off x="5921374" y="1765300"/>
              <a:ext cx="2068513" cy="2068513"/>
            </a:xfrm>
            <a:custGeom>
              <a:avLst/>
              <a:gdLst>
                <a:gd name="connsiteX0" fmla="*/ 2068513 w 2068513"/>
                <a:gd name="connsiteY0" fmla="*/ 2068513 h 2068513"/>
                <a:gd name="connsiteX1" fmla="*/ 0 w 2068513"/>
                <a:gd name="connsiteY1" fmla="*/ 2068513 h 2068513"/>
                <a:gd name="connsiteX2" fmla="*/ 0 w 2068513"/>
                <a:gd name="connsiteY2" fmla="*/ 0 h 2068513"/>
                <a:gd name="connsiteX3" fmla="*/ 1 w 2068513"/>
                <a:gd name="connsiteY3" fmla="*/ 1 h 2068513"/>
                <a:gd name="connsiteX4" fmla="*/ 1 w 2068513"/>
                <a:gd name="connsiteY4" fmla="*/ 741363 h 2068513"/>
                <a:gd name="connsiteX5" fmla="*/ 370682 w 2068513"/>
                <a:gd name="connsiteY5" fmla="*/ 370682 h 2068513"/>
                <a:gd name="connsiteX6" fmla="*/ 2068513 w 2068513"/>
                <a:gd name="connsiteY6" fmla="*/ 2068513 h 2068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68513" h="2068513">
                  <a:moveTo>
                    <a:pt x="2068513" y="2068513"/>
                  </a:moveTo>
                  <a:lnTo>
                    <a:pt x="0" y="2068513"/>
                  </a:lnTo>
                  <a:lnTo>
                    <a:pt x="0" y="0"/>
                  </a:lnTo>
                  <a:lnTo>
                    <a:pt x="1" y="1"/>
                  </a:lnTo>
                  <a:lnTo>
                    <a:pt x="1" y="741363"/>
                  </a:lnTo>
                  <a:lnTo>
                    <a:pt x="370682" y="370682"/>
                  </a:lnTo>
                  <a:lnTo>
                    <a:pt x="2068513" y="2068513"/>
                  </a:lnTo>
                  <a:close/>
                </a:path>
              </a:pathLst>
            </a:custGeom>
            <a:solidFill>
              <a:srgbClr val="EE8E8E"/>
            </a:solidFill>
            <a:ln w="38100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2400"/>
            </a:p>
          </p:txBody>
        </p:sp>
      </p:grpSp>
      <p:sp>
        <p:nvSpPr>
          <p:cNvPr id="5" name="文本框 4"/>
          <p:cNvSpPr txBox="1"/>
          <p:nvPr/>
        </p:nvSpPr>
        <p:spPr>
          <a:xfrm>
            <a:off x="5670258" y="2766899"/>
            <a:ext cx="489236" cy="502573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665" b="1">
                <a:solidFill>
                  <a:schemeClr val="bg1"/>
                </a:solidFill>
                <a:latin typeface="Arial" panose="020B0604020202020204" pitchFamily="34" charset="0"/>
                <a:sym typeface="+mn-ea"/>
              </a:rPr>
              <a:t>1)</a:t>
            </a:r>
            <a:endParaRPr lang="en-US" altLang="zh-CN" sz="2665" b="1">
              <a:solidFill>
                <a:schemeClr val="bg1"/>
              </a:solidFill>
              <a:latin typeface="Arial" panose="020B0604020202020204" pitchFamily="34" charset="0"/>
              <a:sym typeface="+mn-ea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4015535" y="1912876"/>
            <a:ext cx="3748142" cy="420564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2135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自动适应不同终端设备的屏幕</a:t>
            </a:r>
            <a:endParaRPr lang="zh-CN" altLang="en-US" sz="2135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4803539" y="3612458"/>
            <a:ext cx="489236" cy="502573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665" b="1">
                <a:solidFill>
                  <a:schemeClr val="bg1"/>
                </a:solidFill>
                <a:latin typeface="Arial" panose="020B0604020202020204" pitchFamily="34" charset="0"/>
                <a:sym typeface="+mn-ea"/>
              </a:rPr>
              <a:t>2)</a:t>
            </a:r>
            <a:endParaRPr lang="en-US" altLang="zh-CN" sz="2665" b="1">
              <a:solidFill>
                <a:schemeClr val="bg1"/>
              </a:solidFill>
              <a:latin typeface="Arial" panose="020B0604020202020204" pitchFamily="34" charset="0"/>
              <a:sym typeface="+mn-ea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086973" y="3673399"/>
            <a:ext cx="3199915" cy="4205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2135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可以对字体大小进行调节</a:t>
            </a:r>
            <a:endParaRPr lang="zh-CN" altLang="en-US" sz="2135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4575009" y="5431383"/>
            <a:ext cx="2651688" cy="4205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2135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点开即读，无需下载</a:t>
            </a:r>
            <a:endParaRPr lang="zh-CN" altLang="en-US" sz="2135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7490030" y="3673399"/>
            <a:ext cx="3637534" cy="4205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2135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依然提供 PDF 格式文章下载</a:t>
            </a:r>
            <a:endParaRPr lang="zh-CN" altLang="en-US" sz="2135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5671951" y="4428393"/>
            <a:ext cx="489236" cy="502573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665" b="1">
                <a:solidFill>
                  <a:schemeClr val="bg1"/>
                </a:solidFill>
                <a:latin typeface="Arial" panose="020B0604020202020204" pitchFamily="34" charset="0"/>
                <a:sym typeface="+mn-ea"/>
              </a:rPr>
              <a:t>3)</a:t>
            </a:r>
            <a:endParaRPr lang="en-US" altLang="zh-CN" sz="2665" b="1">
              <a:solidFill>
                <a:schemeClr val="bg1"/>
              </a:solidFill>
              <a:latin typeface="Arial" panose="020B0604020202020204" pitchFamily="34" charset="0"/>
              <a:sym typeface="+mn-ea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6472651" y="3610766"/>
            <a:ext cx="489236" cy="502573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665" b="1">
                <a:solidFill>
                  <a:schemeClr val="bg1"/>
                </a:solidFill>
                <a:latin typeface="Arial" panose="020B0604020202020204" pitchFamily="34" charset="0"/>
                <a:sym typeface="+mn-ea"/>
              </a:rPr>
              <a:t>4)</a:t>
            </a:r>
            <a:endParaRPr lang="en-US" altLang="zh-CN" sz="2665" b="1">
              <a:solidFill>
                <a:schemeClr val="bg1"/>
              </a:solidFill>
              <a:latin typeface="Arial" panose="020B0604020202020204" pitchFamily="34" charset="0"/>
              <a:sym typeface="+mn-ea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471805" y="401955"/>
            <a:ext cx="2558778" cy="444500"/>
          </a:xfrm>
          <a:prstGeom prst="rect">
            <a:avLst/>
          </a:prstGeom>
          <a:solidFill>
            <a:srgbClr val="00E4C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000" b="1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全新</a:t>
            </a:r>
            <a:r>
              <a:rPr lang="zh-CN" altLang="en-US" sz="2000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阅读—流式媒体</a:t>
            </a:r>
            <a:endParaRPr lang="zh-CN" altLang="en-US" sz="20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D273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 descr="2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6466303" y="2013598"/>
            <a:ext cx="2305608" cy="4101681"/>
          </a:xfrm>
          <a:prstGeom prst="rect">
            <a:avLst/>
          </a:prstGeom>
          <a:ln w="9525" cmpd="sng">
            <a:solidFill>
              <a:srgbClr val="DE5959"/>
            </a:solidFill>
            <a:prstDash val="sysDash"/>
          </a:ln>
          <a:effectLst/>
        </p:spPr>
      </p:pic>
      <p:pic>
        <p:nvPicPr>
          <p:cNvPr id="13" name="图片 12" descr="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043184" y="2013598"/>
            <a:ext cx="2305608" cy="4101681"/>
          </a:xfrm>
          <a:prstGeom prst="rect">
            <a:avLst/>
          </a:prstGeom>
          <a:ln w="9525" cmpd="sng">
            <a:solidFill>
              <a:srgbClr val="DE5959"/>
            </a:solidFill>
            <a:prstDash val="sysDash"/>
          </a:ln>
          <a:effectLst/>
        </p:spPr>
      </p:pic>
      <p:pic>
        <p:nvPicPr>
          <p:cNvPr id="4" name="图片 3" descr="1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53365" y="2013598"/>
            <a:ext cx="2304762" cy="4101681"/>
          </a:xfrm>
          <a:prstGeom prst="rect">
            <a:avLst/>
          </a:prstGeom>
          <a:ln w="9525" cmpd="sng">
            <a:solidFill>
              <a:srgbClr val="DE5959"/>
            </a:solidFill>
            <a:prstDash val="sysDash"/>
          </a:ln>
          <a:effectLst/>
        </p:spPr>
      </p:pic>
      <p:pic>
        <p:nvPicPr>
          <p:cNvPr id="5" name="图片 4" descr="4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429401" y="2013598"/>
            <a:ext cx="2304762" cy="4101681"/>
          </a:xfrm>
          <a:prstGeom prst="rect">
            <a:avLst/>
          </a:prstGeom>
          <a:ln w="9525" cmpd="sng">
            <a:solidFill>
              <a:srgbClr val="DE5959"/>
            </a:solidFill>
            <a:prstDash val="sysDash"/>
          </a:ln>
          <a:effectLst/>
        </p:spPr>
      </p:pic>
      <p:sp>
        <p:nvSpPr>
          <p:cNvPr id="9" name="文本框 8"/>
          <p:cNvSpPr txBox="1"/>
          <p:nvPr/>
        </p:nvSpPr>
        <p:spPr>
          <a:xfrm>
            <a:off x="1291380" y="1141801"/>
            <a:ext cx="1378904" cy="379463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1865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流媒体格式</a:t>
            </a:r>
            <a:endParaRPr lang="zh-CN" altLang="en-US" sz="1865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3522928" y="1141801"/>
            <a:ext cx="2073003" cy="379463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1865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PDF</a:t>
            </a:r>
            <a:r>
              <a:rPr lang="zh-CN" altLang="en-US" sz="1865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格式手机阅读</a:t>
            </a:r>
            <a:endParaRPr lang="zh-CN" altLang="en-US" sz="1865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14" name="流程图: 合并 13"/>
          <p:cNvSpPr/>
          <p:nvPr/>
        </p:nvSpPr>
        <p:spPr>
          <a:xfrm>
            <a:off x="1883017" y="1632716"/>
            <a:ext cx="245458" cy="122729"/>
          </a:xfrm>
          <a:prstGeom prst="flowChartMerg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16" name="流程图: 合并 15"/>
          <p:cNvSpPr/>
          <p:nvPr/>
        </p:nvSpPr>
        <p:spPr>
          <a:xfrm>
            <a:off x="4459052" y="1632716"/>
            <a:ext cx="245458" cy="122729"/>
          </a:xfrm>
          <a:prstGeom prst="flowChartMerg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17" name="文本框 16"/>
          <p:cNvSpPr txBox="1"/>
          <p:nvPr/>
        </p:nvSpPr>
        <p:spPr>
          <a:xfrm>
            <a:off x="6904741" y="1131644"/>
            <a:ext cx="1378904" cy="379463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1865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字体调节前</a:t>
            </a:r>
            <a:endParaRPr lang="zh-CN" altLang="en-US" sz="2400"/>
          </a:p>
        </p:txBody>
      </p:sp>
      <p:sp>
        <p:nvSpPr>
          <p:cNvPr id="18" name="文本框 17"/>
          <p:cNvSpPr txBox="1"/>
          <p:nvPr/>
        </p:nvSpPr>
        <p:spPr>
          <a:xfrm>
            <a:off x="9481622" y="1131644"/>
            <a:ext cx="1378904" cy="379463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1865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字体调节</a:t>
            </a:r>
            <a:r>
              <a:rPr lang="zh-CN" altLang="en-US" sz="1865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后</a:t>
            </a:r>
            <a:endParaRPr lang="zh-CN" altLang="en-US" sz="1865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19" name="流程图: 合并 18"/>
          <p:cNvSpPr/>
          <p:nvPr/>
        </p:nvSpPr>
        <p:spPr>
          <a:xfrm>
            <a:off x="7496378" y="1622559"/>
            <a:ext cx="245458" cy="122729"/>
          </a:xfrm>
          <a:prstGeom prst="flowChartMerg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20" name="流程图: 合并 19"/>
          <p:cNvSpPr/>
          <p:nvPr/>
        </p:nvSpPr>
        <p:spPr>
          <a:xfrm>
            <a:off x="10073259" y="1622559"/>
            <a:ext cx="245458" cy="122729"/>
          </a:xfrm>
          <a:prstGeom prst="flowChartMerg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D273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组合 24"/>
          <p:cNvGrpSpPr/>
          <p:nvPr/>
        </p:nvGrpSpPr>
        <p:grpSpPr>
          <a:xfrm>
            <a:off x="1082675" y="308610"/>
            <a:ext cx="9507220" cy="6239510"/>
            <a:chOff x="793" y="1513"/>
            <a:chExt cx="14972" cy="9826"/>
          </a:xfrm>
        </p:grpSpPr>
        <p:pic>
          <p:nvPicPr>
            <p:cNvPr id="26" name="图片 25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3293" y="1513"/>
              <a:ext cx="12472" cy="9827"/>
            </a:xfrm>
            <a:prstGeom prst="rect">
              <a:avLst/>
            </a:prstGeom>
          </p:spPr>
        </p:pic>
        <p:sp>
          <p:nvSpPr>
            <p:cNvPr id="27" name="圆角矩形标注 26"/>
            <p:cNvSpPr/>
            <p:nvPr/>
          </p:nvSpPr>
          <p:spPr>
            <a:xfrm>
              <a:off x="793" y="4955"/>
              <a:ext cx="3524" cy="1071"/>
            </a:xfrm>
            <a:prstGeom prst="wedgeRoundRectCallout">
              <a:avLst>
                <a:gd name="adj1" fmla="val 46638"/>
                <a:gd name="adj2" fmla="val -83831"/>
                <a:gd name="adj3" fmla="val 16667"/>
              </a:avLst>
            </a:prstGeom>
            <a:ln w="38100">
              <a:solidFill>
                <a:srgbClr val="0070C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lIns="96012" tIns="48006" rIns="96012" bIns="48006" anchor="ctr"/>
            <a:lstStyle/>
            <a:p>
              <a:pPr algn="ctr">
                <a:defRPr/>
              </a:pPr>
              <a:r>
                <a:rPr lang="zh-CN" altLang="en-US" b="1" dirty="0">
                  <a:solidFill>
                    <a:srgbClr val="70AD47">
                      <a:lumMod val="75000"/>
                    </a:srgbClr>
                  </a:solidFill>
                  <a:ea typeface="微软雅黑" panose="020B0503020204020204" pitchFamily="34" charset="-122"/>
                </a:rPr>
                <a:t>检索词</a:t>
              </a:r>
              <a:r>
                <a:rPr lang="zh-CN" altLang="en-US" b="1" dirty="0" smtClean="0">
                  <a:solidFill>
                    <a:srgbClr val="70AD47">
                      <a:lumMod val="75000"/>
                    </a:srgbClr>
                  </a:solidFill>
                  <a:ea typeface="微软雅黑" panose="020B0503020204020204" pitchFamily="34" charset="-122"/>
                </a:rPr>
                <a:t>：王国</a:t>
              </a:r>
              <a:r>
                <a:rPr lang="zh-CN" altLang="en-US" b="1" dirty="0">
                  <a:solidFill>
                    <a:srgbClr val="70AD47">
                      <a:lumMod val="75000"/>
                    </a:srgbClr>
                  </a:solidFill>
                  <a:ea typeface="微软雅黑" panose="020B0503020204020204" pitchFamily="34" charset="-122"/>
                </a:rPr>
                <a:t>维</a:t>
              </a:r>
              <a:endParaRPr lang="zh-CN" altLang="en-US" b="1" dirty="0">
                <a:solidFill>
                  <a:srgbClr val="70AD47">
                    <a:lumMod val="75000"/>
                  </a:srgbClr>
                </a:solidFill>
                <a:ea typeface="微软雅黑" panose="020B0503020204020204" pitchFamily="34" charset="-122"/>
              </a:endParaRPr>
            </a:p>
          </p:txBody>
        </p:sp>
        <p:pic>
          <p:nvPicPr>
            <p:cNvPr id="28" name="图片 27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603" y="5524"/>
              <a:ext cx="6661" cy="4551"/>
            </a:xfrm>
            <a:prstGeom prst="rect">
              <a:avLst/>
            </a:prstGeom>
            <a:ln w="38100">
              <a:solidFill>
                <a:schemeClr val="accent1">
                  <a:lumMod val="75000"/>
                </a:schemeClr>
              </a:solidFill>
            </a:ln>
          </p:spPr>
        </p:pic>
        <p:sp>
          <p:nvSpPr>
            <p:cNvPr id="29" name="圆角矩形标注 28"/>
            <p:cNvSpPr/>
            <p:nvPr/>
          </p:nvSpPr>
          <p:spPr>
            <a:xfrm>
              <a:off x="1079" y="10172"/>
              <a:ext cx="3524" cy="1071"/>
            </a:xfrm>
            <a:prstGeom prst="wedgeRoundRectCallout">
              <a:avLst>
                <a:gd name="adj1" fmla="val 41437"/>
                <a:gd name="adj2" fmla="val -60302"/>
                <a:gd name="adj3" fmla="val 16667"/>
              </a:avLst>
            </a:prstGeom>
            <a:ln w="38100">
              <a:solidFill>
                <a:srgbClr val="0070C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lIns="96012" tIns="48006" rIns="96012" bIns="48006" anchor="ctr"/>
            <a:lstStyle/>
            <a:p>
              <a:pPr algn="ctr">
                <a:defRPr/>
              </a:pPr>
              <a:r>
                <a:rPr lang="zh-CN" altLang="en-US" b="1" dirty="0" smtClean="0">
                  <a:solidFill>
                    <a:srgbClr val="70AD47">
                      <a:lumMod val="75000"/>
                    </a:srgbClr>
                  </a:solidFill>
                  <a:ea typeface="微软雅黑" panose="020B0503020204020204" pitchFamily="34" charset="-122"/>
                </a:rPr>
                <a:t>检索提示</a:t>
              </a:r>
              <a:endParaRPr lang="zh-CN" altLang="en-US" b="1" dirty="0">
                <a:solidFill>
                  <a:srgbClr val="70AD47">
                    <a:lumMod val="75000"/>
                  </a:srgbClr>
                </a:solidFill>
                <a:ea typeface="微软雅黑" panose="020B0503020204020204" pitchFamily="34" charset="-122"/>
              </a:endParaRPr>
            </a:p>
          </p:txBody>
        </p:sp>
      </p:grpSp>
      <p:sp>
        <p:nvSpPr>
          <p:cNvPr id="30" name="矩形 29"/>
          <p:cNvSpPr/>
          <p:nvPr/>
        </p:nvSpPr>
        <p:spPr>
          <a:xfrm>
            <a:off x="471805" y="401955"/>
            <a:ext cx="1652270" cy="444500"/>
          </a:xfrm>
          <a:prstGeom prst="rect">
            <a:avLst/>
          </a:prstGeom>
          <a:solidFill>
            <a:srgbClr val="00E4C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dirty="0">
                <a:solidFill>
                  <a:srgbClr val="1D273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检索</a:t>
            </a:r>
            <a:endParaRPr lang="zh-CN" altLang="en-US" sz="2000" dirty="0">
              <a:solidFill>
                <a:srgbClr val="1D273B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D273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: Rounded Corners 3"/>
          <p:cNvSpPr/>
          <p:nvPr/>
        </p:nvSpPr>
        <p:spPr>
          <a:xfrm>
            <a:off x="1440770" y="2143099"/>
            <a:ext cx="4044125" cy="569631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 anchorCtr="1"/>
          <a:lstStyle/>
          <a:p>
            <a:pPr algn="l">
              <a:lnSpc>
                <a:spcPct val="120000"/>
              </a:lnSpc>
            </a:pPr>
            <a:r>
              <a:rPr lang="zh-CN" altLang="en-US" sz="1865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丰富的传播渠道</a:t>
            </a:r>
            <a:endParaRPr lang="zh-CN" altLang="en-US" sz="1865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5" name="Rectangle: Rounded Corners 74"/>
          <p:cNvSpPr/>
          <p:nvPr/>
        </p:nvSpPr>
        <p:spPr>
          <a:xfrm>
            <a:off x="1440770" y="3037749"/>
            <a:ext cx="4044125" cy="569631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zh-CN" altLang="en-US" sz="1865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社交+阅读</a:t>
            </a:r>
            <a:endParaRPr lang="zh-CN" altLang="en-US" sz="1865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6" name="Rectangle: Rounded Corners 75"/>
          <p:cNvSpPr/>
          <p:nvPr/>
        </p:nvSpPr>
        <p:spPr>
          <a:xfrm>
            <a:off x="1440770" y="3932400"/>
            <a:ext cx="4044125" cy="569631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zh-CN" altLang="en-US" sz="1865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场景化应用</a:t>
            </a:r>
            <a:endParaRPr lang="zh-CN" altLang="en-US" sz="1865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宋体" panose="02010600030101010101" pitchFamily="2" charset="-122"/>
            </a:endParaRPr>
          </a:p>
        </p:txBody>
      </p:sp>
      <p:sp>
        <p:nvSpPr>
          <p:cNvPr id="8" name="Oval 4"/>
          <p:cNvSpPr/>
          <p:nvPr/>
        </p:nvSpPr>
        <p:spPr>
          <a:xfrm>
            <a:off x="1491717" y="2182453"/>
            <a:ext cx="491694" cy="49169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>
            <a:normAutofit fontScale="95000" lnSpcReduction="10000"/>
          </a:bodyPr>
          <a:lstStyle/>
          <a:p>
            <a:pPr algn="ctr"/>
            <a:r>
              <a:rPr lang="ar-SA" sz="1865" b="1">
                <a:solidFill>
                  <a:schemeClr val="tx1">
                    <a:lumMod val="75000"/>
                    <a:lumOff val="25000"/>
                  </a:schemeClr>
                </a:solidFill>
              </a:rPr>
              <a:t>1</a:t>
            </a:r>
            <a:r>
              <a:rPr lang="en-US" altLang="ar-SA" sz="1865" b="1">
                <a:solidFill>
                  <a:schemeClr val="tx1">
                    <a:lumMod val="75000"/>
                    <a:lumOff val="25000"/>
                  </a:schemeClr>
                </a:solidFill>
              </a:rPr>
              <a:t>)</a:t>
            </a:r>
            <a:endParaRPr lang="en-US" altLang="ar-SA" sz="1865" b="1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9" name="Oval 76"/>
          <p:cNvSpPr/>
          <p:nvPr/>
        </p:nvSpPr>
        <p:spPr>
          <a:xfrm>
            <a:off x="1491717" y="3077882"/>
            <a:ext cx="491694" cy="49091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>
            <a:normAutofit fontScale="95000" lnSpcReduction="10000"/>
          </a:bodyPr>
          <a:lstStyle/>
          <a:p>
            <a:pPr algn="ctr"/>
            <a:r>
              <a:rPr lang="ar-SA" sz="1865" b="1">
                <a:solidFill>
                  <a:schemeClr val="tx1">
                    <a:lumMod val="75000"/>
                    <a:lumOff val="25000"/>
                  </a:schemeClr>
                </a:solidFill>
              </a:rPr>
              <a:t>2</a:t>
            </a:r>
            <a:r>
              <a:rPr lang="en-US" altLang="ar-SA" sz="1865" b="1">
                <a:solidFill>
                  <a:schemeClr val="tx1">
                    <a:lumMod val="75000"/>
                    <a:lumOff val="25000"/>
                  </a:schemeClr>
                </a:solidFill>
              </a:rPr>
              <a:t>)</a:t>
            </a:r>
            <a:endParaRPr lang="en-US" altLang="ar-SA" sz="1865" b="1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0" name="Oval 77"/>
          <p:cNvSpPr/>
          <p:nvPr/>
        </p:nvSpPr>
        <p:spPr>
          <a:xfrm>
            <a:off x="1491717" y="3972532"/>
            <a:ext cx="491694" cy="49091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>
            <a:normAutofit fontScale="95000" lnSpcReduction="10000"/>
          </a:bodyPr>
          <a:lstStyle/>
          <a:p>
            <a:pPr algn="ctr"/>
            <a:r>
              <a:rPr lang="en-US" sz="1865" b="1">
                <a:solidFill>
                  <a:schemeClr val="tx1">
                    <a:lumMod val="75000"/>
                    <a:lumOff val="25000"/>
                  </a:schemeClr>
                </a:solidFill>
              </a:rPr>
              <a:t>3</a:t>
            </a:r>
            <a:r>
              <a:rPr lang="en-US" altLang="ar-SA" sz="1865" b="1">
                <a:solidFill>
                  <a:schemeClr val="tx1">
                    <a:lumMod val="75000"/>
                    <a:lumOff val="25000"/>
                  </a:schemeClr>
                </a:solidFill>
              </a:rPr>
              <a:t>)</a:t>
            </a:r>
            <a:endParaRPr lang="en-US" altLang="ar-SA" sz="1865" b="1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8" name="Rectangle: Rounded Corners 74"/>
          <p:cNvSpPr/>
          <p:nvPr/>
        </p:nvSpPr>
        <p:spPr>
          <a:xfrm>
            <a:off x="1440771" y="4827050"/>
            <a:ext cx="4043279" cy="569631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zh-CN" altLang="en-US" sz="1865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读者使用轨迹</a:t>
            </a:r>
            <a:endParaRPr lang="zh-CN" altLang="en-US" sz="1865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宋体" panose="02010600030101010101" pitchFamily="2" charset="-122"/>
            </a:endParaRPr>
          </a:p>
        </p:txBody>
      </p:sp>
      <p:sp>
        <p:nvSpPr>
          <p:cNvPr id="29" name="Oval 76"/>
          <p:cNvSpPr/>
          <p:nvPr/>
        </p:nvSpPr>
        <p:spPr>
          <a:xfrm>
            <a:off x="1491717" y="4867183"/>
            <a:ext cx="491694" cy="49091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>
            <a:normAutofit fontScale="95000" lnSpcReduction="10000"/>
          </a:bodyPr>
          <a:lstStyle/>
          <a:p>
            <a:pPr algn="ctr"/>
            <a:r>
              <a:rPr lang="en-US" altLang="ar-SA" sz="1865" b="1">
                <a:solidFill>
                  <a:schemeClr val="tx1">
                    <a:lumMod val="75000"/>
                    <a:lumOff val="25000"/>
                  </a:schemeClr>
                </a:solidFill>
              </a:rPr>
              <a:t>4)</a:t>
            </a:r>
            <a:endParaRPr lang="en-US" altLang="ar-SA" sz="1865" b="1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37" name="图片 36" descr="75k58PICP46_102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011755" y="1548075"/>
            <a:ext cx="2340311" cy="4553661"/>
          </a:xfrm>
          <a:prstGeom prst="rect">
            <a:avLst/>
          </a:prstGeom>
        </p:spPr>
      </p:pic>
      <p:pic>
        <p:nvPicPr>
          <p:cNvPr id="39" name="图片 38" descr="TIM图片2018030611105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92040" y="2047454"/>
            <a:ext cx="2001749" cy="3515968"/>
          </a:xfrm>
          <a:prstGeom prst="rect">
            <a:avLst/>
          </a:prstGeom>
        </p:spPr>
      </p:pic>
      <p:pic>
        <p:nvPicPr>
          <p:cNvPr id="40" name="图片 39" descr="75k58PICP46_102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240792" y="1548075"/>
            <a:ext cx="2340311" cy="4553661"/>
          </a:xfrm>
          <a:prstGeom prst="rect">
            <a:avLst/>
          </a:prstGeom>
        </p:spPr>
      </p:pic>
      <p:sp>
        <p:nvSpPr>
          <p:cNvPr id="42" name="等腰三角形 41"/>
          <p:cNvSpPr/>
          <p:nvPr/>
        </p:nvSpPr>
        <p:spPr>
          <a:xfrm rot="5400000">
            <a:off x="7598370" y="3610766"/>
            <a:ext cx="418971" cy="224297"/>
          </a:xfrm>
          <a:prstGeom prst="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pic>
        <p:nvPicPr>
          <p:cNvPr id="43" name="图片 42" descr="6转发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16844" y="2047455"/>
            <a:ext cx="2000056" cy="3530357"/>
          </a:xfrm>
          <a:prstGeom prst="rect">
            <a:avLst/>
          </a:prstGeom>
        </p:spPr>
      </p:pic>
      <p:sp>
        <p:nvSpPr>
          <p:cNvPr id="17" name="矩形 16"/>
          <p:cNvSpPr/>
          <p:nvPr/>
        </p:nvSpPr>
        <p:spPr>
          <a:xfrm>
            <a:off x="471805" y="401955"/>
            <a:ext cx="4539950" cy="444500"/>
          </a:xfrm>
          <a:prstGeom prst="rect">
            <a:avLst/>
          </a:prstGeom>
          <a:solidFill>
            <a:srgbClr val="00E4C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000" b="1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全新</a:t>
            </a:r>
            <a:r>
              <a:rPr lang="zh-CN" altLang="en-US" sz="2000" b="1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应用—基于社交空间传播分享方式</a:t>
            </a:r>
            <a:endParaRPr lang="zh-CN" altLang="en-US" sz="2000" b="1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D273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14" descr="TIM图片20180131150254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4256761" y="1673343"/>
            <a:ext cx="2246360" cy="3995034"/>
          </a:xfrm>
          <a:prstGeom prst="rect">
            <a:avLst/>
          </a:prstGeom>
          <a:ln>
            <a:solidFill>
              <a:schemeClr val="accent1"/>
            </a:solidFill>
            <a:prstDash val="sysDash"/>
          </a:ln>
          <a:effectLst/>
        </p:spPr>
      </p:pic>
      <p:sp>
        <p:nvSpPr>
          <p:cNvPr id="10244" name="文本框 11"/>
          <p:cNvSpPr txBox="1"/>
          <p:nvPr/>
        </p:nvSpPr>
        <p:spPr>
          <a:xfrm>
            <a:off x="645149" y="1512104"/>
            <a:ext cx="2541080" cy="486223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135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1)  </a:t>
            </a:r>
            <a:r>
              <a:rPr lang="zh-CN" altLang="en-US" sz="2135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丰富的传播渠道</a:t>
            </a:r>
            <a:endParaRPr lang="zh-CN" altLang="en-US" sz="2135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246" name="文本框 3"/>
          <p:cNvSpPr txBox="1"/>
          <p:nvPr/>
        </p:nvSpPr>
        <p:spPr>
          <a:xfrm>
            <a:off x="645150" y="2531599"/>
            <a:ext cx="3220573" cy="3107197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1865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</a:t>
            </a:r>
            <a:r>
              <a:rPr lang="zh-CN" altLang="zh-CN" sz="1865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超星期刊配备了强大的转发传播功能，打通了平台内外</a:t>
            </a:r>
            <a:r>
              <a:rPr lang="zh-CN" altLang="zh-CN" sz="1865" b="1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12</a:t>
            </a:r>
            <a:r>
              <a:rPr lang="zh-CN" altLang="zh-CN" sz="1865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个传播渠道(</a:t>
            </a:r>
            <a:r>
              <a:rPr lang="zh-CN" altLang="zh-CN" sz="1865" b="1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rPr>
              <a:t>消息、笔记、小组、通知、书房、邮箱、课程、微信、QQ、朋友圈、复制链接</a:t>
            </a:r>
            <a:r>
              <a:rPr lang="en-US" altLang="zh-CN" sz="1865" b="1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rPr>
              <a:t>)</a:t>
            </a:r>
            <a:r>
              <a:rPr lang="zh-CN" altLang="zh-CN" sz="1865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，充分发挥资源的利用效益。</a:t>
            </a:r>
            <a:endParaRPr lang="zh-CN" altLang="zh-CN" sz="1865">
              <a:solidFill>
                <a:schemeClr val="bg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11" name="图片 10" descr="7转发微信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756197" y="1673343"/>
            <a:ext cx="2243821" cy="3995034"/>
          </a:xfrm>
          <a:prstGeom prst="rect">
            <a:avLst/>
          </a:prstGeom>
          <a:ln>
            <a:solidFill>
              <a:schemeClr val="accent1"/>
            </a:solidFill>
            <a:prstDash val="sysDash"/>
          </a:ln>
          <a:effectLst/>
        </p:spPr>
      </p:pic>
      <p:pic>
        <p:nvPicPr>
          <p:cNvPr id="12" name="图片 11" descr="8转发通知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230239" y="1635256"/>
            <a:ext cx="2266674" cy="4033122"/>
          </a:xfrm>
          <a:prstGeom prst="rect">
            <a:avLst/>
          </a:prstGeom>
          <a:ln>
            <a:solidFill>
              <a:schemeClr val="accent1"/>
            </a:solidFill>
            <a:prstDash val="sysDash"/>
          </a:ln>
          <a:effectLst/>
        </p:spPr>
      </p:pic>
      <p:cxnSp>
        <p:nvCxnSpPr>
          <p:cNvPr id="17" name="肘形连接符 16"/>
          <p:cNvCxnSpPr/>
          <p:nvPr/>
        </p:nvCxnSpPr>
        <p:spPr>
          <a:xfrm>
            <a:off x="5791294" y="3273050"/>
            <a:ext cx="4496106" cy="1151111"/>
          </a:xfrm>
          <a:prstGeom prst="bentConnector3">
            <a:avLst>
              <a:gd name="adj1" fmla="val 50019"/>
            </a:avLst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" name="肘形连接符 1"/>
          <p:cNvCxnSpPr/>
          <p:nvPr/>
        </p:nvCxnSpPr>
        <p:spPr>
          <a:xfrm flipV="1">
            <a:off x="4622408" y="1900180"/>
            <a:ext cx="2986118" cy="1223902"/>
          </a:xfrm>
          <a:prstGeom prst="bentConnector3">
            <a:avLst>
              <a:gd name="adj1" fmla="val 50028"/>
            </a:avLst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D273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文本框 99"/>
          <p:cNvSpPr txBox="1"/>
          <p:nvPr/>
        </p:nvSpPr>
        <p:spPr>
          <a:xfrm>
            <a:off x="987098" y="2533292"/>
            <a:ext cx="3706409" cy="3107197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1865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超星期刊的阅读是基于脑联网、智联网交互式的智慧阅读。通过</a:t>
            </a:r>
            <a:r>
              <a:rPr lang="en-US" altLang="zh-CN" sz="1865" b="1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“点赞”“评论”“打赏”</a:t>
            </a:r>
            <a:r>
              <a:rPr lang="en-US" altLang="zh-CN" sz="1865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等功能，将作者、读者、编者三者基于同一个学术问题形成学术讨论共同体，将孤独的阅读，转变成交互式的智慧阅读。</a:t>
            </a:r>
            <a:endParaRPr lang="en-US" altLang="zh-CN" sz="1865">
              <a:solidFill>
                <a:schemeClr val="bg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6" name="图片 5" descr="12232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5636403" y="1618327"/>
            <a:ext cx="2277677" cy="4051743"/>
          </a:xfrm>
          <a:prstGeom prst="rect">
            <a:avLst/>
          </a:prstGeom>
          <a:ln>
            <a:solidFill>
              <a:schemeClr val="accent1"/>
            </a:solidFill>
            <a:prstDash val="sysDash"/>
          </a:ln>
          <a:effectLst/>
        </p:spPr>
      </p:pic>
      <p:pic>
        <p:nvPicPr>
          <p:cNvPr id="7" name="图片 6" descr="TIM图片20180131135808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625907" y="1618327"/>
            <a:ext cx="2277677" cy="4051743"/>
          </a:xfrm>
          <a:prstGeom prst="rect">
            <a:avLst/>
          </a:prstGeom>
          <a:ln>
            <a:solidFill>
              <a:schemeClr val="accent1"/>
            </a:solidFill>
            <a:prstDash val="sysDash"/>
          </a:ln>
          <a:effectLst/>
        </p:spPr>
      </p:pic>
      <p:sp>
        <p:nvSpPr>
          <p:cNvPr id="10244" name="文本框 11"/>
          <p:cNvSpPr txBox="1"/>
          <p:nvPr/>
        </p:nvSpPr>
        <p:spPr>
          <a:xfrm>
            <a:off x="987098" y="1617905"/>
            <a:ext cx="1927131" cy="486223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135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2)  </a:t>
            </a:r>
            <a:r>
              <a:rPr lang="zh-CN" altLang="zh-CN" sz="2135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社交</a:t>
            </a:r>
            <a:r>
              <a:rPr lang="en-US" altLang="zh-CN" sz="2135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+</a:t>
            </a:r>
            <a:r>
              <a:rPr lang="zh-CN" altLang="en-US" sz="2135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阅读</a:t>
            </a:r>
            <a:endParaRPr lang="zh-CN" altLang="en-US" sz="2135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D273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767032" y="2507052"/>
            <a:ext cx="3014050" cy="1815112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865" noProof="1">
                <a:solidFill>
                  <a:schemeClr val="bg1"/>
                </a:solidFill>
                <a:latin typeface="+mn-ea"/>
              </a:rPr>
              <a:t>       不再是资源检索数据库，而是将期</a:t>
            </a:r>
            <a:r>
              <a:rPr lang="en-US" sz="1865" noProof="1">
                <a:solidFill>
                  <a:schemeClr val="bg1"/>
                </a:solidFill>
                <a:latin typeface="+mj-ea"/>
                <a:ea typeface="+mj-ea"/>
              </a:rPr>
              <a:t>刊</a:t>
            </a:r>
            <a:r>
              <a:rPr lang="en-US" sz="1865" noProof="1">
                <a:solidFill>
                  <a:schemeClr val="bg1"/>
                </a:solidFill>
                <a:latin typeface="+mn-ea"/>
              </a:rPr>
              <a:t>文献嵌入</a:t>
            </a:r>
            <a:r>
              <a:rPr lang="en-US" sz="1865" b="1" noProof="1">
                <a:solidFill>
                  <a:schemeClr val="bg1"/>
                </a:solidFill>
                <a:latin typeface="+mn-ea"/>
              </a:rPr>
              <a:t>科研、教学、班级管理</a:t>
            </a:r>
            <a:r>
              <a:rPr lang="en-US" sz="1865" noProof="1">
                <a:solidFill>
                  <a:schemeClr val="bg1"/>
                </a:solidFill>
                <a:latin typeface="+mn-ea"/>
              </a:rPr>
              <a:t>等工作流中。</a:t>
            </a:r>
            <a:endParaRPr lang="en-US" altLang="zh-CN" sz="1865" noProof="1">
              <a:solidFill>
                <a:schemeClr val="bg1"/>
              </a:solidFill>
              <a:latin typeface="+mn-ea"/>
            </a:endParaRPr>
          </a:p>
        </p:txBody>
      </p:sp>
      <p:pic>
        <p:nvPicPr>
          <p:cNvPr id="2" name="图片 1" descr="堂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4195820" y="1675036"/>
            <a:ext cx="2258210" cy="4018733"/>
          </a:xfrm>
          <a:prstGeom prst="rect">
            <a:avLst/>
          </a:prstGeom>
          <a:ln>
            <a:solidFill>
              <a:schemeClr val="accent1"/>
            </a:solidFill>
            <a:prstDash val="sysDash"/>
          </a:ln>
          <a:effectLst/>
        </p:spPr>
      </p:pic>
      <p:pic>
        <p:nvPicPr>
          <p:cNvPr id="25" name="图片 24" descr="9嵌入课堂2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675788" y="1675036"/>
            <a:ext cx="2259056" cy="4018733"/>
          </a:xfrm>
          <a:prstGeom prst="rect">
            <a:avLst/>
          </a:prstGeom>
          <a:ln>
            <a:solidFill>
              <a:schemeClr val="accent1"/>
            </a:solidFill>
            <a:prstDash val="sysDash"/>
          </a:ln>
          <a:effectLst/>
        </p:spPr>
      </p:pic>
      <p:pic>
        <p:nvPicPr>
          <p:cNvPr id="26" name="图片 25" descr="8转发通知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156603" y="1675036"/>
            <a:ext cx="2259056" cy="4018733"/>
          </a:xfrm>
          <a:prstGeom prst="rect">
            <a:avLst/>
          </a:prstGeom>
          <a:ln>
            <a:solidFill>
              <a:schemeClr val="accent1"/>
            </a:solidFill>
            <a:prstDash val="sysDash"/>
          </a:ln>
          <a:effectLst/>
        </p:spPr>
      </p:pic>
      <p:cxnSp>
        <p:nvCxnSpPr>
          <p:cNvPr id="27" name="肘形连接符 26"/>
          <p:cNvCxnSpPr/>
          <p:nvPr/>
        </p:nvCxnSpPr>
        <p:spPr>
          <a:xfrm flipV="1">
            <a:off x="5067617" y="1891716"/>
            <a:ext cx="2508746" cy="1076628"/>
          </a:xfrm>
          <a:prstGeom prst="bentConnector3">
            <a:avLst>
              <a:gd name="adj1" fmla="val 50034"/>
            </a:avLst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肘形连接符 27"/>
          <p:cNvCxnSpPr/>
          <p:nvPr/>
        </p:nvCxnSpPr>
        <p:spPr>
          <a:xfrm>
            <a:off x="6168791" y="3102922"/>
            <a:ext cx="3292517" cy="1848549"/>
          </a:xfrm>
          <a:prstGeom prst="bentConnector3">
            <a:avLst>
              <a:gd name="adj1" fmla="val 50026"/>
            </a:avLst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244" name="文本框 11"/>
          <p:cNvSpPr txBox="1"/>
          <p:nvPr/>
        </p:nvSpPr>
        <p:spPr>
          <a:xfrm>
            <a:off x="767032" y="1674614"/>
            <a:ext cx="1992853" cy="486223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135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3)  </a:t>
            </a:r>
            <a:r>
              <a:rPr lang="zh-CN" altLang="en-US" sz="2135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场景化应用</a:t>
            </a:r>
            <a:endParaRPr lang="zh-CN" altLang="en-US" sz="2135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D273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文本框 99"/>
          <p:cNvSpPr txBox="1"/>
          <p:nvPr/>
        </p:nvSpPr>
        <p:spPr>
          <a:xfrm>
            <a:off x="688316" y="2483353"/>
            <a:ext cx="3032671" cy="1815112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1865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阅读收藏人数实名统计，读者使用阅读数据清晰显示。图书馆实时查阅读者使用大数据分析报告。</a:t>
            </a:r>
            <a:endParaRPr lang="en-US" altLang="zh-CN" sz="1865">
              <a:solidFill>
                <a:schemeClr val="bg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6" name="图片 5" descr="10读者使用轨迹2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6693562" y="1757984"/>
            <a:ext cx="2165105" cy="3851991"/>
          </a:xfrm>
          <a:prstGeom prst="rect">
            <a:avLst/>
          </a:prstGeom>
          <a:ln>
            <a:solidFill>
              <a:schemeClr val="accent1"/>
            </a:solidFill>
            <a:prstDash val="sysDash"/>
          </a:ln>
          <a:effectLst/>
        </p:spPr>
      </p:pic>
      <p:pic>
        <p:nvPicPr>
          <p:cNvPr id="7" name="图片 6" descr="10使用轨迹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228831" y="1757984"/>
            <a:ext cx="2165951" cy="3851991"/>
          </a:xfrm>
          <a:prstGeom prst="rect">
            <a:avLst/>
          </a:prstGeom>
          <a:ln>
            <a:solidFill>
              <a:schemeClr val="accent1"/>
            </a:solidFill>
            <a:prstDash val="sysDash"/>
          </a:ln>
          <a:effectLst/>
        </p:spPr>
      </p:pic>
      <p:pic>
        <p:nvPicPr>
          <p:cNvPr id="8" name="图片 7" descr="1214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157448" y="1757984"/>
            <a:ext cx="2165105" cy="3851991"/>
          </a:xfrm>
          <a:prstGeom prst="rect">
            <a:avLst/>
          </a:prstGeom>
          <a:ln>
            <a:solidFill>
              <a:schemeClr val="accent1"/>
            </a:solidFill>
            <a:prstDash val="sysDash"/>
          </a:ln>
          <a:effectLst/>
        </p:spPr>
      </p:pic>
      <p:sp>
        <p:nvSpPr>
          <p:cNvPr id="10244" name="文本框 11"/>
          <p:cNvSpPr txBox="1"/>
          <p:nvPr/>
        </p:nvSpPr>
        <p:spPr>
          <a:xfrm>
            <a:off x="790731" y="1686464"/>
            <a:ext cx="2266967" cy="486223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135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4)  </a:t>
            </a:r>
            <a:r>
              <a:rPr lang="zh-CN" altLang="en-US" sz="2135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读者使用轨迹</a:t>
            </a:r>
            <a:endParaRPr lang="zh-CN" altLang="en-US" sz="2135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D273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47"/>
          <p:cNvSpPr>
            <a:spLocks noChangeArrowheads="1"/>
          </p:cNvSpPr>
          <p:nvPr/>
        </p:nvSpPr>
        <p:spPr bwMode="auto">
          <a:xfrm>
            <a:off x="1014182" y="1868017"/>
            <a:ext cx="3060602" cy="39685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376" tIns="45689" rIns="91376" bIns="45689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just">
              <a:lnSpc>
                <a:spcPct val="150000"/>
              </a:lnSpc>
              <a:buNone/>
            </a:pPr>
            <a:r>
              <a:rPr lang="zh-CN" altLang="en-US" sz="1865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超星期刊对全文授权超星的7</a:t>
            </a:r>
            <a:r>
              <a:rPr lang="en-US" altLang="zh-CN" sz="1865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320</a:t>
            </a:r>
            <a:r>
              <a:rPr lang="zh-CN" altLang="en-US" sz="1865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种期刊与其他国家主办的8.8万种外文期刊实现联合检索，极大限度地帮助科研工作者解决查全问题。目前超星期刊域出版不仅检索刊种多，而且在学习通和超星网的图书馆期刊传递功能已经全部开通。</a:t>
            </a:r>
            <a:endParaRPr lang="zh-CN" altLang="en-US" sz="1865" dirty="0">
              <a:solidFill>
                <a:schemeClr val="bg1"/>
              </a:solidFill>
              <a:latin typeface="宋体" panose="02010600030101010101" pitchFamily="2" charset="-122"/>
              <a:ea typeface="宋体" panose="02010600030101010101" pitchFamily="2" charset="-122"/>
              <a:sym typeface="+mn-ea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1126754" y="1697043"/>
            <a:ext cx="428281" cy="10072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pic>
        <p:nvPicPr>
          <p:cNvPr id="4" name="图片 3" descr="超星期刊 _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636007" y="1561619"/>
            <a:ext cx="4660308" cy="2758435"/>
          </a:xfrm>
          <a:prstGeom prst="rect">
            <a:avLst/>
          </a:prstGeom>
          <a:ln w="6350" cmpd="sng">
            <a:solidFill>
              <a:schemeClr val="bg1">
                <a:lumMod val="85000"/>
              </a:schemeClr>
            </a:solidFill>
            <a:prstDash val="solid"/>
          </a:ln>
        </p:spPr>
      </p:pic>
      <p:pic>
        <p:nvPicPr>
          <p:cNvPr id="6" name="图片 5" descr="食品安全 _"/>
          <p:cNvPicPr>
            <a:picLocks noChangeAspect="1"/>
          </p:cNvPicPr>
          <p:nvPr/>
        </p:nvPicPr>
        <p:blipFill>
          <a:blip r:embed="rId2"/>
          <a:srcRect b="10261"/>
          <a:stretch>
            <a:fillRect/>
          </a:stretch>
        </p:blipFill>
        <p:spPr>
          <a:xfrm>
            <a:off x="4485291" y="3154553"/>
            <a:ext cx="4758491" cy="2679720"/>
          </a:xfrm>
          <a:prstGeom prst="rect">
            <a:avLst/>
          </a:prstGeom>
          <a:ln w="6350" cmpd="sng">
            <a:solidFill>
              <a:schemeClr val="bg1">
                <a:lumMod val="85000"/>
              </a:schemeClr>
            </a:solidFill>
            <a:prstDash val="solid"/>
          </a:ln>
        </p:spPr>
      </p:pic>
      <p:sp>
        <p:nvSpPr>
          <p:cNvPr id="8" name="矩形 7"/>
          <p:cNvSpPr/>
          <p:nvPr/>
        </p:nvSpPr>
        <p:spPr>
          <a:xfrm>
            <a:off x="463173" y="456076"/>
            <a:ext cx="1261124" cy="444500"/>
          </a:xfrm>
          <a:prstGeom prst="rect">
            <a:avLst/>
          </a:prstGeom>
          <a:solidFill>
            <a:srgbClr val="00E4C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000" b="1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查</a:t>
            </a:r>
            <a:r>
              <a:rPr lang="zh-CN" altLang="en-US" sz="2000" b="1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全查准</a:t>
            </a:r>
            <a:endParaRPr lang="zh-CN" altLang="en-US" sz="2000" b="1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D273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662529" y="1068163"/>
            <a:ext cx="9009986" cy="18151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1865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</a:t>
            </a:r>
            <a:r>
              <a:rPr lang="zh-CN" altLang="en-US" sz="1865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超星期刊不仅收录了当代国内出版的7</a:t>
            </a:r>
            <a:r>
              <a:rPr lang="en-US" altLang="zh-CN" sz="1865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32</a:t>
            </a:r>
            <a:r>
              <a:rPr lang="zh-CN" altLang="en-US" sz="1865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0余种期刊，还搜集整理和数字化加工了晚清民国时期的7000多种、14万余期具有较高文献价值的近代刊物。超星期刊所收录的刊物有着超长的时间跨度，这不仅保证了自身资源的丰富性，也更大程度上满足了用户的需求。</a:t>
            </a:r>
            <a:endParaRPr lang="zh-CN" altLang="en-US" sz="1865">
              <a:solidFill>
                <a:schemeClr val="bg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662529" y="3130007"/>
            <a:ext cx="9009986" cy="2798216"/>
          </a:xfrm>
          <a:prstGeom prst="rect">
            <a:avLst/>
          </a:prstGeom>
        </p:spPr>
      </p:pic>
      <p:sp>
        <p:nvSpPr>
          <p:cNvPr id="18434" name="文本框 3"/>
          <p:cNvSpPr txBox="1"/>
          <p:nvPr/>
        </p:nvSpPr>
        <p:spPr>
          <a:xfrm>
            <a:off x="1217320" y="541700"/>
            <a:ext cx="2780442" cy="420564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en-US" sz="2135" b="1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收录期刊时间跨度长</a:t>
            </a:r>
            <a:endParaRPr lang="zh-CN" altLang="en-US" sz="2135" b="1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椭圆 7"/>
          <p:cNvSpPr/>
          <p:nvPr/>
        </p:nvSpPr>
        <p:spPr>
          <a:xfrm>
            <a:off x="1051424" y="701670"/>
            <a:ext cx="130346" cy="130346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D273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415039" y="1401648"/>
            <a:ext cx="4624759" cy="2243821"/>
          </a:xfrm>
          <a:prstGeom prst="rect">
            <a:avLst/>
          </a:prstGeom>
          <a:ln w="6350" cmpd="sng">
            <a:solidFill>
              <a:schemeClr val="bg1">
                <a:lumMod val="85000"/>
              </a:schemeClr>
            </a:solidFill>
            <a:prstDash val="solid"/>
          </a:ln>
        </p:spPr>
      </p:pic>
      <p:sp>
        <p:nvSpPr>
          <p:cNvPr id="2" name="矩形 47"/>
          <p:cNvSpPr>
            <a:spLocks noChangeArrowheads="1"/>
          </p:cNvSpPr>
          <p:nvPr/>
        </p:nvSpPr>
        <p:spPr bwMode="auto">
          <a:xfrm>
            <a:off x="953241" y="1969585"/>
            <a:ext cx="3134239" cy="35378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376" tIns="45689" rIns="91376" bIns="45689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buNone/>
            </a:pPr>
            <a:r>
              <a:rPr lang="zh-CN" altLang="en-US" sz="1865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超星期刊平台除了保留传统检索的精华功能外，还提供了独特的联想功能。在用户对检索词进行检索之后，系统可自动对检索词相关的语种，学科，关键词，基金等方面展开联想功能，并提示结果。 </a:t>
            </a:r>
            <a:endParaRPr lang="zh-CN" altLang="en-US" sz="1865" dirty="0">
              <a:solidFill>
                <a:schemeClr val="bg1"/>
              </a:solidFill>
              <a:latin typeface="宋体" panose="02010600030101010101" pitchFamily="2" charset="-122"/>
              <a:ea typeface="宋体" panose="02010600030101010101" pitchFamily="2" charset="-122"/>
              <a:sym typeface="+mn-ea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1065813" y="1798612"/>
            <a:ext cx="428281" cy="10072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24158" y="2590847"/>
            <a:ext cx="4794887" cy="2293759"/>
          </a:xfrm>
          <a:prstGeom prst="rect">
            <a:avLst/>
          </a:prstGeom>
          <a:ln w="6350" cmpd="sng">
            <a:solidFill>
              <a:schemeClr val="bg1">
                <a:lumMod val="85000"/>
              </a:schemeClr>
            </a:solidFill>
            <a:prstDash val="solid"/>
          </a:ln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/>
          <a:srcRect l="1246" t="5753"/>
          <a:stretch>
            <a:fillRect/>
          </a:stretch>
        </p:blipFill>
        <p:spPr>
          <a:xfrm>
            <a:off x="4411653" y="4017040"/>
            <a:ext cx="4628145" cy="2072000"/>
          </a:xfrm>
          <a:prstGeom prst="rect">
            <a:avLst/>
          </a:prstGeom>
          <a:ln w="6350" cmpd="sng">
            <a:solidFill>
              <a:schemeClr val="bg1">
                <a:lumMod val="85000"/>
              </a:schemeClr>
            </a:solidFill>
            <a:prstDash val="solid"/>
          </a:ln>
        </p:spPr>
      </p:pic>
      <p:sp>
        <p:nvSpPr>
          <p:cNvPr id="9" name="矩形 8"/>
          <p:cNvSpPr/>
          <p:nvPr/>
        </p:nvSpPr>
        <p:spPr>
          <a:xfrm>
            <a:off x="463173" y="456076"/>
            <a:ext cx="1875078" cy="444500"/>
          </a:xfrm>
          <a:prstGeom prst="rect">
            <a:avLst/>
          </a:prstGeom>
          <a:solidFill>
            <a:srgbClr val="00E4C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000" b="1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检索</a:t>
            </a:r>
            <a:r>
              <a:rPr lang="zh-CN" altLang="en-US" sz="2000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联想</a:t>
            </a:r>
            <a:r>
              <a:rPr lang="zh-CN" altLang="en-US" sz="2000" b="1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功能</a:t>
            </a:r>
            <a:endParaRPr lang="zh-CN" altLang="en-US" sz="20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D273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圆角矩形 5"/>
          <p:cNvSpPr/>
          <p:nvPr/>
        </p:nvSpPr>
        <p:spPr>
          <a:xfrm>
            <a:off x="5411258" y="2091467"/>
            <a:ext cx="1003837" cy="1003837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8" name="圆角矩形 7"/>
          <p:cNvSpPr/>
          <p:nvPr/>
        </p:nvSpPr>
        <p:spPr>
          <a:xfrm>
            <a:off x="6889082" y="2091467"/>
            <a:ext cx="1003837" cy="1003837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9" name="圆角矩形 8"/>
          <p:cNvSpPr/>
          <p:nvPr/>
        </p:nvSpPr>
        <p:spPr>
          <a:xfrm>
            <a:off x="3935127" y="3433020"/>
            <a:ext cx="1003837" cy="1003837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11" name="圆角矩形 10"/>
          <p:cNvSpPr/>
          <p:nvPr/>
        </p:nvSpPr>
        <p:spPr>
          <a:xfrm>
            <a:off x="5412951" y="3433020"/>
            <a:ext cx="1003837" cy="1003837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14" name="圆角矩形 13"/>
          <p:cNvSpPr/>
          <p:nvPr/>
        </p:nvSpPr>
        <p:spPr>
          <a:xfrm>
            <a:off x="6890775" y="3433020"/>
            <a:ext cx="1003837" cy="1003837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15" name="圆角矩形 14"/>
          <p:cNvSpPr/>
          <p:nvPr/>
        </p:nvSpPr>
        <p:spPr>
          <a:xfrm>
            <a:off x="3935127" y="4819432"/>
            <a:ext cx="1003837" cy="1003837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17" name="圆角矩形 16"/>
          <p:cNvSpPr/>
          <p:nvPr/>
        </p:nvSpPr>
        <p:spPr>
          <a:xfrm>
            <a:off x="5381634" y="4819432"/>
            <a:ext cx="1003837" cy="1003837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18" name="圆角矩形 17"/>
          <p:cNvSpPr/>
          <p:nvPr/>
        </p:nvSpPr>
        <p:spPr>
          <a:xfrm>
            <a:off x="6890775" y="4789808"/>
            <a:ext cx="1003837" cy="1003837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4" name="圆角矩形 3"/>
          <p:cNvSpPr/>
          <p:nvPr/>
        </p:nvSpPr>
        <p:spPr>
          <a:xfrm>
            <a:off x="3933434" y="2091467"/>
            <a:ext cx="1003837" cy="1003837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3" name="文本框 2"/>
          <p:cNvSpPr txBox="1"/>
          <p:nvPr/>
        </p:nvSpPr>
        <p:spPr>
          <a:xfrm>
            <a:off x="463172" y="345333"/>
            <a:ext cx="2045762" cy="50257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altLang="zh-CN" sz="2665" b="1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2.5</a:t>
            </a:r>
            <a:r>
              <a:rPr lang="zh-CN" altLang="en-US" sz="2665" b="1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 域出版</a:t>
            </a:r>
            <a:endParaRPr lang="en-US" altLang="zh-CN" sz="2665" b="1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2" name="矩形 47"/>
          <p:cNvSpPr>
            <a:spLocks noChangeArrowheads="1"/>
          </p:cNvSpPr>
          <p:nvPr/>
        </p:nvSpPr>
        <p:spPr bwMode="auto">
          <a:xfrm>
            <a:off x="794116" y="2883704"/>
            <a:ext cx="2865929" cy="19379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376" tIns="45689" rIns="91376" bIns="45689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buNone/>
            </a:pPr>
            <a:r>
              <a:rPr lang="zh-CN" altLang="en-US" sz="1600"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  <a:sym typeface="+mn-ea"/>
              </a:rPr>
              <a:t>主题鲜明，外部边界清晰，内部结构严谨，每个专域既可独立存在，也可与其他专域灵活组合；每个专域可以由专业编辑部、图书馆和读者创建。</a:t>
            </a:r>
            <a:endParaRPr lang="zh-CN" altLang="en-US" sz="1600" dirty="0">
              <a:solidFill>
                <a:schemeClr val="bg1"/>
              </a:solidFill>
              <a:latin typeface="Arial" panose="020B0604020202020204" pitchFamily="34" charset="0"/>
              <a:ea typeface="宋体" panose="02010600030101010101" pitchFamily="2" charset="-122"/>
              <a:sym typeface="+mn-ea"/>
            </a:endParaRPr>
          </a:p>
        </p:txBody>
      </p:sp>
      <p:sp>
        <p:nvSpPr>
          <p:cNvPr id="5" name="矩形 47"/>
          <p:cNvSpPr>
            <a:spLocks noChangeArrowheads="1"/>
          </p:cNvSpPr>
          <p:nvPr/>
        </p:nvSpPr>
        <p:spPr bwMode="auto">
          <a:xfrm>
            <a:off x="8256027" y="2699187"/>
            <a:ext cx="3113079" cy="2307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376" tIns="45689" rIns="91376" bIns="45689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just">
              <a:lnSpc>
                <a:spcPct val="150000"/>
              </a:lnSpc>
              <a:buNone/>
            </a:pPr>
            <a:r>
              <a:rPr lang="zh-CN" altLang="en-US" sz="160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基于域出版理念，超星期刊推出了“学术名栏”。其是由专门的编辑人员，依托当今社会热点问题、各学科热点及经典问题，汇编而成的学术性专题栏目。</a:t>
            </a:r>
            <a:r>
              <a:rPr lang="zh-CN" altLang="en-US" sz="1600" b="1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九大分类、</a:t>
            </a:r>
            <a:r>
              <a:rPr lang="en-US" altLang="zh-CN" sz="1600" b="1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400</a:t>
            </a:r>
            <a:r>
              <a:rPr lang="zh-CN" altLang="en-US" sz="1600" b="1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个栏目、</a:t>
            </a:r>
            <a:r>
              <a:rPr lang="en-US" altLang="zh-CN" sz="1600" b="1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40000</a:t>
            </a:r>
            <a:r>
              <a:rPr lang="zh-CN" altLang="en-US" sz="1600" b="1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篇文章</a:t>
            </a:r>
            <a:r>
              <a:rPr lang="zh-CN" altLang="en-US" sz="160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。</a:t>
            </a:r>
            <a:endParaRPr lang="zh-CN" altLang="en-US" sz="1600" dirty="0">
              <a:solidFill>
                <a:schemeClr val="bg1"/>
              </a:solidFill>
              <a:latin typeface="宋体" panose="02010600030101010101" pitchFamily="2" charset="-122"/>
              <a:ea typeface="宋体" panose="02010600030101010101" pitchFamily="2" charset="-122"/>
              <a:sym typeface="+mn-ea"/>
            </a:endParaRPr>
          </a:p>
        </p:txBody>
      </p:sp>
      <p:pic>
        <p:nvPicPr>
          <p:cNvPr id="10" name="图片 9" descr="C:\Users\Administrator.USER-20171108ZK\Desktop\社会.png社会"/>
          <p:cNvPicPr>
            <a:picLocks noChangeAspect="1"/>
          </p:cNvPicPr>
          <p:nvPr/>
        </p:nvPicPr>
        <p:blipFill>
          <a:blip r:embed="rId1"/>
          <a:srcRect/>
          <a:stretch>
            <a:fillRect/>
          </a:stretch>
        </p:blipFill>
        <p:spPr>
          <a:xfrm>
            <a:off x="4163656" y="3459259"/>
            <a:ext cx="546778" cy="547624"/>
          </a:xfrm>
          <a:prstGeom prst="rect">
            <a:avLst/>
          </a:prstGeom>
        </p:spPr>
      </p:pic>
      <p:pic>
        <p:nvPicPr>
          <p:cNvPr id="12" name="图片 11" descr="C:\Users\Administrator.USER-20171108ZK\Desktop\教育.png教育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5571229" y="3498617"/>
            <a:ext cx="669507" cy="492608"/>
          </a:xfrm>
          <a:prstGeom prst="rect">
            <a:avLst/>
          </a:prstGeom>
        </p:spPr>
      </p:pic>
      <p:pic>
        <p:nvPicPr>
          <p:cNvPr id="13" name="图片 12" descr="C:\Users\Administrator.USER-20171108ZK\Desktop\经济.png经济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4167042" y="2185418"/>
            <a:ext cx="528157" cy="528157"/>
          </a:xfrm>
          <a:prstGeom prst="rect">
            <a:avLst/>
          </a:prstGeom>
        </p:spPr>
      </p:pic>
      <p:pic>
        <p:nvPicPr>
          <p:cNvPr id="16" name="图片 15" descr="C:\Users\Administrator.USER-20171108ZK\Desktop\科技.png科技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>
          <a:xfrm>
            <a:off x="7169243" y="3545593"/>
            <a:ext cx="398657" cy="398657"/>
          </a:xfrm>
          <a:prstGeom prst="rect">
            <a:avLst/>
          </a:prstGeom>
        </p:spPr>
      </p:pic>
      <p:pic>
        <p:nvPicPr>
          <p:cNvPr id="19" name="图片 18" descr="C:\Users\Administrator.USER-20171108ZK\Desktop\医药.png医药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>
          <a:xfrm>
            <a:off x="5683801" y="4937083"/>
            <a:ext cx="470601" cy="470601"/>
          </a:xfrm>
          <a:prstGeom prst="rect">
            <a:avLst/>
          </a:prstGeom>
        </p:spPr>
      </p:pic>
      <p:pic>
        <p:nvPicPr>
          <p:cNvPr id="22" name="图片 21" descr="C:\Users\Administrator.USER-20171108ZK\Desktop\政府.png政府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>
          <a:xfrm>
            <a:off x="5678300" y="2229432"/>
            <a:ext cx="469755" cy="469755"/>
          </a:xfrm>
          <a:prstGeom prst="rect">
            <a:avLst/>
          </a:prstGeom>
        </p:spPr>
      </p:pic>
      <p:pic>
        <p:nvPicPr>
          <p:cNvPr id="23" name="图片 22" descr="C:\Users\Administrator.USER-20171108ZK\Desktop\军事.png军事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>
          <a:xfrm>
            <a:off x="7115918" y="4871064"/>
            <a:ext cx="550164" cy="551010"/>
          </a:xfrm>
          <a:prstGeom prst="rect">
            <a:avLst/>
          </a:prstGeom>
        </p:spPr>
      </p:pic>
      <p:sp>
        <p:nvSpPr>
          <p:cNvPr id="24" name="文本框 23"/>
          <p:cNvSpPr txBox="1"/>
          <p:nvPr/>
        </p:nvSpPr>
        <p:spPr>
          <a:xfrm>
            <a:off x="4106102" y="2699187"/>
            <a:ext cx="595035" cy="3384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经济</a:t>
            </a:r>
            <a:endParaRPr lang="zh-CN" altLang="en-US" sz="16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5588158" y="2727965"/>
            <a:ext cx="595035" cy="3384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政治</a:t>
            </a:r>
            <a:endParaRPr lang="zh-CN" altLang="en-US" sz="16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7065981" y="2699187"/>
            <a:ext cx="595035" cy="3384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文化</a:t>
            </a:r>
            <a:endParaRPr lang="zh-CN" altLang="en-US" sz="16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7" name="图片 26" descr="C:\Users\Administrator.USER-20171108ZK\Desktop\文化.png文化"/>
          <p:cNvPicPr>
            <a:picLocks noChangeAspect="1"/>
          </p:cNvPicPr>
          <p:nvPr/>
        </p:nvPicPr>
        <p:blipFill>
          <a:blip r:embed="rId8"/>
          <a:srcRect/>
          <a:stretch>
            <a:fillRect/>
          </a:stretch>
        </p:blipFill>
        <p:spPr>
          <a:xfrm>
            <a:off x="7141311" y="2199807"/>
            <a:ext cx="499379" cy="499379"/>
          </a:xfrm>
          <a:prstGeom prst="rect">
            <a:avLst/>
          </a:prstGeom>
        </p:spPr>
      </p:pic>
      <p:sp>
        <p:nvSpPr>
          <p:cNvPr id="28" name="文本框 27"/>
          <p:cNvSpPr txBox="1"/>
          <p:nvPr/>
        </p:nvSpPr>
        <p:spPr>
          <a:xfrm>
            <a:off x="5251287" y="1336474"/>
            <a:ext cx="1281120" cy="4205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2135" b="1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学术名栏</a:t>
            </a:r>
            <a:endParaRPr lang="zh-CN" altLang="en-US" sz="2135" b="1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4112026" y="4006883"/>
            <a:ext cx="595035" cy="3384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社会</a:t>
            </a:r>
            <a:endParaRPr lang="zh-CN" altLang="en-US" sz="16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5583925" y="4006883"/>
            <a:ext cx="595035" cy="3384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教育</a:t>
            </a:r>
            <a:endParaRPr lang="zh-CN" altLang="en-US" sz="16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7055825" y="4006883"/>
            <a:ext cx="595035" cy="3384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科技</a:t>
            </a:r>
            <a:endParaRPr lang="zh-CN" altLang="en-US" sz="16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4111180" y="5407684"/>
            <a:ext cx="595035" cy="3384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生态</a:t>
            </a:r>
            <a:endParaRPr lang="zh-CN" altLang="en-US" sz="16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5589004" y="5407684"/>
            <a:ext cx="595035" cy="3384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医药</a:t>
            </a:r>
            <a:endParaRPr lang="zh-CN" altLang="en-US" sz="16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7066828" y="5407684"/>
            <a:ext cx="595035" cy="3384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军事</a:t>
            </a:r>
            <a:endParaRPr lang="zh-CN" altLang="en-US" sz="16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35" name="图片 34" descr="C:\Users\Administrator.USER-20171108ZK\Desktop\生态.png生态"/>
          <p:cNvPicPr>
            <a:picLocks noChangeAspect="1"/>
          </p:cNvPicPr>
          <p:nvPr/>
        </p:nvPicPr>
        <p:blipFill>
          <a:blip r:embed="rId9"/>
          <a:srcRect/>
          <a:stretch>
            <a:fillRect/>
          </a:stretch>
        </p:blipFill>
        <p:spPr>
          <a:xfrm>
            <a:off x="4147576" y="4871064"/>
            <a:ext cx="574709" cy="576402"/>
          </a:xfrm>
          <a:prstGeom prst="rect">
            <a:avLst/>
          </a:prstGeom>
        </p:spPr>
      </p:pic>
      <p:sp>
        <p:nvSpPr>
          <p:cNvPr id="20" name="椭圆 19"/>
          <p:cNvSpPr/>
          <p:nvPr/>
        </p:nvSpPr>
        <p:spPr>
          <a:xfrm>
            <a:off x="5150565" y="1506602"/>
            <a:ext cx="130346" cy="130346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1000"/>
                            </p:stCondLst>
                            <p:childTnLst>
                              <p:par>
                                <p:cTn id="9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  <p:bldP spid="9" grpId="0" animBg="1"/>
      <p:bldP spid="11" grpId="0" animBg="1"/>
      <p:bldP spid="14" grpId="0" animBg="1"/>
      <p:bldP spid="15" grpId="0" animBg="1"/>
      <p:bldP spid="17" grpId="0" animBg="1"/>
      <p:bldP spid="18" grpId="0" animBg="1"/>
      <p:bldP spid="4" grpId="0" animBg="1"/>
      <p:bldP spid="2" grpId="0"/>
      <p:bldP spid="5" grpId="0"/>
      <p:bldP spid="24" grpId="0"/>
      <p:bldP spid="25" grpId="0"/>
      <p:bldP spid="26" grpId="0"/>
      <p:bldP spid="28" grpId="0"/>
      <p:bldP spid="29" grpId="0"/>
      <p:bldP spid="30" grpId="0"/>
      <p:bldP spid="31" grpId="0"/>
      <p:bldP spid="32" grpId="0"/>
      <p:bldP spid="33" grpId="0"/>
      <p:bldP spid="34" grpId="0"/>
      <p:bldP spid="20" grpId="0" animBg="1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D273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TextBox 101"/>
          <p:cNvSpPr txBox="1"/>
          <p:nvPr/>
        </p:nvSpPr>
        <p:spPr>
          <a:xfrm>
            <a:off x="6818346" y="2095024"/>
            <a:ext cx="2294333" cy="756404"/>
          </a:xfrm>
          <a:prstGeom prst="rect">
            <a:avLst/>
          </a:prstGeom>
        </p:spPr>
        <p:txBody>
          <a:bodyPr vert="horz" wrap="none" lIns="121882" tIns="60941" rIns="121882" bIns="60941" anchor="ctr">
            <a:normAutofit/>
          </a:bodyPr>
          <a:lstStyle/>
          <a:p>
            <a:pPr algn="l">
              <a:spcBef>
                <a:spcPct val="0"/>
              </a:spcBef>
            </a:pPr>
            <a:r>
              <a:rPr lang="zh-CN" altLang="en-US" sz="2400" b="1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乡村振兴战略</a:t>
            </a:r>
            <a:endParaRPr lang="zh-CN" altLang="en-US" sz="2400" b="1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104" name="TextBox 104"/>
          <p:cNvSpPr txBox="1"/>
          <p:nvPr/>
        </p:nvSpPr>
        <p:spPr>
          <a:xfrm>
            <a:off x="7728717" y="3769890"/>
            <a:ext cx="3518507" cy="756686"/>
          </a:xfrm>
          <a:prstGeom prst="rect">
            <a:avLst/>
          </a:prstGeom>
        </p:spPr>
        <p:txBody>
          <a:bodyPr vert="horz" wrap="none" lIns="121882" tIns="60941" rIns="121882" bIns="60941" anchor="ctr">
            <a:normAutofit/>
          </a:bodyPr>
          <a:lstStyle/>
          <a:p>
            <a:pPr algn="l">
              <a:spcBef>
                <a:spcPct val="0"/>
              </a:spcBef>
            </a:pPr>
            <a:r>
              <a:rPr lang="zh-CN" altLang="en-US" sz="2135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一带一路之基础设施建设</a:t>
            </a:r>
            <a:endParaRPr lang="zh-CN" altLang="en-US" sz="2135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105" name="TextBox 105"/>
          <p:cNvSpPr txBox="1"/>
          <p:nvPr/>
        </p:nvSpPr>
        <p:spPr>
          <a:xfrm>
            <a:off x="2132186" y="2949462"/>
            <a:ext cx="2294333" cy="728118"/>
          </a:xfrm>
          <a:prstGeom prst="rect">
            <a:avLst/>
          </a:prstGeom>
        </p:spPr>
        <p:txBody>
          <a:bodyPr vert="horz" wrap="none" lIns="121882" tIns="60941" rIns="121882" bIns="60941" anchor="ctr">
            <a:normAutofit/>
          </a:bodyPr>
          <a:lstStyle/>
          <a:p>
            <a:pPr algn="r">
              <a:spcBef>
                <a:spcPct val="0"/>
              </a:spcBef>
            </a:pPr>
            <a:r>
              <a:rPr lang="zh-CN" altLang="en-US" sz="2400" b="1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人类命运共同体</a:t>
            </a:r>
            <a:endParaRPr lang="zh-CN" altLang="en-US" sz="2400" b="1" dirty="0">
              <a:solidFill>
                <a:schemeClr val="accent4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108" name="TextBox 108"/>
          <p:cNvSpPr txBox="1"/>
          <p:nvPr/>
        </p:nvSpPr>
        <p:spPr>
          <a:xfrm>
            <a:off x="3195368" y="4828743"/>
            <a:ext cx="1829929" cy="718598"/>
          </a:xfrm>
          <a:prstGeom prst="rect">
            <a:avLst/>
          </a:prstGeom>
        </p:spPr>
        <p:txBody>
          <a:bodyPr vert="horz" wrap="none" lIns="121882" tIns="60941" rIns="121882" bIns="60941" anchor="ctr">
            <a:normAutofit/>
          </a:bodyPr>
          <a:lstStyle/>
          <a:p>
            <a:pPr algn="r">
              <a:spcBef>
                <a:spcPct val="0"/>
              </a:spcBef>
            </a:pPr>
            <a:r>
              <a:rPr lang="zh-CN" altLang="en-US" sz="2400" b="1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新发展理念</a:t>
            </a:r>
            <a:endParaRPr lang="zh-CN" altLang="en-US" sz="2400" b="1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grpSp>
        <p:nvGrpSpPr>
          <p:cNvPr id="110" name="组合 109"/>
          <p:cNvGrpSpPr/>
          <p:nvPr/>
        </p:nvGrpSpPr>
        <p:grpSpPr>
          <a:xfrm>
            <a:off x="4620715" y="2147331"/>
            <a:ext cx="3026746" cy="3259507"/>
            <a:chOff x="3004967" y="953035"/>
            <a:chExt cx="3326073" cy="3580474"/>
          </a:xfrm>
        </p:grpSpPr>
        <p:sp>
          <p:nvSpPr>
            <p:cNvPr id="4" name="Freeform: Shape 2"/>
            <p:cNvSpPr/>
            <p:nvPr/>
          </p:nvSpPr>
          <p:spPr bwMode="auto">
            <a:xfrm>
              <a:off x="3499254" y="2090320"/>
              <a:ext cx="531359" cy="753788"/>
            </a:xfrm>
            <a:custGeom>
              <a:avLst/>
              <a:gdLst>
                <a:gd name="T0" fmla="*/ 127 w 127"/>
                <a:gd name="T1" fmla="*/ 54 h 180"/>
                <a:gd name="T2" fmla="*/ 73 w 127"/>
                <a:gd name="T3" fmla="*/ 0 h 180"/>
                <a:gd name="T4" fmla="*/ 0 w 127"/>
                <a:gd name="T5" fmla="*/ 180 h 180"/>
                <a:gd name="T6" fmla="*/ 76 w 127"/>
                <a:gd name="T7" fmla="*/ 180 h 180"/>
                <a:gd name="T8" fmla="*/ 127 w 127"/>
                <a:gd name="T9" fmla="*/ 54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7" h="180">
                  <a:moveTo>
                    <a:pt x="127" y="54"/>
                  </a:moveTo>
                  <a:cubicBezTo>
                    <a:pt x="73" y="0"/>
                    <a:pt x="73" y="0"/>
                    <a:pt x="73" y="0"/>
                  </a:cubicBezTo>
                  <a:cubicBezTo>
                    <a:pt x="28" y="46"/>
                    <a:pt x="0" y="110"/>
                    <a:pt x="0" y="180"/>
                  </a:cubicBezTo>
                  <a:cubicBezTo>
                    <a:pt x="76" y="180"/>
                    <a:pt x="76" y="180"/>
                    <a:pt x="76" y="180"/>
                  </a:cubicBezTo>
                  <a:cubicBezTo>
                    <a:pt x="76" y="131"/>
                    <a:pt x="96" y="87"/>
                    <a:pt x="127" y="54"/>
                  </a:cubicBezTo>
                  <a:close/>
                </a:path>
              </a:pathLst>
            </a:custGeom>
            <a:solidFill>
              <a:srgbClr val="13436C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sz="2400"/>
            </a:p>
          </p:txBody>
        </p:sp>
        <p:sp>
          <p:nvSpPr>
            <p:cNvPr id="5" name="Freeform: Shape 3"/>
            <p:cNvSpPr/>
            <p:nvPr/>
          </p:nvSpPr>
          <p:spPr bwMode="auto">
            <a:xfrm>
              <a:off x="3495723" y="2838811"/>
              <a:ext cx="1820034" cy="1071543"/>
            </a:xfrm>
            <a:custGeom>
              <a:avLst/>
              <a:gdLst>
                <a:gd name="T0" fmla="*/ 381 w 435"/>
                <a:gd name="T1" fmla="*/ 129 h 256"/>
                <a:gd name="T2" fmla="*/ 256 w 435"/>
                <a:gd name="T3" fmla="*/ 179 h 256"/>
                <a:gd name="T4" fmla="*/ 256 w 435"/>
                <a:gd name="T5" fmla="*/ 179 h 256"/>
                <a:gd name="T6" fmla="*/ 130 w 435"/>
                <a:gd name="T7" fmla="*/ 127 h 256"/>
                <a:gd name="T8" fmla="*/ 130 w 435"/>
                <a:gd name="T9" fmla="*/ 127 h 256"/>
                <a:gd name="T10" fmla="*/ 77 w 435"/>
                <a:gd name="T11" fmla="*/ 0 h 256"/>
                <a:gd name="T12" fmla="*/ 0 w 435"/>
                <a:gd name="T13" fmla="*/ 0 h 256"/>
                <a:gd name="T14" fmla="*/ 75 w 435"/>
                <a:gd name="T15" fmla="*/ 181 h 256"/>
                <a:gd name="T16" fmla="*/ 75 w 435"/>
                <a:gd name="T17" fmla="*/ 181 h 256"/>
                <a:gd name="T18" fmla="*/ 256 w 435"/>
                <a:gd name="T19" fmla="*/ 256 h 256"/>
                <a:gd name="T20" fmla="*/ 256 w 435"/>
                <a:gd name="T21" fmla="*/ 256 h 256"/>
                <a:gd name="T22" fmla="*/ 435 w 435"/>
                <a:gd name="T23" fmla="*/ 183 h 256"/>
                <a:gd name="T24" fmla="*/ 381 w 435"/>
                <a:gd name="T25" fmla="*/ 129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35" h="256">
                  <a:moveTo>
                    <a:pt x="381" y="129"/>
                  </a:moveTo>
                  <a:cubicBezTo>
                    <a:pt x="348" y="160"/>
                    <a:pt x="304" y="179"/>
                    <a:pt x="256" y="179"/>
                  </a:cubicBezTo>
                  <a:cubicBezTo>
                    <a:pt x="256" y="179"/>
                    <a:pt x="256" y="179"/>
                    <a:pt x="256" y="179"/>
                  </a:cubicBezTo>
                  <a:cubicBezTo>
                    <a:pt x="207" y="179"/>
                    <a:pt x="162" y="159"/>
                    <a:pt x="130" y="127"/>
                  </a:cubicBezTo>
                  <a:cubicBezTo>
                    <a:pt x="130" y="127"/>
                    <a:pt x="130" y="127"/>
                    <a:pt x="130" y="127"/>
                  </a:cubicBezTo>
                  <a:cubicBezTo>
                    <a:pt x="97" y="95"/>
                    <a:pt x="77" y="50"/>
                    <a:pt x="7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0"/>
                    <a:pt x="29" y="135"/>
                    <a:pt x="75" y="181"/>
                  </a:cubicBezTo>
                  <a:cubicBezTo>
                    <a:pt x="75" y="181"/>
                    <a:pt x="75" y="181"/>
                    <a:pt x="75" y="181"/>
                  </a:cubicBezTo>
                  <a:cubicBezTo>
                    <a:pt x="121" y="227"/>
                    <a:pt x="185" y="256"/>
                    <a:pt x="256" y="256"/>
                  </a:cubicBezTo>
                  <a:cubicBezTo>
                    <a:pt x="256" y="256"/>
                    <a:pt x="256" y="256"/>
                    <a:pt x="256" y="256"/>
                  </a:cubicBezTo>
                  <a:cubicBezTo>
                    <a:pt x="326" y="256"/>
                    <a:pt x="389" y="228"/>
                    <a:pt x="435" y="183"/>
                  </a:cubicBezTo>
                  <a:lnTo>
                    <a:pt x="381" y="129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 sz="2400"/>
            </a:p>
          </p:txBody>
        </p:sp>
        <p:sp>
          <p:nvSpPr>
            <p:cNvPr id="6" name="Freeform: Shape 4"/>
            <p:cNvSpPr/>
            <p:nvPr/>
          </p:nvSpPr>
          <p:spPr bwMode="auto">
            <a:xfrm>
              <a:off x="5084502" y="2086789"/>
              <a:ext cx="549011" cy="1518167"/>
            </a:xfrm>
            <a:custGeom>
              <a:avLst/>
              <a:gdLst>
                <a:gd name="T0" fmla="*/ 131 w 131"/>
                <a:gd name="T1" fmla="*/ 181 h 363"/>
                <a:gd name="T2" fmla="*/ 131 w 131"/>
                <a:gd name="T3" fmla="*/ 181 h 363"/>
                <a:gd name="T4" fmla="*/ 131 w 131"/>
                <a:gd name="T5" fmla="*/ 181 h 363"/>
                <a:gd name="T6" fmla="*/ 57 w 131"/>
                <a:gd name="T7" fmla="*/ 0 h 363"/>
                <a:gd name="T8" fmla="*/ 2 w 131"/>
                <a:gd name="T9" fmla="*/ 54 h 363"/>
                <a:gd name="T10" fmla="*/ 55 w 131"/>
                <a:gd name="T11" fmla="*/ 181 h 363"/>
                <a:gd name="T12" fmla="*/ 55 w 131"/>
                <a:gd name="T13" fmla="*/ 181 h 363"/>
                <a:gd name="T14" fmla="*/ 0 w 131"/>
                <a:gd name="T15" fmla="*/ 309 h 363"/>
                <a:gd name="T16" fmla="*/ 54 w 131"/>
                <a:gd name="T17" fmla="*/ 363 h 363"/>
                <a:gd name="T18" fmla="*/ 131 w 131"/>
                <a:gd name="T19" fmla="*/ 181 h 363"/>
                <a:gd name="T20" fmla="*/ 131 w 131"/>
                <a:gd name="T21" fmla="*/ 181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1" h="363">
                  <a:moveTo>
                    <a:pt x="131" y="181"/>
                  </a:moveTo>
                  <a:cubicBezTo>
                    <a:pt x="131" y="181"/>
                    <a:pt x="131" y="181"/>
                    <a:pt x="131" y="181"/>
                  </a:cubicBezTo>
                  <a:cubicBezTo>
                    <a:pt x="131" y="181"/>
                    <a:pt x="131" y="181"/>
                    <a:pt x="131" y="181"/>
                  </a:cubicBezTo>
                  <a:cubicBezTo>
                    <a:pt x="131" y="110"/>
                    <a:pt x="103" y="46"/>
                    <a:pt x="57" y="0"/>
                  </a:cubicBezTo>
                  <a:cubicBezTo>
                    <a:pt x="2" y="54"/>
                    <a:pt x="2" y="54"/>
                    <a:pt x="2" y="54"/>
                  </a:cubicBezTo>
                  <a:cubicBezTo>
                    <a:pt x="35" y="87"/>
                    <a:pt x="55" y="131"/>
                    <a:pt x="55" y="181"/>
                  </a:cubicBezTo>
                  <a:cubicBezTo>
                    <a:pt x="55" y="181"/>
                    <a:pt x="55" y="181"/>
                    <a:pt x="55" y="181"/>
                  </a:cubicBezTo>
                  <a:cubicBezTo>
                    <a:pt x="55" y="231"/>
                    <a:pt x="33" y="277"/>
                    <a:pt x="0" y="309"/>
                  </a:cubicBezTo>
                  <a:cubicBezTo>
                    <a:pt x="54" y="363"/>
                    <a:pt x="54" y="363"/>
                    <a:pt x="54" y="363"/>
                  </a:cubicBezTo>
                  <a:cubicBezTo>
                    <a:pt x="101" y="317"/>
                    <a:pt x="131" y="252"/>
                    <a:pt x="131" y="181"/>
                  </a:cubicBezTo>
                  <a:cubicBezTo>
                    <a:pt x="131" y="181"/>
                    <a:pt x="131" y="181"/>
                    <a:pt x="131" y="18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 sz="2400"/>
            </a:p>
          </p:txBody>
        </p:sp>
        <p:sp>
          <p:nvSpPr>
            <p:cNvPr id="7" name="Freeform: Shape 5"/>
            <p:cNvSpPr/>
            <p:nvPr/>
          </p:nvSpPr>
          <p:spPr bwMode="auto">
            <a:xfrm>
              <a:off x="3804653" y="1772565"/>
              <a:ext cx="1519931" cy="547246"/>
            </a:xfrm>
            <a:custGeom>
              <a:avLst/>
              <a:gdLst>
                <a:gd name="T0" fmla="*/ 182 w 363"/>
                <a:gd name="T1" fmla="*/ 0 h 131"/>
                <a:gd name="T2" fmla="*/ 0 w 363"/>
                <a:gd name="T3" fmla="*/ 77 h 131"/>
                <a:gd name="T4" fmla="*/ 54 w 363"/>
                <a:gd name="T5" fmla="*/ 131 h 131"/>
                <a:gd name="T6" fmla="*/ 182 w 363"/>
                <a:gd name="T7" fmla="*/ 77 h 131"/>
                <a:gd name="T8" fmla="*/ 308 w 363"/>
                <a:gd name="T9" fmla="*/ 129 h 131"/>
                <a:gd name="T10" fmla="*/ 363 w 363"/>
                <a:gd name="T11" fmla="*/ 75 h 131"/>
                <a:gd name="T12" fmla="*/ 182 w 363"/>
                <a:gd name="T13" fmla="*/ 0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3" h="131">
                  <a:moveTo>
                    <a:pt x="182" y="0"/>
                  </a:moveTo>
                  <a:cubicBezTo>
                    <a:pt x="110" y="0"/>
                    <a:pt x="46" y="30"/>
                    <a:pt x="0" y="77"/>
                  </a:cubicBezTo>
                  <a:cubicBezTo>
                    <a:pt x="54" y="131"/>
                    <a:pt x="54" y="131"/>
                    <a:pt x="54" y="131"/>
                  </a:cubicBezTo>
                  <a:cubicBezTo>
                    <a:pt x="86" y="98"/>
                    <a:pt x="132" y="77"/>
                    <a:pt x="182" y="77"/>
                  </a:cubicBezTo>
                  <a:cubicBezTo>
                    <a:pt x="231" y="77"/>
                    <a:pt x="276" y="97"/>
                    <a:pt x="308" y="129"/>
                  </a:cubicBezTo>
                  <a:cubicBezTo>
                    <a:pt x="363" y="75"/>
                    <a:pt x="363" y="75"/>
                    <a:pt x="363" y="75"/>
                  </a:cubicBezTo>
                  <a:cubicBezTo>
                    <a:pt x="316" y="29"/>
                    <a:pt x="252" y="0"/>
                    <a:pt x="18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 sz="2400"/>
            </a:p>
          </p:txBody>
        </p:sp>
        <p:sp>
          <p:nvSpPr>
            <p:cNvPr id="8" name="Oval 6"/>
            <p:cNvSpPr/>
            <p:nvPr/>
          </p:nvSpPr>
          <p:spPr bwMode="auto">
            <a:xfrm>
              <a:off x="6039535" y="2755842"/>
              <a:ext cx="58256" cy="58256"/>
            </a:xfrm>
            <a:prstGeom prst="ellipse">
              <a:avLst/>
            </a:prstGeom>
            <a:solidFill>
              <a:srgbClr val="13436C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sz="2400"/>
            </a:p>
          </p:txBody>
        </p:sp>
        <p:sp>
          <p:nvSpPr>
            <p:cNvPr id="9" name="Oval 7"/>
            <p:cNvSpPr/>
            <p:nvPr/>
          </p:nvSpPr>
          <p:spPr bwMode="auto">
            <a:xfrm>
              <a:off x="6030709" y="2664046"/>
              <a:ext cx="42368" cy="37072"/>
            </a:xfrm>
            <a:prstGeom prst="ellipse">
              <a:avLst/>
            </a:prstGeom>
            <a:solidFill>
              <a:srgbClr val="13436C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sz="2400"/>
            </a:p>
          </p:txBody>
        </p:sp>
        <p:sp>
          <p:nvSpPr>
            <p:cNvPr id="10" name="Oval 8"/>
            <p:cNvSpPr/>
            <p:nvPr/>
          </p:nvSpPr>
          <p:spPr bwMode="auto">
            <a:xfrm>
              <a:off x="6005995" y="2551066"/>
              <a:ext cx="58256" cy="54725"/>
            </a:xfrm>
            <a:prstGeom prst="ellipse">
              <a:avLst/>
            </a:prstGeom>
            <a:solidFill>
              <a:srgbClr val="13436C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sz="2400"/>
            </a:p>
          </p:txBody>
        </p:sp>
        <p:sp>
          <p:nvSpPr>
            <p:cNvPr id="11" name="Oval 9"/>
            <p:cNvSpPr/>
            <p:nvPr/>
          </p:nvSpPr>
          <p:spPr bwMode="auto">
            <a:xfrm>
              <a:off x="5997168" y="2453974"/>
              <a:ext cx="42368" cy="38837"/>
            </a:xfrm>
            <a:prstGeom prst="ellipse">
              <a:avLst/>
            </a:prstGeom>
            <a:solidFill>
              <a:srgbClr val="13436C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sz="2400"/>
            </a:p>
          </p:txBody>
        </p:sp>
        <p:sp>
          <p:nvSpPr>
            <p:cNvPr id="12" name="Oval 10"/>
            <p:cNvSpPr/>
            <p:nvPr/>
          </p:nvSpPr>
          <p:spPr bwMode="auto">
            <a:xfrm>
              <a:off x="5975984" y="2346290"/>
              <a:ext cx="51194" cy="45898"/>
            </a:xfrm>
            <a:prstGeom prst="ellipse">
              <a:avLst/>
            </a:prstGeom>
            <a:solidFill>
              <a:srgbClr val="13436C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sz="2400"/>
            </a:p>
          </p:txBody>
        </p:sp>
        <p:sp>
          <p:nvSpPr>
            <p:cNvPr id="13" name="Oval 11"/>
            <p:cNvSpPr/>
            <p:nvPr/>
          </p:nvSpPr>
          <p:spPr bwMode="auto">
            <a:xfrm>
              <a:off x="5935382" y="2252729"/>
              <a:ext cx="40602" cy="42368"/>
            </a:xfrm>
            <a:prstGeom prst="ellipse">
              <a:avLst/>
            </a:prstGeom>
            <a:solidFill>
              <a:srgbClr val="13436C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sz="2400"/>
            </a:p>
          </p:txBody>
        </p:sp>
        <p:sp>
          <p:nvSpPr>
            <p:cNvPr id="14" name="Oval 12"/>
            <p:cNvSpPr/>
            <p:nvPr/>
          </p:nvSpPr>
          <p:spPr bwMode="auto">
            <a:xfrm>
              <a:off x="5880658" y="2153872"/>
              <a:ext cx="49429" cy="52959"/>
            </a:xfrm>
            <a:prstGeom prst="ellipse">
              <a:avLst/>
            </a:prstGeom>
            <a:solidFill>
              <a:srgbClr val="13436C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sz="2400"/>
            </a:p>
          </p:txBody>
        </p:sp>
        <p:sp>
          <p:nvSpPr>
            <p:cNvPr id="15" name="Oval 13"/>
            <p:cNvSpPr/>
            <p:nvPr/>
          </p:nvSpPr>
          <p:spPr bwMode="auto">
            <a:xfrm>
              <a:off x="5838290" y="2065606"/>
              <a:ext cx="38837" cy="42368"/>
            </a:xfrm>
            <a:prstGeom prst="ellipse">
              <a:avLst/>
            </a:prstGeom>
            <a:solidFill>
              <a:srgbClr val="13436C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sz="2400"/>
            </a:p>
          </p:txBody>
        </p:sp>
        <p:sp>
          <p:nvSpPr>
            <p:cNvPr id="16" name="Oval 14"/>
            <p:cNvSpPr/>
            <p:nvPr/>
          </p:nvSpPr>
          <p:spPr bwMode="auto">
            <a:xfrm>
              <a:off x="5780035" y="1964983"/>
              <a:ext cx="58256" cy="58256"/>
            </a:xfrm>
            <a:prstGeom prst="ellipse">
              <a:avLst/>
            </a:prstGeom>
            <a:solidFill>
              <a:srgbClr val="13436C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sz="2400"/>
            </a:p>
          </p:txBody>
        </p:sp>
        <p:sp>
          <p:nvSpPr>
            <p:cNvPr id="17" name="Oval 15"/>
            <p:cNvSpPr/>
            <p:nvPr/>
          </p:nvSpPr>
          <p:spPr bwMode="auto">
            <a:xfrm>
              <a:off x="5712953" y="1876718"/>
              <a:ext cx="67082" cy="63551"/>
            </a:xfrm>
            <a:prstGeom prst="ellipse">
              <a:avLst/>
            </a:prstGeom>
            <a:solidFill>
              <a:srgbClr val="13436C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sz="2400"/>
            </a:p>
          </p:txBody>
        </p:sp>
        <p:sp>
          <p:nvSpPr>
            <p:cNvPr id="18" name="Oval 16"/>
            <p:cNvSpPr/>
            <p:nvPr/>
          </p:nvSpPr>
          <p:spPr bwMode="auto">
            <a:xfrm>
              <a:off x="5651167" y="1814932"/>
              <a:ext cx="40602" cy="40602"/>
            </a:xfrm>
            <a:prstGeom prst="ellipse">
              <a:avLst/>
            </a:prstGeom>
            <a:solidFill>
              <a:srgbClr val="13436C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sz="2400"/>
            </a:p>
          </p:txBody>
        </p:sp>
        <p:sp>
          <p:nvSpPr>
            <p:cNvPr id="19" name="Oval 17"/>
            <p:cNvSpPr/>
            <p:nvPr/>
          </p:nvSpPr>
          <p:spPr bwMode="auto">
            <a:xfrm>
              <a:off x="5562901" y="1726666"/>
              <a:ext cx="67082" cy="67082"/>
            </a:xfrm>
            <a:prstGeom prst="ellipse">
              <a:avLst/>
            </a:prstGeom>
            <a:solidFill>
              <a:srgbClr val="13436C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sz="2400"/>
            </a:p>
          </p:txBody>
        </p:sp>
        <p:sp>
          <p:nvSpPr>
            <p:cNvPr id="20" name="Oval 18"/>
            <p:cNvSpPr/>
            <p:nvPr/>
          </p:nvSpPr>
          <p:spPr bwMode="auto">
            <a:xfrm>
              <a:off x="5495820" y="1654289"/>
              <a:ext cx="54725" cy="60020"/>
            </a:xfrm>
            <a:prstGeom prst="ellipse">
              <a:avLst/>
            </a:prstGeom>
            <a:solidFill>
              <a:srgbClr val="13436C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sz="2400"/>
            </a:p>
          </p:txBody>
        </p:sp>
        <p:sp>
          <p:nvSpPr>
            <p:cNvPr id="21" name="Oval 19"/>
            <p:cNvSpPr/>
            <p:nvPr/>
          </p:nvSpPr>
          <p:spPr bwMode="auto">
            <a:xfrm>
              <a:off x="5419911" y="1588972"/>
              <a:ext cx="51194" cy="49429"/>
            </a:xfrm>
            <a:prstGeom prst="ellipse">
              <a:avLst/>
            </a:prstGeom>
            <a:solidFill>
              <a:srgbClr val="13436C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sz="2400"/>
            </a:p>
          </p:txBody>
        </p:sp>
        <p:sp>
          <p:nvSpPr>
            <p:cNvPr id="22" name="Oval 20"/>
            <p:cNvSpPr/>
            <p:nvPr/>
          </p:nvSpPr>
          <p:spPr bwMode="auto">
            <a:xfrm>
              <a:off x="5319288" y="1537778"/>
              <a:ext cx="58256" cy="58256"/>
            </a:xfrm>
            <a:prstGeom prst="ellipse">
              <a:avLst/>
            </a:prstGeom>
            <a:solidFill>
              <a:srgbClr val="13436C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sz="2400"/>
            </a:p>
          </p:txBody>
        </p:sp>
        <p:sp>
          <p:nvSpPr>
            <p:cNvPr id="23" name="Oval 21"/>
            <p:cNvSpPr/>
            <p:nvPr/>
          </p:nvSpPr>
          <p:spPr bwMode="auto">
            <a:xfrm>
              <a:off x="5231023" y="1491880"/>
              <a:ext cx="51194" cy="49429"/>
            </a:xfrm>
            <a:prstGeom prst="ellipse">
              <a:avLst/>
            </a:prstGeom>
            <a:solidFill>
              <a:srgbClr val="13436C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sz="2400"/>
            </a:p>
          </p:txBody>
        </p:sp>
        <p:sp>
          <p:nvSpPr>
            <p:cNvPr id="24" name="Oval 22"/>
            <p:cNvSpPr/>
            <p:nvPr/>
          </p:nvSpPr>
          <p:spPr bwMode="auto">
            <a:xfrm>
              <a:off x="5135697" y="1442452"/>
              <a:ext cx="54725" cy="52959"/>
            </a:xfrm>
            <a:prstGeom prst="ellipse">
              <a:avLst/>
            </a:prstGeom>
            <a:solidFill>
              <a:srgbClr val="13436C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sz="2400"/>
            </a:p>
          </p:txBody>
        </p:sp>
        <p:sp>
          <p:nvSpPr>
            <p:cNvPr id="25" name="Oval 23"/>
            <p:cNvSpPr/>
            <p:nvPr/>
          </p:nvSpPr>
          <p:spPr bwMode="auto">
            <a:xfrm>
              <a:off x="5043900" y="1396554"/>
              <a:ext cx="49429" cy="45898"/>
            </a:xfrm>
            <a:prstGeom prst="ellipse">
              <a:avLst/>
            </a:prstGeom>
            <a:solidFill>
              <a:srgbClr val="13436C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sz="2400"/>
            </a:p>
          </p:txBody>
        </p:sp>
        <p:sp>
          <p:nvSpPr>
            <p:cNvPr id="26" name="Oval 24"/>
            <p:cNvSpPr/>
            <p:nvPr/>
          </p:nvSpPr>
          <p:spPr bwMode="auto">
            <a:xfrm>
              <a:off x="4939747" y="1366543"/>
              <a:ext cx="52959" cy="54725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 sz="2400"/>
            </a:p>
          </p:txBody>
        </p:sp>
        <p:sp>
          <p:nvSpPr>
            <p:cNvPr id="27" name="Oval 25"/>
            <p:cNvSpPr/>
            <p:nvPr/>
          </p:nvSpPr>
          <p:spPr bwMode="auto">
            <a:xfrm>
              <a:off x="4830298" y="1345360"/>
              <a:ext cx="61786" cy="63551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 sz="2400"/>
            </a:p>
          </p:txBody>
        </p:sp>
        <p:sp>
          <p:nvSpPr>
            <p:cNvPr id="28" name="Oval 26"/>
            <p:cNvSpPr/>
            <p:nvPr/>
          </p:nvSpPr>
          <p:spPr bwMode="auto">
            <a:xfrm>
              <a:off x="4738502" y="1341829"/>
              <a:ext cx="40602" cy="40602"/>
            </a:xfrm>
            <a:prstGeom prst="ellipse">
              <a:avLst/>
            </a:prstGeom>
            <a:solidFill>
              <a:srgbClr val="13436C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sz="2400"/>
            </a:p>
          </p:txBody>
        </p:sp>
        <p:sp>
          <p:nvSpPr>
            <p:cNvPr id="29" name="Oval 27"/>
            <p:cNvSpPr/>
            <p:nvPr/>
          </p:nvSpPr>
          <p:spPr bwMode="auto">
            <a:xfrm>
              <a:off x="4625522" y="1315349"/>
              <a:ext cx="58256" cy="60020"/>
            </a:xfrm>
            <a:prstGeom prst="ellipse">
              <a:avLst/>
            </a:prstGeom>
            <a:solidFill>
              <a:srgbClr val="13436C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sz="2400"/>
            </a:p>
          </p:txBody>
        </p:sp>
        <p:sp>
          <p:nvSpPr>
            <p:cNvPr id="30" name="Oval 28"/>
            <p:cNvSpPr/>
            <p:nvPr/>
          </p:nvSpPr>
          <p:spPr bwMode="auto">
            <a:xfrm>
              <a:off x="4528430" y="1311819"/>
              <a:ext cx="42368" cy="42368"/>
            </a:xfrm>
            <a:prstGeom prst="ellipse">
              <a:avLst/>
            </a:prstGeom>
            <a:solidFill>
              <a:srgbClr val="13436C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sz="2400"/>
            </a:p>
          </p:txBody>
        </p:sp>
        <p:sp>
          <p:nvSpPr>
            <p:cNvPr id="31" name="Oval 29"/>
            <p:cNvSpPr/>
            <p:nvPr/>
          </p:nvSpPr>
          <p:spPr bwMode="auto">
            <a:xfrm>
              <a:off x="4424277" y="1329472"/>
              <a:ext cx="45898" cy="45898"/>
            </a:xfrm>
            <a:prstGeom prst="ellipse">
              <a:avLst/>
            </a:prstGeom>
            <a:solidFill>
              <a:srgbClr val="13436C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sz="2400"/>
            </a:p>
          </p:txBody>
        </p:sp>
        <p:sp>
          <p:nvSpPr>
            <p:cNvPr id="32" name="Oval 30"/>
            <p:cNvSpPr/>
            <p:nvPr/>
          </p:nvSpPr>
          <p:spPr bwMode="auto">
            <a:xfrm>
              <a:off x="4307766" y="1333003"/>
              <a:ext cx="65317" cy="67082"/>
            </a:xfrm>
            <a:prstGeom prst="ellipse">
              <a:avLst/>
            </a:prstGeom>
            <a:solidFill>
              <a:srgbClr val="13436C"/>
            </a:solidFill>
            <a:ln>
              <a:solidFill>
                <a:srgbClr val="13436C"/>
              </a:solidFill>
            </a:ln>
          </p:spPr>
          <p:txBody>
            <a:bodyPr anchor="ctr"/>
            <a:lstStyle/>
            <a:p>
              <a:pPr algn="ctr"/>
              <a:endParaRPr sz="2400" dirty="0"/>
            </a:p>
          </p:txBody>
        </p:sp>
        <p:sp>
          <p:nvSpPr>
            <p:cNvPr id="33" name="Oval 31"/>
            <p:cNvSpPr/>
            <p:nvPr/>
          </p:nvSpPr>
          <p:spPr bwMode="auto">
            <a:xfrm>
              <a:off x="4201848" y="1348890"/>
              <a:ext cx="67082" cy="67082"/>
            </a:xfrm>
            <a:prstGeom prst="ellipse">
              <a:avLst/>
            </a:prstGeom>
            <a:solidFill>
              <a:srgbClr val="13436C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sz="2400"/>
            </a:p>
          </p:txBody>
        </p:sp>
        <p:sp>
          <p:nvSpPr>
            <p:cNvPr id="34" name="Oval 32"/>
            <p:cNvSpPr/>
            <p:nvPr/>
          </p:nvSpPr>
          <p:spPr bwMode="auto">
            <a:xfrm>
              <a:off x="4110051" y="1378900"/>
              <a:ext cx="45898" cy="42368"/>
            </a:xfrm>
            <a:prstGeom prst="ellipse">
              <a:avLst/>
            </a:prstGeom>
            <a:solidFill>
              <a:srgbClr val="13436C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sz="2400"/>
            </a:p>
          </p:txBody>
        </p:sp>
        <p:sp>
          <p:nvSpPr>
            <p:cNvPr id="35" name="Oval 33"/>
            <p:cNvSpPr/>
            <p:nvPr/>
          </p:nvSpPr>
          <p:spPr bwMode="auto">
            <a:xfrm>
              <a:off x="4005898" y="1408911"/>
              <a:ext cx="58256" cy="52959"/>
            </a:xfrm>
            <a:prstGeom prst="ellipse">
              <a:avLst/>
            </a:prstGeom>
            <a:solidFill>
              <a:srgbClr val="13436C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sz="2400"/>
            </a:p>
          </p:txBody>
        </p:sp>
        <p:sp>
          <p:nvSpPr>
            <p:cNvPr id="36" name="Oval 34"/>
            <p:cNvSpPr/>
            <p:nvPr/>
          </p:nvSpPr>
          <p:spPr bwMode="auto">
            <a:xfrm>
              <a:off x="3914102" y="1454809"/>
              <a:ext cx="54725" cy="58256"/>
            </a:xfrm>
            <a:prstGeom prst="ellipse">
              <a:avLst/>
            </a:prstGeom>
            <a:solidFill>
              <a:srgbClr val="13436C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sz="2400"/>
            </a:p>
          </p:txBody>
        </p:sp>
        <p:sp>
          <p:nvSpPr>
            <p:cNvPr id="37" name="Oval 35"/>
            <p:cNvSpPr/>
            <p:nvPr/>
          </p:nvSpPr>
          <p:spPr bwMode="auto">
            <a:xfrm>
              <a:off x="3813480" y="1500707"/>
              <a:ext cx="67082" cy="61786"/>
            </a:xfrm>
            <a:prstGeom prst="ellipse">
              <a:avLst/>
            </a:prstGeom>
            <a:solidFill>
              <a:srgbClr val="13436C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sz="2400"/>
            </a:p>
          </p:txBody>
        </p:sp>
        <p:sp>
          <p:nvSpPr>
            <p:cNvPr id="38" name="Oval 36"/>
            <p:cNvSpPr/>
            <p:nvPr/>
          </p:nvSpPr>
          <p:spPr bwMode="auto">
            <a:xfrm>
              <a:off x="3728745" y="1558962"/>
              <a:ext cx="45898" cy="45898"/>
            </a:xfrm>
            <a:prstGeom prst="ellipse">
              <a:avLst/>
            </a:prstGeom>
            <a:solidFill>
              <a:srgbClr val="13436C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sz="2400"/>
            </a:p>
          </p:txBody>
        </p:sp>
        <p:sp>
          <p:nvSpPr>
            <p:cNvPr id="39" name="Oval 37"/>
            <p:cNvSpPr/>
            <p:nvPr/>
          </p:nvSpPr>
          <p:spPr bwMode="auto">
            <a:xfrm>
              <a:off x="3633418" y="1608391"/>
              <a:ext cx="54725" cy="51194"/>
            </a:xfrm>
            <a:prstGeom prst="ellipse">
              <a:avLst/>
            </a:prstGeom>
            <a:solidFill>
              <a:srgbClr val="13436C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sz="2400"/>
            </a:p>
          </p:txBody>
        </p:sp>
        <p:sp>
          <p:nvSpPr>
            <p:cNvPr id="40" name="Oval 38"/>
            <p:cNvSpPr/>
            <p:nvPr/>
          </p:nvSpPr>
          <p:spPr bwMode="auto">
            <a:xfrm>
              <a:off x="3553979" y="1675472"/>
              <a:ext cx="67082" cy="67082"/>
            </a:xfrm>
            <a:prstGeom prst="ellipse">
              <a:avLst/>
            </a:prstGeom>
            <a:solidFill>
              <a:srgbClr val="13436C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sz="2400"/>
            </a:p>
          </p:txBody>
        </p:sp>
        <p:sp>
          <p:nvSpPr>
            <p:cNvPr id="41" name="Oval 39"/>
            <p:cNvSpPr/>
            <p:nvPr/>
          </p:nvSpPr>
          <p:spPr bwMode="auto">
            <a:xfrm>
              <a:off x="3490428" y="1760207"/>
              <a:ext cx="45898" cy="45898"/>
            </a:xfrm>
            <a:prstGeom prst="ellipse">
              <a:avLst/>
            </a:prstGeom>
            <a:solidFill>
              <a:srgbClr val="13436C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sz="2400"/>
            </a:p>
          </p:txBody>
        </p:sp>
        <p:sp>
          <p:nvSpPr>
            <p:cNvPr id="42" name="Oval 40"/>
            <p:cNvSpPr/>
            <p:nvPr/>
          </p:nvSpPr>
          <p:spPr bwMode="auto">
            <a:xfrm>
              <a:off x="3407458" y="1827289"/>
              <a:ext cx="58256" cy="58256"/>
            </a:xfrm>
            <a:prstGeom prst="ellipse">
              <a:avLst/>
            </a:prstGeom>
            <a:solidFill>
              <a:srgbClr val="13436C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sz="2400"/>
            </a:p>
          </p:txBody>
        </p:sp>
        <p:sp>
          <p:nvSpPr>
            <p:cNvPr id="43" name="Oval 41"/>
            <p:cNvSpPr/>
            <p:nvPr/>
          </p:nvSpPr>
          <p:spPr bwMode="auto">
            <a:xfrm>
              <a:off x="3331550" y="1901432"/>
              <a:ext cx="58256" cy="60020"/>
            </a:xfrm>
            <a:prstGeom prst="ellipse">
              <a:avLst/>
            </a:prstGeom>
            <a:solidFill>
              <a:srgbClr val="13436C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sz="2400"/>
            </a:p>
          </p:txBody>
        </p:sp>
        <p:sp>
          <p:nvSpPr>
            <p:cNvPr id="44" name="Oval 42"/>
            <p:cNvSpPr/>
            <p:nvPr/>
          </p:nvSpPr>
          <p:spPr bwMode="auto">
            <a:xfrm>
              <a:off x="3276825" y="1989697"/>
              <a:ext cx="63551" cy="63551"/>
            </a:xfrm>
            <a:prstGeom prst="ellipse">
              <a:avLst/>
            </a:prstGeom>
            <a:solidFill>
              <a:srgbClr val="13436C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sz="2400"/>
            </a:p>
          </p:txBody>
        </p:sp>
        <p:sp>
          <p:nvSpPr>
            <p:cNvPr id="45" name="Oval 43"/>
            <p:cNvSpPr/>
            <p:nvPr/>
          </p:nvSpPr>
          <p:spPr bwMode="auto">
            <a:xfrm>
              <a:off x="3227396" y="2081494"/>
              <a:ext cx="61786" cy="67082"/>
            </a:xfrm>
            <a:prstGeom prst="ellipse">
              <a:avLst/>
            </a:prstGeom>
            <a:solidFill>
              <a:srgbClr val="13436C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sz="2400"/>
            </a:p>
          </p:txBody>
        </p:sp>
        <p:sp>
          <p:nvSpPr>
            <p:cNvPr id="46" name="Oval 44"/>
            <p:cNvSpPr/>
            <p:nvPr/>
          </p:nvSpPr>
          <p:spPr bwMode="auto">
            <a:xfrm>
              <a:off x="3185029" y="2182117"/>
              <a:ext cx="51194" cy="54725"/>
            </a:xfrm>
            <a:prstGeom prst="ellipse">
              <a:avLst/>
            </a:prstGeom>
            <a:solidFill>
              <a:srgbClr val="13436C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sz="2400"/>
            </a:p>
          </p:txBody>
        </p:sp>
        <p:sp>
          <p:nvSpPr>
            <p:cNvPr id="47" name="Oval 45"/>
            <p:cNvSpPr/>
            <p:nvPr/>
          </p:nvSpPr>
          <p:spPr bwMode="auto">
            <a:xfrm>
              <a:off x="3135600" y="2273913"/>
              <a:ext cx="54725" cy="60020"/>
            </a:xfrm>
            <a:prstGeom prst="ellipse">
              <a:avLst/>
            </a:prstGeom>
            <a:solidFill>
              <a:srgbClr val="13436C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sz="2400"/>
            </a:p>
          </p:txBody>
        </p:sp>
        <p:sp>
          <p:nvSpPr>
            <p:cNvPr id="48" name="Oval 46"/>
            <p:cNvSpPr/>
            <p:nvPr/>
          </p:nvSpPr>
          <p:spPr bwMode="auto">
            <a:xfrm>
              <a:off x="3102059" y="2379831"/>
              <a:ext cx="45898" cy="45898"/>
            </a:xfrm>
            <a:prstGeom prst="ellipse">
              <a:avLst/>
            </a:prstGeom>
            <a:solidFill>
              <a:srgbClr val="13436C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sz="2400"/>
            </a:p>
          </p:txBody>
        </p:sp>
        <p:sp>
          <p:nvSpPr>
            <p:cNvPr id="49" name="Oval 47"/>
            <p:cNvSpPr/>
            <p:nvPr/>
          </p:nvSpPr>
          <p:spPr bwMode="auto">
            <a:xfrm>
              <a:off x="3077345" y="2475158"/>
              <a:ext cx="61786" cy="63551"/>
            </a:xfrm>
            <a:prstGeom prst="ellipse">
              <a:avLst/>
            </a:prstGeom>
            <a:solidFill>
              <a:srgbClr val="13436C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sz="2400"/>
            </a:p>
          </p:txBody>
        </p:sp>
        <p:sp>
          <p:nvSpPr>
            <p:cNvPr id="50" name="Oval 48"/>
            <p:cNvSpPr/>
            <p:nvPr/>
          </p:nvSpPr>
          <p:spPr bwMode="auto">
            <a:xfrm>
              <a:off x="3068519" y="2584607"/>
              <a:ext cx="45898" cy="49429"/>
            </a:xfrm>
            <a:prstGeom prst="ellipse">
              <a:avLst/>
            </a:prstGeom>
            <a:solidFill>
              <a:srgbClr val="13436C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sz="2400"/>
            </a:p>
          </p:txBody>
        </p:sp>
        <p:sp>
          <p:nvSpPr>
            <p:cNvPr id="51" name="Oval 49"/>
            <p:cNvSpPr/>
            <p:nvPr/>
          </p:nvSpPr>
          <p:spPr bwMode="auto">
            <a:xfrm>
              <a:off x="3050865" y="2692291"/>
              <a:ext cx="45898" cy="42368"/>
            </a:xfrm>
            <a:prstGeom prst="ellipse">
              <a:avLst/>
            </a:prstGeom>
            <a:solidFill>
              <a:srgbClr val="13436C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sz="2400"/>
            </a:p>
          </p:txBody>
        </p:sp>
        <p:sp>
          <p:nvSpPr>
            <p:cNvPr id="52" name="Oval 50"/>
            <p:cNvSpPr/>
            <p:nvPr/>
          </p:nvSpPr>
          <p:spPr bwMode="auto">
            <a:xfrm>
              <a:off x="3031447" y="2789383"/>
              <a:ext cx="52959" cy="58256"/>
            </a:xfrm>
            <a:prstGeom prst="ellipse">
              <a:avLst/>
            </a:prstGeom>
            <a:solidFill>
              <a:srgbClr val="13436C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sz="2400"/>
            </a:p>
          </p:txBody>
        </p:sp>
        <p:sp>
          <p:nvSpPr>
            <p:cNvPr id="53" name="Oval 51"/>
            <p:cNvSpPr/>
            <p:nvPr/>
          </p:nvSpPr>
          <p:spPr bwMode="auto">
            <a:xfrm>
              <a:off x="3043804" y="2902363"/>
              <a:ext cx="45898" cy="42368"/>
            </a:xfrm>
            <a:prstGeom prst="ellipse">
              <a:avLst/>
            </a:prstGeom>
            <a:solidFill>
              <a:srgbClr val="13436C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sz="2400"/>
            </a:p>
          </p:txBody>
        </p:sp>
        <p:sp>
          <p:nvSpPr>
            <p:cNvPr id="54" name="Oval 52"/>
            <p:cNvSpPr/>
            <p:nvPr/>
          </p:nvSpPr>
          <p:spPr bwMode="auto">
            <a:xfrm>
              <a:off x="3063223" y="3006516"/>
              <a:ext cx="42368" cy="42368"/>
            </a:xfrm>
            <a:prstGeom prst="ellipse">
              <a:avLst/>
            </a:prstGeom>
            <a:solidFill>
              <a:srgbClr val="13436C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sz="2400"/>
            </a:p>
          </p:txBody>
        </p:sp>
        <p:sp>
          <p:nvSpPr>
            <p:cNvPr id="55" name="Oval 53"/>
            <p:cNvSpPr/>
            <p:nvPr/>
          </p:nvSpPr>
          <p:spPr bwMode="auto">
            <a:xfrm>
              <a:off x="3068519" y="3098312"/>
              <a:ext cx="67082" cy="67082"/>
            </a:xfrm>
            <a:prstGeom prst="ellipse">
              <a:avLst/>
            </a:prstGeom>
            <a:solidFill>
              <a:srgbClr val="13436C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sz="2400"/>
            </a:p>
          </p:txBody>
        </p:sp>
        <p:sp>
          <p:nvSpPr>
            <p:cNvPr id="56" name="Oval 54"/>
            <p:cNvSpPr/>
            <p:nvPr/>
          </p:nvSpPr>
          <p:spPr bwMode="auto">
            <a:xfrm>
              <a:off x="3084407" y="3204231"/>
              <a:ext cx="67082" cy="67082"/>
            </a:xfrm>
            <a:prstGeom prst="ellipse">
              <a:avLst/>
            </a:prstGeom>
            <a:solidFill>
              <a:srgbClr val="13436C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sz="2400"/>
            </a:p>
          </p:txBody>
        </p:sp>
        <p:sp>
          <p:nvSpPr>
            <p:cNvPr id="57" name="Oval 55"/>
            <p:cNvSpPr/>
            <p:nvPr/>
          </p:nvSpPr>
          <p:spPr bwMode="auto">
            <a:xfrm>
              <a:off x="3117947" y="3317211"/>
              <a:ext cx="42368" cy="45898"/>
            </a:xfrm>
            <a:prstGeom prst="ellipse">
              <a:avLst/>
            </a:prstGeom>
            <a:solidFill>
              <a:srgbClr val="13436C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sz="2400"/>
            </a:p>
          </p:txBody>
        </p:sp>
        <p:sp>
          <p:nvSpPr>
            <p:cNvPr id="58" name="Oval 56"/>
            <p:cNvSpPr/>
            <p:nvPr/>
          </p:nvSpPr>
          <p:spPr bwMode="auto">
            <a:xfrm>
              <a:off x="3156784" y="3400180"/>
              <a:ext cx="67082" cy="63551"/>
            </a:xfrm>
            <a:prstGeom prst="ellipse">
              <a:avLst/>
            </a:prstGeom>
            <a:solidFill>
              <a:srgbClr val="13436C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sz="2400"/>
            </a:p>
          </p:txBody>
        </p:sp>
        <p:sp>
          <p:nvSpPr>
            <p:cNvPr id="59" name="Oval 57"/>
            <p:cNvSpPr/>
            <p:nvPr/>
          </p:nvSpPr>
          <p:spPr bwMode="auto">
            <a:xfrm>
              <a:off x="3209744" y="3500803"/>
              <a:ext cx="54725" cy="54725"/>
            </a:xfrm>
            <a:prstGeom prst="ellipse">
              <a:avLst/>
            </a:prstGeom>
            <a:solidFill>
              <a:srgbClr val="13436C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sz="2400"/>
            </a:p>
          </p:txBody>
        </p:sp>
        <p:sp>
          <p:nvSpPr>
            <p:cNvPr id="60" name="Oval 58"/>
            <p:cNvSpPr/>
            <p:nvPr/>
          </p:nvSpPr>
          <p:spPr bwMode="auto">
            <a:xfrm>
              <a:off x="3264468" y="3601426"/>
              <a:ext cx="42368" cy="37072"/>
            </a:xfrm>
            <a:prstGeom prst="ellipse">
              <a:avLst/>
            </a:prstGeom>
            <a:solidFill>
              <a:srgbClr val="13436C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sz="2400"/>
            </a:p>
          </p:txBody>
        </p:sp>
        <p:sp>
          <p:nvSpPr>
            <p:cNvPr id="61" name="Oval 59"/>
            <p:cNvSpPr/>
            <p:nvPr/>
          </p:nvSpPr>
          <p:spPr bwMode="auto">
            <a:xfrm>
              <a:off x="3315662" y="3693222"/>
              <a:ext cx="40602" cy="42368"/>
            </a:xfrm>
            <a:prstGeom prst="ellipse">
              <a:avLst/>
            </a:prstGeom>
            <a:solidFill>
              <a:srgbClr val="13436C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sz="2400"/>
            </a:p>
          </p:txBody>
        </p:sp>
        <p:sp>
          <p:nvSpPr>
            <p:cNvPr id="62" name="Oval 60"/>
            <p:cNvSpPr/>
            <p:nvPr/>
          </p:nvSpPr>
          <p:spPr bwMode="auto">
            <a:xfrm>
              <a:off x="3370386" y="3760303"/>
              <a:ext cx="65317" cy="61786"/>
            </a:xfrm>
            <a:prstGeom prst="ellipse">
              <a:avLst/>
            </a:prstGeom>
            <a:solidFill>
              <a:srgbClr val="13436C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sz="2400"/>
            </a:p>
          </p:txBody>
        </p:sp>
        <p:sp>
          <p:nvSpPr>
            <p:cNvPr id="63" name="Oval 61"/>
            <p:cNvSpPr/>
            <p:nvPr/>
          </p:nvSpPr>
          <p:spPr bwMode="auto">
            <a:xfrm>
              <a:off x="3449826" y="3839743"/>
              <a:ext cx="58256" cy="58256"/>
            </a:xfrm>
            <a:prstGeom prst="ellipse">
              <a:avLst/>
            </a:prstGeom>
            <a:solidFill>
              <a:srgbClr val="13436C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sz="2400"/>
            </a:p>
          </p:txBody>
        </p:sp>
        <p:sp>
          <p:nvSpPr>
            <p:cNvPr id="64" name="Oval 62"/>
            <p:cNvSpPr/>
            <p:nvPr/>
          </p:nvSpPr>
          <p:spPr bwMode="auto">
            <a:xfrm>
              <a:off x="3529265" y="3919181"/>
              <a:ext cx="45898" cy="45898"/>
            </a:xfrm>
            <a:prstGeom prst="ellipse">
              <a:avLst/>
            </a:prstGeom>
            <a:solidFill>
              <a:srgbClr val="13436C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sz="2400"/>
            </a:p>
          </p:txBody>
        </p:sp>
        <p:sp>
          <p:nvSpPr>
            <p:cNvPr id="65" name="Oval 63"/>
            <p:cNvSpPr/>
            <p:nvPr/>
          </p:nvSpPr>
          <p:spPr bwMode="auto">
            <a:xfrm>
              <a:off x="3603408" y="3995089"/>
              <a:ext cx="45898" cy="45898"/>
            </a:xfrm>
            <a:prstGeom prst="ellipse">
              <a:avLst/>
            </a:prstGeom>
            <a:solidFill>
              <a:srgbClr val="13436C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sz="2400"/>
            </a:p>
          </p:txBody>
        </p:sp>
        <p:sp>
          <p:nvSpPr>
            <p:cNvPr id="66" name="Oval 64"/>
            <p:cNvSpPr/>
            <p:nvPr/>
          </p:nvSpPr>
          <p:spPr bwMode="auto">
            <a:xfrm>
              <a:off x="3675786" y="4048049"/>
              <a:ext cx="67082" cy="67082"/>
            </a:xfrm>
            <a:prstGeom prst="ellipse">
              <a:avLst/>
            </a:prstGeom>
            <a:solidFill>
              <a:srgbClr val="13436C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sz="2400"/>
            </a:p>
          </p:txBody>
        </p:sp>
        <p:sp>
          <p:nvSpPr>
            <p:cNvPr id="67" name="Oval 65"/>
            <p:cNvSpPr/>
            <p:nvPr/>
          </p:nvSpPr>
          <p:spPr bwMode="auto">
            <a:xfrm>
              <a:off x="3779939" y="4108069"/>
              <a:ext cx="45898" cy="45898"/>
            </a:xfrm>
            <a:prstGeom prst="ellipse">
              <a:avLst/>
            </a:prstGeom>
            <a:solidFill>
              <a:srgbClr val="13436C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sz="2400"/>
            </a:p>
          </p:txBody>
        </p:sp>
        <p:sp>
          <p:nvSpPr>
            <p:cNvPr id="68" name="Oval 66"/>
            <p:cNvSpPr/>
            <p:nvPr/>
          </p:nvSpPr>
          <p:spPr bwMode="auto">
            <a:xfrm>
              <a:off x="3868204" y="4148671"/>
              <a:ext cx="58256" cy="60020"/>
            </a:xfrm>
            <a:prstGeom prst="ellipse">
              <a:avLst/>
            </a:prstGeom>
            <a:solidFill>
              <a:srgbClr val="13436C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sz="2400"/>
            </a:p>
          </p:txBody>
        </p:sp>
        <p:sp>
          <p:nvSpPr>
            <p:cNvPr id="69" name="Oval 67"/>
            <p:cNvSpPr/>
            <p:nvPr/>
          </p:nvSpPr>
          <p:spPr bwMode="auto">
            <a:xfrm>
              <a:off x="3968826" y="4203396"/>
              <a:ext cx="45898" cy="45898"/>
            </a:xfrm>
            <a:prstGeom prst="ellipse">
              <a:avLst/>
            </a:prstGeom>
            <a:solidFill>
              <a:srgbClr val="13436C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sz="2400"/>
            </a:p>
          </p:txBody>
        </p:sp>
        <p:sp>
          <p:nvSpPr>
            <p:cNvPr id="70" name="Oval 68"/>
            <p:cNvSpPr/>
            <p:nvPr/>
          </p:nvSpPr>
          <p:spPr bwMode="auto">
            <a:xfrm>
              <a:off x="4060623" y="4254590"/>
              <a:ext cx="49429" cy="45898"/>
            </a:xfrm>
            <a:prstGeom prst="ellipse">
              <a:avLst/>
            </a:prstGeom>
            <a:solidFill>
              <a:srgbClr val="13436C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sz="2400"/>
            </a:p>
          </p:txBody>
        </p:sp>
        <p:sp>
          <p:nvSpPr>
            <p:cNvPr id="71" name="Oval 69"/>
            <p:cNvSpPr/>
            <p:nvPr/>
          </p:nvSpPr>
          <p:spPr bwMode="auto">
            <a:xfrm>
              <a:off x="4168307" y="4274008"/>
              <a:ext cx="38837" cy="38837"/>
            </a:xfrm>
            <a:prstGeom prst="ellipse">
              <a:avLst/>
            </a:prstGeom>
            <a:solidFill>
              <a:srgbClr val="13436C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sz="2400"/>
            </a:p>
          </p:txBody>
        </p:sp>
        <p:sp>
          <p:nvSpPr>
            <p:cNvPr id="72" name="Oval 70"/>
            <p:cNvSpPr/>
            <p:nvPr/>
          </p:nvSpPr>
          <p:spPr bwMode="auto">
            <a:xfrm>
              <a:off x="4260103" y="4279305"/>
              <a:ext cx="67082" cy="67082"/>
            </a:xfrm>
            <a:prstGeom prst="ellipse">
              <a:avLst/>
            </a:prstGeom>
            <a:solidFill>
              <a:srgbClr val="13436C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sz="2400"/>
            </a:p>
          </p:txBody>
        </p:sp>
        <p:sp>
          <p:nvSpPr>
            <p:cNvPr id="73" name="Oval 71"/>
            <p:cNvSpPr/>
            <p:nvPr/>
          </p:nvSpPr>
          <p:spPr bwMode="auto">
            <a:xfrm>
              <a:off x="4366021" y="4295192"/>
              <a:ext cx="67082" cy="67082"/>
            </a:xfrm>
            <a:prstGeom prst="ellipse">
              <a:avLst/>
            </a:prstGeom>
            <a:solidFill>
              <a:srgbClr val="13436C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sz="2400"/>
            </a:p>
          </p:txBody>
        </p:sp>
        <p:sp>
          <p:nvSpPr>
            <p:cNvPr id="74" name="Oval 72"/>
            <p:cNvSpPr/>
            <p:nvPr/>
          </p:nvSpPr>
          <p:spPr bwMode="auto">
            <a:xfrm>
              <a:off x="4482532" y="4325203"/>
              <a:ext cx="37072" cy="37072"/>
            </a:xfrm>
            <a:prstGeom prst="ellipse">
              <a:avLst/>
            </a:prstGeom>
            <a:solidFill>
              <a:srgbClr val="13436C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sz="2400"/>
            </a:p>
          </p:txBody>
        </p:sp>
        <p:sp>
          <p:nvSpPr>
            <p:cNvPr id="75" name="Oval 73"/>
            <p:cNvSpPr/>
            <p:nvPr/>
          </p:nvSpPr>
          <p:spPr bwMode="auto">
            <a:xfrm>
              <a:off x="4583154" y="4325203"/>
              <a:ext cx="45898" cy="45898"/>
            </a:xfrm>
            <a:prstGeom prst="ellipse">
              <a:avLst/>
            </a:prstGeom>
            <a:solidFill>
              <a:srgbClr val="13436C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sz="2400"/>
            </a:p>
          </p:txBody>
        </p:sp>
        <p:sp>
          <p:nvSpPr>
            <p:cNvPr id="76" name="Oval 74"/>
            <p:cNvSpPr/>
            <p:nvPr/>
          </p:nvSpPr>
          <p:spPr bwMode="auto">
            <a:xfrm>
              <a:off x="4683777" y="4304019"/>
              <a:ext cx="54725" cy="54725"/>
            </a:xfrm>
            <a:prstGeom prst="ellipse">
              <a:avLst/>
            </a:prstGeom>
            <a:solidFill>
              <a:srgbClr val="13436C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sz="2400"/>
            </a:p>
          </p:txBody>
        </p:sp>
        <p:sp>
          <p:nvSpPr>
            <p:cNvPr id="77" name="Oval 75"/>
            <p:cNvSpPr/>
            <p:nvPr/>
          </p:nvSpPr>
          <p:spPr bwMode="auto">
            <a:xfrm>
              <a:off x="4784400" y="4282835"/>
              <a:ext cx="61786" cy="63551"/>
            </a:xfrm>
            <a:prstGeom prst="ellipse">
              <a:avLst/>
            </a:prstGeom>
            <a:solidFill>
              <a:srgbClr val="13436C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sz="2400"/>
            </a:p>
          </p:txBody>
        </p:sp>
        <p:sp>
          <p:nvSpPr>
            <p:cNvPr id="78" name="Oval 76"/>
            <p:cNvSpPr/>
            <p:nvPr/>
          </p:nvSpPr>
          <p:spPr bwMode="auto">
            <a:xfrm>
              <a:off x="4892084" y="4270478"/>
              <a:ext cx="54725" cy="54725"/>
            </a:xfrm>
            <a:prstGeom prst="ellipse">
              <a:avLst/>
            </a:prstGeom>
            <a:solidFill>
              <a:srgbClr val="13436C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sz="2400"/>
            </a:p>
          </p:txBody>
        </p:sp>
        <p:sp>
          <p:nvSpPr>
            <p:cNvPr id="79" name="Oval 77"/>
            <p:cNvSpPr/>
            <p:nvPr/>
          </p:nvSpPr>
          <p:spPr bwMode="auto">
            <a:xfrm>
              <a:off x="4998002" y="4254590"/>
              <a:ext cx="49429" cy="52959"/>
            </a:xfrm>
            <a:prstGeom prst="ellipse">
              <a:avLst/>
            </a:prstGeom>
            <a:solidFill>
              <a:srgbClr val="13436C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sz="2400"/>
            </a:p>
          </p:txBody>
        </p:sp>
        <p:sp>
          <p:nvSpPr>
            <p:cNvPr id="80" name="Oval 78"/>
            <p:cNvSpPr/>
            <p:nvPr/>
          </p:nvSpPr>
          <p:spPr bwMode="auto">
            <a:xfrm>
              <a:off x="5093329" y="4215754"/>
              <a:ext cx="51194" cy="45898"/>
            </a:xfrm>
            <a:prstGeom prst="ellipse">
              <a:avLst/>
            </a:prstGeom>
            <a:solidFill>
              <a:srgbClr val="13436C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sz="2400"/>
            </a:p>
          </p:txBody>
        </p:sp>
        <p:sp>
          <p:nvSpPr>
            <p:cNvPr id="81" name="Oval 79"/>
            <p:cNvSpPr/>
            <p:nvPr/>
          </p:nvSpPr>
          <p:spPr bwMode="auto">
            <a:xfrm>
              <a:off x="5185125" y="4166325"/>
              <a:ext cx="54725" cy="49429"/>
            </a:xfrm>
            <a:prstGeom prst="ellipse">
              <a:avLst/>
            </a:prstGeom>
            <a:solidFill>
              <a:srgbClr val="13436C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sz="2400"/>
            </a:p>
          </p:txBody>
        </p:sp>
        <p:sp>
          <p:nvSpPr>
            <p:cNvPr id="82" name="Oval 80"/>
            <p:cNvSpPr/>
            <p:nvPr/>
          </p:nvSpPr>
          <p:spPr bwMode="auto">
            <a:xfrm>
              <a:off x="5282217" y="4115131"/>
              <a:ext cx="49429" cy="51194"/>
            </a:xfrm>
            <a:prstGeom prst="ellipse">
              <a:avLst/>
            </a:prstGeom>
            <a:solidFill>
              <a:srgbClr val="13436C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sz="2400"/>
            </a:p>
          </p:txBody>
        </p:sp>
        <p:sp>
          <p:nvSpPr>
            <p:cNvPr id="83" name="Oval 81"/>
            <p:cNvSpPr/>
            <p:nvPr/>
          </p:nvSpPr>
          <p:spPr bwMode="auto">
            <a:xfrm>
              <a:off x="5377544" y="4069233"/>
              <a:ext cx="45898" cy="45898"/>
            </a:xfrm>
            <a:prstGeom prst="ellipse">
              <a:avLst/>
            </a:prstGeom>
            <a:solidFill>
              <a:srgbClr val="13436C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sz="2400"/>
            </a:p>
          </p:txBody>
        </p:sp>
        <p:sp>
          <p:nvSpPr>
            <p:cNvPr id="84" name="Oval 82"/>
            <p:cNvSpPr/>
            <p:nvPr/>
          </p:nvSpPr>
          <p:spPr bwMode="auto">
            <a:xfrm>
              <a:off x="5462279" y="4007447"/>
              <a:ext cx="54725" cy="54725"/>
            </a:xfrm>
            <a:prstGeom prst="ellipse">
              <a:avLst/>
            </a:prstGeom>
            <a:solidFill>
              <a:srgbClr val="13436C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sz="2400"/>
            </a:p>
          </p:txBody>
        </p:sp>
        <p:sp>
          <p:nvSpPr>
            <p:cNvPr id="85" name="Oval 83"/>
            <p:cNvSpPr/>
            <p:nvPr/>
          </p:nvSpPr>
          <p:spPr bwMode="auto">
            <a:xfrm>
              <a:off x="5532891" y="3928008"/>
              <a:ext cx="58256" cy="61786"/>
            </a:xfrm>
            <a:prstGeom prst="ellipse">
              <a:avLst/>
            </a:prstGeom>
            <a:solidFill>
              <a:srgbClr val="13436C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sz="2400"/>
            </a:p>
          </p:txBody>
        </p:sp>
        <p:sp>
          <p:nvSpPr>
            <p:cNvPr id="86" name="Oval 84"/>
            <p:cNvSpPr/>
            <p:nvPr/>
          </p:nvSpPr>
          <p:spPr bwMode="auto">
            <a:xfrm>
              <a:off x="5612330" y="3860926"/>
              <a:ext cx="51194" cy="49429"/>
            </a:xfrm>
            <a:prstGeom prst="ellipse">
              <a:avLst/>
            </a:prstGeom>
            <a:solidFill>
              <a:srgbClr val="13436C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sz="2400"/>
            </a:p>
          </p:txBody>
        </p:sp>
        <p:sp>
          <p:nvSpPr>
            <p:cNvPr id="87" name="Oval 85"/>
            <p:cNvSpPr/>
            <p:nvPr/>
          </p:nvSpPr>
          <p:spPr bwMode="auto">
            <a:xfrm>
              <a:off x="5691769" y="3788548"/>
              <a:ext cx="42368" cy="42368"/>
            </a:xfrm>
            <a:prstGeom prst="ellipse">
              <a:avLst/>
            </a:prstGeom>
            <a:solidFill>
              <a:srgbClr val="13436C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sz="2400"/>
            </a:p>
          </p:txBody>
        </p:sp>
        <p:sp>
          <p:nvSpPr>
            <p:cNvPr id="88" name="Oval 86"/>
            <p:cNvSpPr/>
            <p:nvPr/>
          </p:nvSpPr>
          <p:spPr bwMode="auto">
            <a:xfrm>
              <a:off x="5764146" y="3709109"/>
              <a:ext cx="49429" cy="51194"/>
            </a:xfrm>
            <a:prstGeom prst="ellipse">
              <a:avLst/>
            </a:prstGeom>
            <a:solidFill>
              <a:srgbClr val="13436C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sz="2400"/>
            </a:p>
          </p:txBody>
        </p:sp>
        <p:sp>
          <p:nvSpPr>
            <p:cNvPr id="89" name="Oval 87"/>
            <p:cNvSpPr/>
            <p:nvPr/>
          </p:nvSpPr>
          <p:spPr bwMode="auto">
            <a:xfrm>
              <a:off x="5813575" y="3622609"/>
              <a:ext cx="42368" cy="40602"/>
            </a:xfrm>
            <a:prstGeom prst="ellipse">
              <a:avLst/>
            </a:prstGeom>
            <a:solidFill>
              <a:srgbClr val="13436C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sz="2400"/>
            </a:p>
          </p:txBody>
        </p:sp>
        <p:sp>
          <p:nvSpPr>
            <p:cNvPr id="90" name="Oval 88"/>
            <p:cNvSpPr/>
            <p:nvPr/>
          </p:nvSpPr>
          <p:spPr bwMode="auto">
            <a:xfrm>
              <a:off x="5850647" y="3516691"/>
              <a:ext cx="63551" cy="63551"/>
            </a:xfrm>
            <a:prstGeom prst="ellipse">
              <a:avLst/>
            </a:prstGeom>
            <a:solidFill>
              <a:srgbClr val="13436C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sz="2400"/>
            </a:p>
          </p:txBody>
        </p:sp>
        <p:sp>
          <p:nvSpPr>
            <p:cNvPr id="91" name="Oval 89"/>
            <p:cNvSpPr/>
            <p:nvPr/>
          </p:nvSpPr>
          <p:spPr bwMode="auto">
            <a:xfrm>
              <a:off x="5905372" y="3430190"/>
              <a:ext cx="54725" cy="49429"/>
            </a:xfrm>
            <a:prstGeom prst="ellipse">
              <a:avLst/>
            </a:prstGeom>
            <a:solidFill>
              <a:srgbClr val="13436C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sz="2400"/>
            </a:p>
          </p:txBody>
        </p:sp>
        <p:sp>
          <p:nvSpPr>
            <p:cNvPr id="92" name="Oval 90"/>
            <p:cNvSpPr/>
            <p:nvPr/>
          </p:nvSpPr>
          <p:spPr bwMode="auto">
            <a:xfrm>
              <a:off x="5947739" y="3329568"/>
              <a:ext cx="67082" cy="61786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 sz="2400"/>
            </a:p>
          </p:txBody>
        </p:sp>
        <p:sp>
          <p:nvSpPr>
            <p:cNvPr id="93" name="Oval 91"/>
            <p:cNvSpPr/>
            <p:nvPr/>
          </p:nvSpPr>
          <p:spPr bwMode="auto">
            <a:xfrm>
              <a:off x="5990107" y="3237772"/>
              <a:ext cx="45898" cy="45898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 sz="2400"/>
            </a:p>
          </p:txBody>
        </p:sp>
        <p:sp>
          <p:nvSpPr>
            <p:cNvPr id="94" name="Oval 92"/>
            <p:cNvSpPr/>
            <p:nvPr/>
          </p:nvSpPr>
          <p:spPr bwMode="auto">
            <a:xfrm>
              <a:off x="5997168" y="3124792"/>
              <a:ext cx="63551" cy="61786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 sz="2400"/>
            </a:p>
          </p:txBody>
        </p:sp>
        <p:sp>
          <p:nvSpPr>
            <p:cNvPr id="95" name="Oval 93"/>
            <p:cNvSpPr/>
            <p:nvPr/>
          </p:nvSpPr>
          <p:spPr bwMode="auto">
            <a:xfrm>
              <a:off x="6021882" y="3027700"/>
              <a:ext cx="47663" cy="45898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 sz="2400"/>
            </a:p>
          </p:txBody>
        </p:sp>
        <p:sp>
          <p:nvSpPr>
            <p:cNvPr id="96" name="Oval 94"/>
            <p:cNvSpPr/>
            <p:nvPr/>
          </p:nvSpPr>
          <p:spPr bwMode="auto">
            <a:xfrm>
              <a:off x="6036004" y="2923546"/>
              <a:ext cx="49429" cy="49429"/>
            </a:xfrm>
            <a:prstGeom prst="ellipse">
              <a:avLst/>
            </a:prstGeom>
            <a:solidFill>
              <a:srgbClr val="13436C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sz="2400"/>
            </a:p>
          </p:txBody>
        </p:sp>
        <p:sp>
          <p:nvSpPr>
            <p:cNvPr id="97" name="Oval 95"/>
            <p:cNvSpPr/>
            <p:nvPr/>
          </p:nvSpPr>
          <p:spPr bwMode="auto">
            <a:xfrm>
              <a:off x="4549879" y="953035"/>
              <a:ext cx="731066" cy="731715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 sz="2400"/>
            </a:p>
          </p:txBody>
        </p:sp>
        <p:sp>
          <p:nvSpPr>
            <p:cNvPr id="98" name="Oval 96"/>
            <p:cNvSpPr/>
            <p:nvPr/>
          </p:nvSpPr>
          <p:spPr bwMode="auto">
            <a:xfrm>
              <a:off x="5772044" y="2902725"/>
              <a:ext cx="558996" cy="558781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 sz="2400"/>
            </a:p>
          </p:txBody>
        </p:sp>
        <p:sp>
          <p:nvSpPr>
            <p:cNvPr id="99" name="Oval 97"/>
            <p:cNvSpPr/>
            <p:nvPr/>
          </p:nvSpPr>
          <p:spPr bwMode="auto">
            <a:xfrm>
              <a:off x="3557510" y="3882110"/>
              <a:ext cx="649634" cy="651399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 sz="2400"/>
            </a:p>
          </p:txBody>
        </p:sp>
        <p:sp>
          <p:nvSpPr>
            <p:cNvPr id="100" name="Oval 98"/>
            <p:cNvSpPr/>
            <p:nvPr/>
          </p:nvSpPr>
          <p:spPr bwMode="auto">
            <a:xfrm>
              <a:off x="3004967" y="1973810"/>
              <a:ext cx="418379" cy="421909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 sz="2400"/>
            </a:p>
          </p:txBody>
        </p:sp>
        <p:sp>
          <p:nvSpPr>
            <p:cNvPr id="109" name="Oval 111"/>
            <p:cNvSpPr/>
            <p:nvPr/>
          </p:nvSpPr>
          <p:spPr>
            <a:xfrm>
              <a:off x="3882327" y="2152348"/>
              <a:ext cx="1382518" cy="1368150"/>
            </a:xfrm>
            <a:prstGeom prst="ellipse">
              <a:avLst/>
            </a:prstGeom>
            <a:blipFill dpi="0" rotWithShape="1">
              <a:blip r:embed="rId1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2400"/>
            </a:p>
          </p:txBody>
        </p:sp>
      </p:grp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33455" y="345333"/>
            <a:ext cx="1039386" cy="287778"/>
          </a:xfrm>
          <a:prstGeom prst="rect">
            <a:avLst/>
          </a:prstGeom>
        </p:spPr>
      </p:pic>
      <p:sp>
        <p:nvSpPr>
          <p:cNvPr id="101" name="文本框 100"/>
          <p:cNvSpPr txBox="1"/>
          <p:nvPr/>
        </p:nvSpPr>
        <p:spPr>
          <a:xfrm>
            <a:off x="2983768" y="2229432"/>
            <a:ext cx="2095445" cy="379463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1865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如何看待共享经济</a:t>
            </a:r>
            <a:endParaRPr lang="zh-CN" altLang="en-US" sz="1865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102" name="文本框 101"/>
          <p:cNvSpPr txBox="1"/>
          <p:nvPr/>
        </p:nvSpPr>
        <p:spPr>
          <a:xfrm>
            <a:off x="7176861" y="4916769"/>
            <a:ext cx="2925801" cy="420564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algn="l"/>
            <a:r>
              <a:rPr lang="zh-CN" altLang="en-US" sz="2135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移动支付与无现金社会</a:t>
            </a:r>
            <a:endParaRPr lang="zh-CN" altLang="en-US" sz="2135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106" name="文本框 105"/>
          <p:cNvSpPr txBox="1"/>
          <p:nvPr/>
        </p:nvSpPr>
        <p:spPr>
          <a:xfrm>
            <a:off x="937159" y="4066978"/>
            <a:ext cx="2377574" cy="420564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2135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公共预算中的政治</a:t>
            </a:r>
            <a:endParaRPr lang="zh-CN" altLang="en-US" sz="2135"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107" name="文本框 106"/>
          <p:cNvSpPr txBox="1"/>
          <p:nvPr/>
        </p:nvSpPr>
        <p:spPr>
          <a:xfrm>
            <a:off x="8011416" y="3063987"/>
            <a:ext cx="2079415" cy="420564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2135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G20与全球治理</a:t>
            </a:r>
            <a:endParaRPr lang="zh-CN" altLang="en-US" sz="2135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111" name="文本框 110"/>
          <p:cNvSpPr txBox="1"/>
          <p:nvPr/>
        </p:nvSpPr>
        <p:spPr>
          <a:xfrm>
            <a:off x="6476037" y="5366210"/>
            <a:ext cx="579005" cy="420564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algn="l"/>
            <a:r>
              <a:rPr lang="en-US" altLang="zh-CN" sz="2135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......</a:t>
            </a:r>
            <a:endParaRPr lang="en-US" altLang="zh-CN" sz="2135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112" name="文本框 111"/>
          <p:cNvSpPr txBox="1"/>
          <p:nvPr/>
        </p:nvSpPr>
        <p:spPr>
          <a:xfrm>
            <a:off x="9632283" y="2347082"/>
            <a:ext cx="579005" cy="420564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algn="l"/>
            <a:r>
              <a:rPr lang="en-US" altLang="zh-CN" sz="2135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......</a:t>
            </a:r>
            <a:endParaRPr lang="en-US" altLang="zh-CN" sz="2135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113" name="文本框 112"/>
          <p:cNvSpPr txBox="1"/>
          <p:nvPr/>
        </p:nvSpPr>
        <p:spPr>
          <a:xfrm>
            <a:off x="2287176" y="4948932"/>
            <a:ext cx="579005" cy="420564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algn="l"/>
            <a:r>
              <a:rPr lang="en-US" altLang="zh-CN" sz="2135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......</a:t>
            </a:r>
            <a:endParaRPr lang="en-US" altLang="zh-CN" sz="2135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114" name="文本框 113"/>
          <p:cNvSpPr txBox="1"/>
          <p:nvPr/>
        </p:nvSpPr>
        <p:spPr>
          <a:xfrm>
            <a:off x="2132284" y="2229432"/>
            <a:ext cx="579005" cy="420564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algn="l"/>
            <a:r>
              <a:rPr lang="en-US" altLang="zh-CN" sz="2135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......</a:t>
            </a:r>
            <a:endParaRPr lang="en-US" altLang="zh-CN" sz="2135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115" name="文本框 114"/>
          <p:cNvSpPr txBox="1"/>
          <p:nvPr/>
        </p:nvSpPr>
        <p:spPr>
          <a:xfrm>
            <a:off x="5146334" y="986062"/>
            <a:ext cx="1911101" cy="420564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2135" b="1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学术名栏示例 </a:t>
            </a:r>
            <a:endParaRPr lang="zh-CN" altLang="en-US" sz="2135" b="1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2" name="椭圆 1"/>
          <p:cNvSpPr/>
          <p:nvPr/>
        </p:nvSpPr>
        <p:spPr>
          <a:xfrm>
            <a:off x="5043918" y="1145186"/>
            <a:ext cx="130346" cy="130346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10" presetClass="entr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3" grpId="0"/>
      <p:bldP spid="104" grpId="0"/>
      <p:bldP spid="105" grpId="0"/>
      <p:bldP spid="108" grpId="0"/>
      <p:bldP spid="101" grpId="0"/>
      <p:bldP spid="101" grpId="1"/>
      <p:bldP spid="101" grpId="2"/>
      <p:bldP spid="102" grpId="0"/>
      <p:bldP spid="102" grpId="1"/>
      <p:bldP spid="102" grpId="2"/>
      <p:bldP spid="106" grpId="0"/>
      <p:bldP spid="106" grpId="1"/>
      <p:bldP spid="106" grpId="2"/>
      <p:bldP spid="107" grpId="0"/>
      <p:bldP spid="107" grpId="1"/>
      <p:bldP spid="107" grpId="2"/>
      <p:bldP spid="111" grpId="0"/>
      <p:bldP spid="111" grpId="1"/>
      <p:bldP spid="111" grpId="2"/>
      <p:bldP spid="112" grpId="0"/>
      <p:bldP spid="112" grpId="1"/>
      <p:bldP spid="112" grpId="2"/>
      <p:bldP spid="113" grpId="0"/>
      <p:bldP spid="113" grpId="1"/>
      <p:bldP spid="114" grpId="0"/>
      <p:bldP spid="114" grpId="1"/>
      <p:bldP spid="114" grpId="2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D273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矩形 29"/>
          <p:cNvSpPr/>
          <p:nvPr/>
        </p:nvSpPr>
        <p:spPr>
          <a:xfrm>
            <a:off x="471805" y="401955"/>
            <a:ext cx="1652270" cy="444500"/>
          </a:xfrm>
          <a:prstGeom prst="rect">
            <a:avLst/>
          </a:prstGeom>
          <a:solidFill>
            <a:srgbClr val="00E4C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dirty="0">
                <a:solidFill>
                  <a:srgbClr val="1D273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检索</a:t>
            </a:r>
            <a:endParaRPr lang="zh-CN" altLang="en-US" sz="2000" dirty="0">
              <a:solidFill>
                <a:srgbClr val="1D273B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76477" y="1001697"/>
            <a:ext cx="11639268" cy="5895608"/>
          </a:xfrm>
          <a:prstGeom prst="rect">
            <a:avLst/>
          </a:prstGeom>
        </p:spPr>
      </p:pic>
      <p:sp>
        <p:nvSpPr>
          <p:cNvPr id="4" name="圆角矩形 3"/>
          <p:cNvSpPr/>
          <p:nvPr/>
        </p:nvSpPr>
        <p:spPr>
          <a:xfrm>
            <a:off x="2236925" y="2464357"/>
            <a:ext cx="4460896" cy="680476"/>
          </a:xfrm>
          <a:prstGeom prst="round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012" tIns="48006" rIns="96012" bIns="48006" rtlCol="0" anchor="ctr"/>
          <a:lstStyle/>
          <a:p>
            <a:pPr algn="ctr"/>
            <a:endParaRPr lang="zh-CN" altLang="en-US"/>
          </a:p>
        </p:txBody>
      </p:sp>
      <p:sp>
        <p:nvSpPr>
          <p:cNvPr id="5" name="AutoShape 9"/>
          <p:cNvSpPr>
            <a:spLocks noChangeArrowheads="1"/>
          </p:cNvSpPr>
          <p:nvPr/>
        </p:nvSpPr>
        <p:spPr bwMode="auto">
          <a:xfrm>
            <a:off x="956952" y="1682172"/>
            <a:ext cx="2192644" cy="568703"/>
          </a:xfrm>
          <a:prstGeom prst="wedgeRectCallout">
            <a:avLst>
              <a:gd name="adj1" fmla="val 41221"/>
              <a:gd name="adj2" fmla="val 86409"/>
            </a:avLst>
          </a:prstGeom>
          <a:ln w="3810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6012" tIns="48006" rIns="96012" bIns="48006" numCol="1" spcCol="0" rtlCol="0" fromWordArt="0" anchor="ctr" anchorCtr="0" forceAA="0" compatLnSpc="1">
            <a:noAutofit/>
          </a:bodyPr>
          <a:lstStyle/>
          <a:p>
            <a:pPr algn="ctr"/>
            <a:r>
              <a:rPr lang="zh-CN" altLang="en-US" b="1" dirty="0" smtClean="0">
                <a:solidFill>
                  <a:srgbClr val="70AD47">
                    <a:lumMod val="75000"/>
                  </a:srgbClr>
                </a:solidFill>
                <a:ea typeface="微软雅黑" panose="020B0503020204020204" pitchFamily="34" charset="-122"/>
              </a:rPr>
              <a:t>相关词检索</a:t>
            </a:r>
            <a:endParaRPr lang="zh-CN" altLang="en-US" b="1" dirty="0">
              <a:solidFill>
                <a:srgbClr val="70AD47">
                  <a:lumMod val="75000"/>
                </a:srgbClr>
              </a:solidFill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ldLvl="0" animBg="1"/>
      <p:bldP spid="5" grpId="0" bldLvl="0" animBg="1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D273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62915" y="1298575"/>
            <a:ext cx="8781415" cy="4260850"/>
          </a:xfrm>
          <a:prstGeom prst="rect">
            <a:avLst/>
          </a:prstGeom>
          <a:ln w="6350" cmpd="sng">
            <a:solidFill>
              <a:schemeClr val="bg1">
                <a:lumMod val="85000"/>
              </a:schemeClr>
            </a:solidFill>
            <a:prstDash val="solid"/>
          </a:ln>
        </p:spPr>
      </p:pic>
      <p:sp>
        <p:nvSpPr>
          <p:cNvPr id="9" name="矩形 8"/>
          <p:cNvSpPr/>
          <p:nvPr/>
        </p:nvSpPr>
        <p:spPr>
          <a:xfrm>
            <a:off x="463173" y="456076"/>
            <a:ext cx="1234998" cy="444500"/>
          </a:xfrm>
          <a:prstGeom prst="rect">
            <a:avLst/>
          </a:prstGeom>
          <a:solidFill>
            <a:srgbClr val="00E4C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000" b="1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检索方式</a:t>
            </a:r>
            <a:endParaRPr lang="zh-CN" altLang="en-US" sz="20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D273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38" b="10527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2" name="矩形 1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rgbClr val="1D273B">
                  <a:alpha val="60000"/>
                </a:srgbClr>
              </a:gs>
              <a:gs pos="100000">
                <a:srgbClr val="1D273B"/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7" name="任意多边形: 形状 16"/>
          <p:cNvSpPr/>
          <p:nvPr/>
        </p:nvSpPr>
        <p:spPr>
          <a:xfrm>
            <a:off x="1916243" y="2561251"/>
            <a:ext cx="1140908" cy="1646607"/>
          </a:xfrm>
          <a:custGeom>
            <a:avLst/>
            <a:gdLst/>
            <a:ahLst/>
            <a:cxnLst/>
            <a:rect l="l" t="t" r="r" b="b"/>
            <a:pathLst>
              <a:path w="1140908" h="1646607">
                <a:moveTo>
                  <a:pt x="592039" y="0"/>
                </a:moveTo>
                <a:cubicBezTo>
                  <a:pt x="957951" y="0"/>
                  <a:pt x="1140908" y="270666"/>
                  <a:pt x="1140908" y="811997"/>
                </a:cubicBezTo>
                <a:cubicBezTo>
                  <a:pt x="1140908" y="1078552"/>
                  <a:pt x="1091229" y="1284292"/>
                  <a:pt x="991870" y="1429218"/>
                </a:cubicBezTo>
                <a:cubicBezTo>
                  <a:pt x="892512" y="1574144"/>
                  <a:pt x="748956" y="1646607"/>
                  <a:pt x="561203" y="1646607"/>
                </a:cubicBezTo>
                <a:cubicBezTo>
                  <a:pt x="187068" y="1646607"/>
                  <a:pt x="0" y="1380738"/>
                  <a:pt x="0" y="849000"/>
                </a:cubicBezTo>
                <a:cubicBezTo>
                  <a:pt x="0" y="573538"/>
                  <a:pt x="50708" y="363172"/>
                  <a:pt x="152121" y="217903"/>
                </a:cubicBezTo>
                <a:cubicBezTo>
                  <a:pt x="253535" y="72635"/>
                  <a:pt x="400175" y="0"/>
                  <a:pt x="592039" y="0"/>
                </a:cubicBezTo>
                <a:close/>
                <a:moveTo>
                  <a:pt x="577649" y="254906"/>
                </a:moveTo>
                <a:cubicBezTo>
                  <a:pt x="416620" y="254906"/>
                  <a:pt x="336106" y="450196"/>
                  <a:pt x="336106" y="840777"/>
                </a:cubicBezTo>
                <a:cubicBezTo>
                  <a:pt x="336106" y="1208060"/>
                  <a:pt x="414564" y="1391702"/>
                  <a:pt x="571482" y="1391702"/>
                </a:cubicBezTo>
                <a:cubicBezTo>
                  <a:pt x="725659" y="1391702"/>
                  <a:pt x="802747" y="1202578"/>
                  <a:pt x="802747" y="824332"/>
                </a:cubicBezTo>
                <a:cubicBezTo>
                  <a:pt x="802747" y="444714"/>
                  <a:pt x="727714" y="254906"/>
                  <a:pt x="577649" y="25490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平行四边形 12"/>
          <p:cNvSpPr/>
          <p:nvPr/>
        </p:nvSpPr>
        <p:spPr>
          <a:xfrm>
            <a:off x="1148076" y="2495550"/>
            <a:ext cx="3973142" cy="1866898"/>
          </a:xfrm>
          <a:prstGeom prst="parallelogram">
            <a:avLst>
              <a:gd name="adj" fmla="val 90384"/>
            </a:avLst>
          </a:prstGeom>
          <a:noFill/>
          <a:ln>
            <a:solidFill>
              <a:srgbClr val="00E4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9" name="文本框 18"/>
          <p:cNvSpPr txBox="1"/>
          <p:nvPr/>
        </p:nvSpPr>
        <p:spPr>
          <a:xfrm>
            <a:off x="5372100" y="2495550"/>
            <a:ext cx="5920014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学习通</a:t>
            </a:r>
            <a:r>
              <a:rPr lang="en-US" altLang="zh-CN" sz="4800" b="1" dirty="0">
                <a:solidFill>
                  <a:srgbClr val="00E4C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APP</a:t>
            </a:r>
            <a:endParaRPr lang="en-US" altLang="zh-CN" sz="4800" b="1" dirty="0">
              <a:solidFill>
                <a:srgbClr val="00E4C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5372100" y="3366567"/>
            <a:ext cx="5920014" cy="21698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随着移动互联网时代的到来，手机已经超越电脑，成为最主要的上网设备。与此同时，信息化教学也走进了我们的生活中，超星集团顺应时代的潮流倾力推出了新一代移动终端产品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——</a:t>
            </a: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学习通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。它是一个集</a:t>
            </a:r>
            <a:r>
              <a:rPr lang="zh-CN" altLang="en-US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移动学习、知识共享、移动社交、组织管理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四位一体的数字化知识空间服务系统。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3057151" y="2105560"/>
            <a:ext cx="1455816" cy="2646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600" b="1" dirty="0">
                <a:solidFill>
                  <a:srgbClr val="00E4C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endParaRPr lang="zh-CN" altLang="en-US" sz="16600" b="1" dirty="0">
              <a:solidFill>
                <a:srgbClr val="00E4C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D273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79095" y="1060450"/>
            <a:ext cx="2936875" cy="13220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2000" b="1">
                <a:solidFill>
                  <a:schemeClr val="bg1"/>
                </a:solidFill>
              </a:rPr>
              <a:t>下载登录：下载学习通APP ，使用机构账号进行登录，账号密码为一卡通账号和一卡通密码。</a:t>
            </a:r>
            <a:endParaRPr lang="zh-CN" altLang="en-US" sz="2000" b="1">
              <a:solidFill>
                <a:schemeClr val="bg1"/>
              </a:solidFill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47725" y="2918460"/>
            <a:ext cx="2000250" cy="2000250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42055" y="1781175"/>
            <a:ext cx="1995548" cy="4320032"/>
          </a:xfrm>
          <a:prstGeom prst="rect">
            <a:avLst/>
          </a:prstGeom>
        </p:spPr>
      </p:pic>
      <p:sp>
        <p:nvSpPr>
          <p:cNvPr id="13" name="矩形 12"/>
          <p:cNvSpPr/>
          <p:nvPr/>
        </p:nvSpPr>
        <p:spPr>
          <a:xfrm>
            <a:off x="3742055" y="3942715"/>
            <a:ext cx="853440" cy="167640"/>
          </a:xfrm>
          <a:prstGeom prst="rect">
            <a:avLst/>
          </a:prstGeom>
          <a:noFill/>
          <a:ln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文本框 19"/>
          <p:cNvSpPr txBox="1"/>
          <p:nvPr/>
        </p:nvSpPr>
        <p:spPr>
          <a:xfrm>
            <a:off x="3962400" y="1060450"/>
            <a:ext cx="6567170" cy="3987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dirty="0">
                <a:solidFill>
                  <a:schemeClr val="bg1"/>
                </a:solidFill>
              </a:rPr>
              <a:t>登录学习通，输入邀请码</a:t>
            </a:r>
            <a:r>
              <a:rPr lang="en-US" altLang="zh-CN" sz="2000" b="1" dirty="0">
                <a:solidFill>
                  <a:schemeClr val="bg1"/>
                </a:solidFill>
              </a:rPr>
              <a:t>“</a:t>
            </a:r>
            <a:r>
              <a:rPr lang="en-US" altLang="zh-CN" sz="2000" b="1" dirty="0" err="1" smtClean="0">
                <a:solidFill>
                  <a:srgbClr val="C00000"/>
                </a:solidFill>
              </a:rPr>
              <a:t>yzcm</a:t>
            </a:r>
            <a:r>
              <a:rPr lang="en-US" altLang="zh-CN" sz="2000" b="1" dirty="0" smtClean="0">
                <a:solidFill>
                  <a:schemeClr val="bg1"/>
                </a:solidFill>
              </a:rPr>
              <a:t>”</a:t>
            </a:r>
            <a:r>
              <a:rPr lang="zh-CN" altLang="en-US" sz="2000" b="1" dirty="0">
                <a:solidFill>
                  <a:schemeClr val="bg1"/>
                </a:solidFill>
              </a:rPr>
              <a:t>进入移动图书馆模块：</a:t>
            </a:r>
            <a:endParaRPr lang="zh-CN" altLang="en-US" sz="2000" b="1" dirty="0">
              <a:solidFill>
                <a:schemeClr val="bg1"/>
              </a:solidFill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51320" y="1795780"/>
            <a:ext cx="1979930" cy="4290060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8042275" y="2490470"/>
            <a:ext cx="853440" cy="167640"/>
          </a:xfrm>
          <a:prstGeom prst="rect">
            <a:avLst/>
          </a:prstGeom>
          <a:noFill/>
          <a:ln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732645" y="1781175"/>
            <a:ext cx="1981529" cy="429123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D273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198880" y="1275080"/>
            <a:ext cx="10342880" cy="70675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2000" b="1">
                <a:solidFill>
                  <a:schemeClr val="bg1"/>
                </a:solidFill>
              </a:rPr>
              <a:t>进入移动图书馆：</a:t>
            </a:r>
            <a:endParaRPr lang="zh-CN" altLang="en-US" sz="2000" b="1">
              <a:solidFill>
                <a:schemeClr val="bg1"/>
              </a:solidFill>
            </a:endParaRPr>
          </a:p>
          <a:p>
            <a:r>
              <a:rPr lang="zh-CN" altLang="en-US" sz="2000" b="1">
                <a:solidFill>
                  <a:schemeClr val="bg1"/>
                </a:solidFill>
              </a:rPr>
              <a:t>馆藏查询：选择馆藏查询后，在搜索框输入书名等关键字即可检索。</a:t>
            </a:r>
            <a:endParaRPr lang="zh-CN" altLang="en-US" sz="2000" b="1">
              <a:solidFill>
                <a:schemeClr val="bg1"/>
              </a:solidFill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334135" y="2105660"/>
            <a:ext cx="1994694" cy="4320032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99050" y="2105660"/>
            <a:ext cx="1994694" cy="4320032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01735" y="2105660"/>
            <a:ext cx="1994694" cy="4320032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1356360" y="2849880"/>
            <a:ext cx="1889760" cy="335280"/>
          </a:xfrm>
          <a:prstGeom prst="rect">
            <a:avLst/>
          </a:prstGeom>
          <a:noFill/>
          <a:ln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5151755" y="2611120"/>
            <a:ext cx="1889760" cy="335280"/>
          </a:xfrm>
          <a:prstGeom prst="rect">
            <a:avLst/>
          </a:prstGeom>
          <a:noFill/>
          <a:ln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D273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513080" y="1092200"/>
            <a:ext cx="10844530" cy="39878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2000" b="1">
                <a:solidFill>
                  <a:schemeClr val="bg1"/>
                </a:solidFill>
              </a:rPr>
              <a:t>借阅记录及续借：点击借阅记录，选择个人借阅信息，即可查看，点击续借按钮可完成续借。</a:t>
            </a:r>
            <a:endParaRPr lang="zh-CN" altLang="en-US" sz="2000" b="1">
              <a:solidFill>
                <a:schemeClr val="bg1"/>
              </a:solidFill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592955" y="1938020"/>
            <a:ext cx="1994694" cy="4320032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18895" y="1938020"/>
            <a:ext cx="1994694" cy="4320032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1341120" y="2682240"/>
            <a:ext cx="1889760" cy="335280"/>
          </a:xfrm>
          <a:prstGeom prst="rect">
            <a:avLst/>
          </a:prstGeom>
          <a:noFill/>
          <a:ln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4645025" y="2438400"/>
            <a:ext cx="1889760" cy="335280"/>
          </a:xfrm>
          <a:prstGeom prst="rect">
            <a:avLst/>
          </a:prstGeom>
          <a:noFill/>
          <a:ln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67015" y="1938020"/>
            <a:ext cx="3245334" cy="432003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D273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组合 26"/>
          <p:cNvGrpSpPr/>
          <p:nvPr/>
        </p:nvGrpSpPr>
        <p:grpSpPr>
          <a:xfrm>
            <a:off x="566082" y="397103"/>
            <a:ext cx="771423" cy="734518"/>
            <a:chOff x="566082" y="397103"/>
            <a:chExt cx="771423" cy="734518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29" name="椭圆形标注 28"/>
            <p:cNvSpPr/>
            <p:nvPr/>
          </p:nvSpPr>
          <p:spPr>
            <a:xfrm flipH="1">
              <a:off x="566082" y="397103"/>
              <a:ext cx="749509" cy="734518"/>
            </a:xfrm>
            <a:prstGeom prst="wedgeEllipseCallout">
              <a:avLst/>
            </a:prstGeom>
            <a:gradFill flip="none" rotWithShape="1">
              <a:gsLst>
                <a:gs pos="0">
                  <a:schemeClr val="bg1">
                    <a:lumMod val="93000"/>
                  </a:schemeClr>
                </a:gs>
                <a:gs pos="74000">
                  <a:schemeClr val="accent3">
                    <a:lumMod val="45000"/>
                    <a:lumOff val="55000"/>
                  </a:schemeClr>
                </a:gs>
                <a:gs pos="83000">
                  <a:schemeClr val="accent3">
                    <a:lumMod val="45000"/>
                    <a:lumOff val="55000"/>
                  </a:schemeClr>
                </a:gs>
                <a:gs pos="100000">
                  <a:schemeClr val="accent3">
                    <a:lumMod val="30000"/>
                    <a:lumOff val="70000"/>
                  </a:schemeClr>
                </a:gs>
              </a:gsLst>
              <a:lin ang="8100000" scaled="1"/>
              <a:tileRect/>
            </a:gradFill>
            <a:ln w="12700">
              <a:noFill/>
            </a:ln>
            <a:effectLst>
              <a:outerShdw blurRad="101600" dist="50800" dir="2700000" algn="tl" rotWithShape="0">
                <a:schemeClr val="bg1">
                  <a:lumMod val="65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rgbClr val="34618A"/>
                </a:solidFill>
                <a:latin typeface="Britannic Bold" panose="020B0903060703020204" pitchFamily="34" charset="0"/>
              </a:endParaRPr>
            </a:p>
          </p:txBody>
        </p:sp>
        <p:sp>
          <p:nvSpPr>
            <p:cNvPr id="30" name="矩形 29"/>
            <p:cNvSpPr/>
            <p:nvPr/>
          </p:nvSpPr>
          <p:spPr>
            <a:xfrm>
              <a:off x="643917" y="471974"/>
              <a:ext cx="693588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3200" dirty="0">
                  <a:solidFill>
                    <a:srgbClr val="34618A"/>
                  </a:solidFill>
                  <a:latin typeface="Broadway" panose="04040905080B02020502" pitchFamily="82" charset="0"/>
                </a:rPr>
                <a:t>01</a:t>
              </a:r>
              <a:endParaRPr lang="zh-CN" altLang="en-US" sz="3200" dirty="0">
                <a:solidFill>
                  <a:srgbClr val="34618A"/>
                </a:solidFill>
                <a:latin typeface="Broadway" panose="04040905080B02020502" pitchFamily="82" charset="0"/>
              </a:endParaRPr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1612669" y="514571"/>
            <a:ext cx="3059084" cy="665017"/>
            <a:chOff x="1612669" y="514571"/>
            <a:chExt cx="3059084" cy="665017"/>
          </a:xfrm>
        </p:grpSpPr>
        <p:cxnSp>
          <p:nvCxnSpPr>
            <p:cNvPr id="36" name="直接连接符 35"/>
            <p:cNvCxnSpPr/>
            <p:nvPr/>
          </p:nvCxnSpPr>
          <p:spPr>
            <a:xfrm>
              <a:off x="1612669" y="1179588"/>
              <a:ext cx="3059084" cy="0"/>
            </a:xfrm>
            <a:prstGeom prst="line">
              <a:avLst/>
            </a:prstGeom>
            <a:ln w="25400">
              <a:solidFill>
                <a:srgbClr val="34618A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直接连接符 38"/>
            <p:cNvCxnSpPr/>
            <p:nvPr/>
          </p:nvCxnSpPr>
          <p:spPr>
            <a:xfrm>
              <a:off x="1612669" y="514571"/>
              <a:ext cx="3059084" cy="0"/>
            </a:xfrm>
            <a:prstGeom prst="line">
              <a:avLst/>
            </a:prstGeom>
            <a:ln w="25400">
              <a:solidFill>
                <a:srgbClr val="34618A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2" name="文本框 41"/>
          <p:cNvSpPr txBox="1"/>
          <p:nvPr/>
        </p:nvSpPr>
        <p:spPr>
          <a:xfrm>
            <a:off x="2229141" y="554692"/>
            <a:ext cx="1826141" cy="584775"/>
          </a:xfrm>
          <a:prstGeom prst="rect">
            <a:avLst/>
          </a:prstGeom>
          <a:noFill/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zh-CN" altLang="en-US" sz="3200" b="1" dirty="0">
                <a:solidFill>
                  <a:srgbClr val="34618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电子</a:t>
            </a:r>
            <a:r>
              <a:rPr lang="zh-CN" altLang="en-US" sz="3200" b="1" dirty="0" smtClean="0">
                <a:solidFill>
                  <a:srgbClr val="34618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资源</a:t>
            </a:r>
            <a:endParaRPr lang="zh-CN" altLang="en-US" sz="3200" b="1" dirty="0">
              <a:solidFill>
                <a:srgbClr val="34618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36864" y="1619216"/>
            <a:ext cx="1994694" cy="4320032"/>
          </a:xfrm>
          <a:prstGeom prst="rect">
            <a:avLst/>
          </a:prstGeom>
        </p:spPr>
      </p:pic>
      <p:sp>
        <p:nvSpPr>
          <p:cNvPr id="10" name="矩形 9"/>
          <p:cNvSpPr/>
          <p:nvPr/>
        </p:nvSpPr>
        <p:spPr>
          <a:xfrm>
            <a:off x="557521" y="3141358"/>
            <a:ext cx="1889760" cy="1246206"/>
          </a:xfrm>
          <a:prstGeom prst="rect">
            <a:avLst/>
          </a:prstGeom>
          <a:noFill/>
          <a:ln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TextBox 45"/>
          <p:cNvSpPr txBox="1"/>
          <p:nvPr/>
        </p:nvSpPr>
        <p:spPr>
          <a:xfrm>
            <a:off x="9430842" y="1310392"/>
            <a:ext cx="2683000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defRPr sz="1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defTabSz="913765">
              <a:defRPr/>
            </a:pPr>
            <a:r>
              <a:rPr lang="zh-CN" altLang="en-US" sz="1600" dirty="0">
                <a:solidFill>
                  <a:schemeClr val="bg1"/>
                </a:solidFill>
              </a:rPr>
              <a:t>电子图书有100多万册可直接阅读和下载；中文期刊10100万篇 ；中文报纸15340万篇；外文期刊21785万篇 ；中文学位论文540万篇；外文学位论文268万篇，可通过直接下载或者文献传递的方式直接获取到手机上。</a:t>
            </a:r>
            <a:endParaRPr lang="zh-CN" altLang="en-US" sz="1600" dirty="0">
              <a:solidFill>
                <a:schemeClr val="bg1"/>
              </a:solidFill>
            </a:endParaRPr>
          </a:p>
          <a:p>
            <a:pPr defTabSz="913765">
              <a:defRPr/>
            </a:pPr>
            <a:endParaRPr lang="zh-CN" altLang="en-US" sz="1600" dirty="0">
              <a:solidFill>
                <a:schemeClr val="bg1"/>
              </a:solidFill>
            </a:endParaRPr>
          </a:p>
          <a:p>
            <a:pPr defTabSz="913765">
              <a:defRPr/>
            </a:pPr>
            <a:r>
              <a:rPr lang="zh-CN" altLang="en-US" sz="1600" b="1" dirty="0">
                <a:solidFill>
                  <a:srgbClr val="C00000"/>
                </a:solidFill>
                <a:latin typeface="+mn-lt"/>
                <a:ea typeface="+mn-ea"/>
                <a:cs typeface="+mn-ea"/>
                <a:sym typeface="+mn-lt"/>
              </a:rPr>
              <a:t>不受校园</a:t>
            </a:r>
            <a:r>
              <a:rPr lang="en-US" altLang="zh-CN" sz="1600" b="1" dirty="0">
                <a:solidFill>
                  <a:srgbClr val="C00000"/>
                </a:solidFill>
                <a:latin typeface="+mn-lt"/>
                <a:ea typeface="+mn-ea"/>
                <a:cs typeface="+mn-ea"/>
                <a:sym typeface="+mn-lt"/>
              </a:rPr>
              <a:t>IP</a:t>
            </a:r>
            <a:r>
              <a:rPr lang="zh-CN" altLang="en-US" sz="1600" b="1" dirty="0">
                <a:solidFill>
                  <a:srgbClr val="C00000"/>
                </a:solidFill>
                <a:latin typeface="+mn-lt"/>
                <a:ea typeface="+mn-ea"/>
                <a:cs typeface="+mn-ea"/>
                <a:sym typeface="+mn-lt"/>
              </a:rPr>
              <a:t>限制，轻松免费获取期刊、论文、电子图书等电子资源</a:t>
            </a:r>
            <a:endParaRPr lang="zh-CN" altLang="en-US" sz="160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  <a:p>
            <a:pPr defTabSz="913765">
              <a:defRPr/>
            </a:pPr>
            <a:endParaRPr lang="zh-CN" altLang="en-US" sz="160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60063" y="1619216"/>
            <a:ext cx="1995088" cy="4320032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83656" y="1619216"/>
            <a:ext cx="2032285" cy="4401403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7249" y="1619216"/>
            <a:ext cx="2032285" cy="4401403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7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1" presetID="2" presetClass="entr" presetSubtype="2" accel="40000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3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4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6" presetID="16" presetClass="entr" presetSubtype="37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8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22" presetClass="entr" presetSubtype="1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1" dur="30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2" grpId="0"/>
          <p:bldP spid="13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7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1" presetID="2" presetClass="entr" presetSubtype="2" accel="4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6" presetID="16" presetClass="entr" presetSubtype="37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8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22" presetClass="entr" presetSubtype="1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1" dur="30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2" grpId="0"/>
          <p:bldP spid="13" grpId="0"/>
        </p:bldLst>
      </p:timing>
    </mc:Fallback>
  </mc:AlternateContent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D273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6096000"/>
            <a:ext cx="12192000" cy="762000"/>
          </a:xfrm>
          <a:prstGeom prst="rect">
            <a:avLst/>
          </a:prstGeom>
          <a:solidFill>
            <a:srgbClr val="00E4C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2667000" y="2567214"/>
            <a:ext cx="6858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THANK YOU</a:t>
            </a:r>
            <a:endParaRPr lang="zh-CN" altLang="en-US" sz="4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5784742" y="1280160"/>
            <a:ext cx="585102" cy="434340"/>
          </a:xfrm>
          <a:prstGeom prst="parallelogram">
            <a:avLst>
              <a:gd name="adj" fmla="val 34320"/>
            </a:avLst>
          </a:prstGeom>
          <a:solidFill>
            <a:srgbClr val="00E4C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4541520" y="2997611"/>
            <a:ext cx="3108960" cy="285157"/>
          </a:xfrm>
          <a:prstGeom prst="rect">
            <a:avLst/>
          </a:prstGeom>
          <a:solidFill>
            <a:srgbClr val="1D273B"/>
          </a:solidFill>
          <a:ln>
            <a:noFill/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文本框 13"/>
          <p:cNvSpPr txBox="1"/>
          <p:nvPr/>
        </p:nvSpPr>
        <p:spPr>
          <a:xfrm>
            <a:off x="5124451" y="3592286"/>
            <a:ext cx="1943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 AM PXIAOBAI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6" name="直接连接符 15"/>
          <p:cNvCxnSpPr/>
          <p:nvPr/>
        </p:nvCxnSpPr>
        <p:spPr>
          <a:xfrm>
            <a:off x="5870856" y="4499429"/>
            <a:ext cx="450288" cy="0"/>
          </a:xfrm>
          <a:prstGeom prst="line">
            <a:avLst/>
          </a:prstGeom>
          <a:ln w="25400">
            <a:solidFill>
              <a:srgbClr val="00E4C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矩形 9"/>
          <p:cNvSpPr/>
          <p:nvPr/>
        </p:nvSpPr>
        <p:spPr>
          <a:xfrm flipV="1">
            <a:off x="5660231" y="1331116"/>
            <a:ext cx="552450" cy="382131"/>
          </a:xfrm>
          <a:prstGeom prst="parallelogram">
            <a:avLst>
              <a:gd name="adj" fmla="val 34320"/>
            </a:avLst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D273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矩形 29"/>
          <p:cNvSpPr/>
          <p:nvPr/>
        </p:nvSpPr>
        <p:spPr>
          <a:xfrm>
            <a:off x="471805" y="401955"/>
            <a:ext cx="1652270" cy="444500"/>
          </a:xfrm>
          <a:prstGeom prst="rect">
            <a:avLst/>
          </a:prstGeom>
          <a:solidFill>
            <a:srgbClr val="00E4C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dirty="0">
                <a:solidFill>
                  <a:srgbClr val="1D273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检索</a:t>
            </a:r>
            <a:endParaRPr lang="zh-CN" altLang="en-US" sz="2000" dirty="0">
              <a:solidFill>
                <a:srgbClr val="1D273B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197156" y="1053999"/>
            <a:ext cx="2598042" cy="547695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97100" y="1050459"/>
            <a:ext cx="2677580" cy="548049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99752" y="1050459"/>
            <a:ext cx="2581720" cy="548049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矩形 4"/>
          <p:cNvSpPr/>
          <p:nvPr/>
        </p:nvSpPr>
        <p:spPr>
          <a:xfrm>
            <a:off x="9981804" y="6305886"/>
            <a:ext cx="2348335" cy="420115"/>
          </a:xfrm>
          <a:prstGeom prst="rect">
            <a:avLst/>
          </a:prstGeom>
        </p:spPr>
        <p:txBody>
          <a:bodyPr wrap="none" lIns="96012" tIns="48006" rIns="96012" bIns="48006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CN" altLang="en-US" b="1" dirty="0" smtClean="0">
                <a:solidFill>
                  <a:schemeClr val="bg1"/>
                </a:solidFill>
                <a:ea typeface="微软雅黑 Light" panose="020B0502040204020203" pitchFamily="34" charset="-122"/>
                <a:cs typeface="+mn-ea"/>
                <a:sym typeface="+mn-lt"/>
              </a:rPr>
              <a:t>右侧相关文献检索</a:t>
            </a:r>
            <a:endParaRPr lang="zh-CN" altLang="en-US" b="1" dirty="0" smtClean="0">
              <a:solidFill>
                <a:schemeClr val="bg1"/>
              </a:solidFill>
              <a:ea typeface="微软雅黑 Light" panose="020B0502040204020203" pitchFamily="34" charset="-122"/>
              <a:cs typeface="+mn-ea"/>
              <a:sym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D273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矩形 29"/>
          <p:cNvSpPr/>
          <p:nvPr/>
        </p:nvSpPr>
        <p:spPr>
          <a:xfrm>
            <a:off x="471805" y="401955"/>
            <a:ext cx="1652270" cy="444500"/>
          </a:xfrm>
          <a:prstGeom prst="rect">
            <a:avLst/>
          </a:prstGeom>
          <a:solidFill>
            <a:srgbClr val="00E4C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dirty="0">
                <a:solidFill>
                  <a:srgbClr val="1D273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检索</a:t>
            </a:r>
            <a:endParaRPr lang="zh-CN" altLang="en-US" sz="2000" dirty="0">
              <a:solidFill>
                <a:srgbClr val="1D273B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75928" y="954316"/>
            <a:ext cx="11639268" cy="5895608"/>
          </a:xfrm>
          <a:prstGeom prst="rect">
            <a:avLst/>
          </a:prstGeom>
        </p:spPr>
      </p:pic>
      <p:sp>
        <p:nvSpPr>
          <p:cNvPr id="6" name="圆角矩形 5"/>
          <p:cNvSpPr/>
          <p:nvPr/>
        </p:nvSpPr>
        <p:spPr>
          <a:xfrm>
            <a:off x="4056348" y="5942622"/>
            <a:ext cx="4460896" cy="680476"/>
          </a:xfrm>
          <a:prstGeom prst="roundRect">
            <a:avLst/>
          </a:prstGeom>
          <a:noFill/>
          <a:ln w="41275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012" tIns="48006" rIns="96012" bIns="48006" rtlCol="0" anchor="ctr"/>
          <a:lstStyle/>
          <a:p>
            <a:pPr algn="ctr"/>
            <a:endParaRPr lang="zh-CN" altLang="en-US"/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67244" y="3899182"/>
            <a:ext cx="4100000" cy="1140000"/>
          </a:xfrm>
          <a:prstGeom prst="rect">
            <a:avLst/>
          </a:prstGeom>
          <a:ln w="41275">
            <a:solidFill>
              <a:srgbClr val="00B050"/>
            </a:solidFill>
          </a:ln>
        </p:spPr>
      </p:pic>
      <p:sp>
        <p:nvSpPr>
          <p:cNvPr id="8" name="AutoShape 9"/>
          <p:cNvSpPr>
            <a:spLocks noChangeArrowheads="1"/>
          </p:cNvSpPr>
          <p:nvPr/>
        </p:nvSpPr>
        <p:spPr bwMode="auto">
          <a:xfrm>
            <a:off x="7133942" y="2427038"/>
            <a:ext cx="2548243" cy="568703"/>
          </a:xfrm>
          <a:prstGeom prst="wedgeRectCallout">
            <a:avLst>
              <a:gd name="adj1" fmla="val 35250"/>
              <a:gd name="adj2" fmla="val 183612"/>
            </a:avLst>
          </a:prstGeom>
          <a:ln w="3810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6012" tIns="48006" rIns="96012" bIns="48006" numCol="1" spcCol="0" rtlCol="0" fromWordArt="0" anchor="ctr" anchorCtr="0" forceAA="0" compatLnSpc="1">
            <a:noAutofit/>
          </a:bodyPr>
          <a:lstStyle/>
          <a:p>
            <a:pPr algn="ctr"/>
            <a:r>
              <a:rPr lang="zh-CN" altLang="en-US" b="1" dirty="0" smtClean="0">
                <a:solidFill>
                  <a:srgbClr val="70AD47">
                    <a:lumMod val="75000"/>
                  </a:srgbClr>
                </a:solidFill>
                <a:ea typeface="微软雅黑" panose="020B0503020204020204" pitchFamily="34" charset="-122"/>
              </a:rPr>
              <a:t>深入图书目次检索</a:t>
            </a:r>
            <a:endParaRPr lang="zh-CN" altLang="en-US" b="1" dirty="0">
              <a:solidFill>
                <a:srgbClr val="70AD47">
                  <a:lumMod val="75000"/>
                </a:srgbClr>
              </a:solidFill>
              <a:ea typeface="微软雅黑" panose="020B0503020204020204" pitchFamily="34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9403080" y="122555"/>
            <a:ext cx="2590800" cy="621665"/>
          </a:xfrm>
          <a:prstGeom prst="rect">
            <a:avLst/>
          </a:prstGeom>
          <a:solidFill>
            <a:schemeClr val="tx1">
              <a:alpha val="48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012" tIns="48006" rIns="96012" bIns="48006" rtlCol="0" anchor="ctr"/>
          <a:lstStyle/>
          <a:p>
            <a:pPr algn="ctr"/>
            <a:r>
              <a:rPr lang="zh-CN" altLang="en-US" sz="290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目录检索</a:t>
            </a:r>
            <a:endParaRPr lang="zh-CN" altLang="en-US" sz="29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ldLvl="0" animBg="1"/>
      <p:bldP spid="8" grpId="0" bldLvl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D273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矩形 29"/>
          <p:cNvSpPr/>
          <p:nvPr/>
        </p:nvSpPr>
        <p:spPr>
          <a:xfrm>
            <a:off x="471805" y="401955"/>
            <a:ext cx="1652270" cy="444500"/>
          </a:xfrm>
          <a:prstGeom prst="rect">
            <a:avLst/>
          </a:prstGeom>
          <a:solidFill>
            <a:srgbClr val="00E4C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dirty="0">
                <a:solidFill>
                  <a:srgbClr val="1D273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检索</a:t>
            </a:r>
            <a:endParaRPr lang="zh-CN" altLang="en-US" sz="2000" dirty="0">
              <a:solidFill>
                <a:srgbClr val="1D273B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2813" y="1013472"/>
            <a:ext cx="12277020" cy="5746238"/>
          </a:xfrm>
          <a:prstGeom prst="rect">
            <a:avLst/>
          </a:prstGeom>
        </p:spPr>
      </p:pic>
      <p:sp>
        <p:nvSpPr>
          <p:cNvPr id="8" name="圆角矩形 7"/>
          <p:cNvSpPr/>
          <p:nvPr/>
        </p:nvSpPr>
        <p:spPr>
          <a:xfrm>
            <a:off x="5278234" y="3810982"/>
            <a:ext cx="1738993" cy="378042"/>
          </a:xfrm>
          <a:prstGeom prst="round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012" tIns="48006" rIns="96012" bIns="48006" rtlCol="0" anchor="ctr"/>
          <a:lstStyle/>
          <a:p>
            <a:pPr algn="ctr"/>
            <a:endParaRPr lang="zh-CN" altLang="en-US"/>
          </a:p>
        </p:txBody>
      </p:sp>
      <p:sp>
        <p:nvSpPr>
          <p:cNvPr id="9" name="AutoShape 9"/>
          <p:cNvSpPr>
            <a:spLocks noChangeArrowheads="1"/>
          </p:cNvSpPr>
          <p:nvPr/>
        </p:nvSpPr>
        <p:spPr bwMode="auto">
          <a:xfrm>
            <a:off x="6971354" y="3221394"/>
            <a:ext cx="2643205" cy="568703"/>
          </a:xfrm>
          <a:prstGeom prst="wedgeRectCallout">
            <a:avLst>
              <a:gd name="adj1" fmla="val -47019"/>
              <a:gd name="adj2" fmla="val 86410"/>
            </a:avLst>
          </a:prstGeom>
          <a:ln w="3810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6012" tIns="48006" rIns="96012" bIns="48006" numCol="1" spcCol="0" rtlCol="0" fromWordArt="0" anchor="ctr" anchorCtr="0" forceAA="0" compatLnSpc="1">
            <a:noAutofit/>
          </a:bodyPr>
          <a:lstStyle/>
          <a:p>
            <a:pPr algn="ctr"/>
            <a:r>
              <a:rPr lang="zh-CN" altLang="en-US" b="1" dirty="0" smtClean="0">
                <a:solidFill>
                  <a:srgbClr val="70AD47">
                    <a:lumMod val="75000"/>
                  </a:srgbClr>
                </a:solidFill>
                <a:ea typeface="微软雅黑" panose="020B0503020204020204" pitchFamily="34" charset="-122"/>
              </a:rPr>
              <a:t>同时检索馆藏纸书</a:t>
            </a:r>
            <a:endParaRPr lang="zh-CN" altLang="en-US" b="1" dirty="0">
              <a:solidFill>
                <a:srgbClr val="70AD47">
                  <a:lumMod val="75000"/>
                </a:srgbClr>
              </a:solidFill>
              <a:ea typeface="微软雅黑" panose="020B0503020204020204" pitchFamily="34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8994140" y="194310"/>
            <a:ext cx="2919730" cy="516890"/>
          </a:xfrm>
          <a:prstGeom prst="rect">
            <a:avLst/>
          </a:prstGeom>
          <a:solidFill>
            <a:schemeClr val="tx1">
              <a:alpha val="48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012" tIns="48006" rIns="96012" bIns="48006" rtlCol="0" anchor="ctr"/>
          <a:lstStyle/>
          <a:p>
            <a:pPr algn="ctr"/>
            <a:r>
              <a:rPr lang="en-US" altLang="zh-CN" sz="290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OPAC</a:t>
            </a:r>
            <a:r>
              <a:rPr lang="zh-CN" altLang="en-US" sz="290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一体检索</a:t>
            </a:r>
            <a:endParaRPr lang="zh-CN" altLang="en-US" sz="29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ldLvl="0" animBg="1"/>
      <p:bldP spid="9" grpId="0" bldLvl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D273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同心圆 50"/>
          <p:cNvSpPr/>
          <p:nvPr/>
        </p:nvSpPr>
        <p:spPr>
          <a:xfrm>
            <a:off x="1088698" y="1922851"/>
            <a:ext cx="2992011" cy="2992011"/>
          </a:xfrm>
          <a:prstGeom prst="donut">
            <a:avLst>
              <a:gd name="adj" fmla="val 5629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012" tIns="48006" rIns="96012" bIns="48006"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00" name="Freeform 87"/>
          <p:cNvSpPr>
            <a:spLocks noEditPoints="1"/>
          </p:cNvSpPr>
          <p:nvPr/>
        </p:nvSpPr>
        <p:spPr bwMode="auto">
          <a:xfrm>
            <a:off x="1641838" y="2478475"/>
            <a:ext cx="1880762" cy="1880762"/>
          </a:xfrm>
          <a:custGeom>
            <a:avLst/>
            <a:gdLst>
              <a:gd name="T0" fmla="*/ 56 w 58"/>
              <a:gd name="T1" fmla="*/ 29 h 58"/>
              <a:gd name="T2" fmla="*/ 10 w 58"/>
              <a:gd name="T3" fmla="*/ 48 h 58"/>
              <a:gd name="T4" fmla="*/ 29 w 58"/>
              <a:gd name="T5" fmla="*/ 2 h 58"/>
              <a:gd name="T6" fmla="*/ 46 w 58"/>
              <a:gd name="T7" fmla="*/ 23 h 58"/>
              <a:gd name="T8" fmla="*/ 48 w 58"/>
              <a:gd name="T9" fmla="*/ 36 h 58"/>
              <a:gd name="T10" fmla="*/ 48 w 58"/>
              <a:gd name="T11" fmla="*/ 37 h 58"/>
              <a:gd name="T12" fmla="*/ 36 w 58"/>
              <a:gd name="T13" fmla="*/ 44 h 58"/>
              <a:gd name="T14" fmla="*/ 37 w 58"/>
              <a:gd name="T15" fmla="*/ 47 h 58"/>
              <a:gd name="T16" fmla="*/ 22 w 58"/>
              <a:gd name="T17" fmla="*/ 44 h 58"/>
              <a:gd name="T18" fmla="*/ 11 w 58"/>
              <a:gd name="T19" fmla="*/ 37 h 58"/>
              <a:gd name="T20" fmla="*/ 10 w 58"/>
              <a:gd name="T21" fmla="*/ 35 h 58"/>
              <a:gd name="T22" fmla="*/ 13 w 58"/>
              <a:gd name="T23" fmla="*/ 22 h 58"/>
              <a:gd name="T24" fmla="*/ 10 w 58"/>
              <a:gd name="T25" fmla="*/ 21 h 58"/>
              <a:gd name="T26" fmla="*/ 24 w 58"/>
              <a:gd name="T27" fmla="*/ 12 h 58"/>
              <a:gd name="T28" fmla="*/ 37 w 58"/>
              <a:gd name="T29" fmla="*/ 10 h 58"/>
              <a:gd name="T30" fmla="*/ 38 w 58"/>
              <a:gd name="T31" fmla="*/ 10 h 58"/>
              <a:gd name="T32" fmla="*/ 9 w 58"/>
              <a:gd name="T33" fmla="*/ 8 h 58"/>
              <a:gd name="T34" fmla="*/ 29 w 58"/>
              <a:gd name="T35" fmla="*/ 58 h 58"/>
              <a:gd name="T36" fmla="*/ 50 w 58"/>
              <a:gd name="T37" fmla="*/ 8 h 58"/>
              <a:gd name="T38" fmla="*/ 29 w 58"/>
              <a:gd name="T39" fmla="*/ 1 h 58"/>
              <a:gd name="T40" fmla="*/ 9 w 58"/>
              <a:gd name="T41" fmla="*/ 48 h 58"/>
              <a:gd name="T42" fmla="*/ 57 w 58"/>
              <a:gd name="T43" fmla="*/ 29 h 58"/>
              <a:gd name="T44" fmla="*/ 49 w 58"/>
              <a:gd name="T45" fmla="*/ 28 h 58"/>
              <a:gd name="T46" fmla="*/ 52 w 58"/>
              <a:gd name="T47" fmla="*/ 28 h 58"/>
              <a:gd name="T48" fmla="*/ 42 w 58"/>
              <a:gd name="T49" fmla="*/ 43 h 58"/>
              <a:gd name="T50" fmla="*/ 30 w 58"/>
              <a:gd name="T51" fmla="*/ 51 h 58"/>
              <a:gd name="T52" fmla="*/ 29 w 58"/>
              <a:gd name="T53" fmla="*/ 51 h 58"/>
              <a:gd name="T54" fmla="*/ 16 w 58"/>
              <a:gd name="T55" fmla="*/ 43 h 58"/>
              <a:gd name="T56" fmla="*/ 14 w 58"/>
              <a:gd name="T57" fmla="*/ 45 h 58"/>
              <a:gd name="T58" fmla="*/ 10 w 58"/>
              <a:gd name="T59" fmla="*/ 28 h 58"/>
              <a:gd name="T60" fmla="*/ 13 w 58"/>
              <a:gd name="T61" fmla="*/ 13 h 58"/>
              <a:gd name="T62" fmla="*/ 14 w 58"/>
              <a:gd name="T63" fmla="*/ 12 h 58"/>
              <a:gd name="T64" fmla="*/ 29 w 58"/>
              <a:gd name="T65" fmla="*/ 9 h 58"/>
              <a:gd name="T66" fmla="*/ 29 w 58"/>
              <a:gd name="T67" fmla="*/ 6 h 58"/>
              <a:gd name="T68" fmla="*/ 43 w 58"/>
              <a:gd name="T69" fmla="*/ 15 h 58"/>
              <a:gd name="T70" fmla="*/ 21 w 58"/>
              <a:gd name="T71" fmla="*/ 20 h 58"/>
              <a:gd name="T72" fmla="*/ 17 w 58"/>
              <a:gd name="T73" fmla="*/ 27 h 58"/>
              <a:gd name="T74" fmla="*/ 23 w 58"/>
              <a:gd name="T75" fmla="*/ 32 h 58"/>
              <a:gd name="T76" fmla="*/ 23 w 58"/>
              <a:gd name="T77" fmla="*/ 36 h 58"/>
              <a:gd name="T78" fmla="*/ 29 w 58"/>
              <a:gd name="T79" fmla="*/ 45 h 58"/>
              <a:gd name="T80" fmla="*/ 35 w 58"/>
              <a:gd name="T81" fmla="*/ 36 h 58"/>
              <a:gd name="T82" fmla="*/ 35 w 58"/>
              <a:gd name="T83" fmla="*/ 32 h 58"/>
              <a:gd name="T84" fmla="*/ 42 w 58"/>
              <a:gd name="T85" fmla="*/ 27 h 58"/>
              <a:gd name="T86" fmla="*/ 38 w 58"/>
              <a:gd name="T87" fmla="*/ 20 h 58"/>
              <a:gd name="T88" fmla="*/ 30 w 58"/>
              <a:gd name="T89" fmla="*/ 16 h 58"/>
              <a:gd name="T90" fmla="*/ 26 w 58"/>
              <a:gd name="T91" fmla="*/ 23 h 58"/>
              <a:gd name="T92" fmla="*/ 46 w 58"/>
              <a:gd name="T93" fmla="*/ 12 h 58"/>
              <a:gd name="T94" fmla="*/ 6 w 58"/>
              <a:gd name="T95" fmla="*/ 29 h 58"/>
              <a:gd name="T96" fmla="*/ 46 w 58"/>
              <a:gd name="T97" fmla="*/ 45 h 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58" h="58">
                <a:moveTo>
                  <a:pt x="29" y="2"/>
                </a:moveTo>
                <a:cubicBezTo>
                  <a:pt x="37" y="2"/>
                  <a:pt x="43" y="5"/>
                  <a:pt x="48" y="10"/>
                </a:cubicBezTo>
                <a:cubicBezTo>
                  <a:pt x="53" y="14"/>
                  <a:pt x="56" y="21"/>
                  <a:pt x="56" y="29"/>
                </a:cubicBezTo>
                <a:cubicBezTo>
                  <a:pt x="56" y="36"/>
                  <a:pt x="53" y="43"/>
                  <a:pt x="48" y="48"/>
                </a:cubicBezTo>
                <a:cubicBezTo>
                  <a:pt x="43" y="52"/>
                  <a:pt x="37" y="56"/>
                  <a:pt x="29" y="56"/>
                </a:cubicBezTo>
                <a:cubicBezTo>
                  <a:pt x="22" y="56"/>
                  <a:pt x="15" y="52"/>
                  <a:pt x="10" y="48"/>
                </a:cubicBezTo>
                <a:cubicBezTo>
                  <a:pt x="5" y="43"/>
                  <a:pt x="2" y="36"/>
                  <a:pt x="2" y="29"/>
                </a:cubicBezTo>
                <a:cubicBezTo>
                  <a:pt x="2" y="21"/>
                  <a:pt x="5" y="14"/>
                  <a:pt x="10" y="10"/>
                </a:cubicBezTo>
                <a:cubicBezTo>
                  <a:pt x="15" y="5"/>
                  <a:pt x="22" y="2"/>
                  <a:pt x="29" y="2"/>
                </a:cubicBezTo>
                <a:close/>
                <a:moveTo>
                  <a:pt x="48" y="21"/>
                </a:moveTo>
                <a:cubicBezTo>
                  <a:pt x="45" y="22"/>
                  <a:pt x="45" y="22"/>
                  <a:pt x="45" y="22"/>
                </a:cubicBezTo>
                <a:cubicBezTo>
                  <a:pt x="46" y="23"/>
                  <a:pt x="46" y="23"/>
                  <a:pt x="46" y="23"/>
                </a:cubicBezTo>
                <a:cubicBezTo>
                  <a:pt x="48" y="22"/>
                  <a:pt x="48" y="22"/>
                  <a:pt x="48" y="22"/>
                </a:cubicBezTo>
                <a:cubicBezTo>
                  <a:pt x="48" y="21"/>
                  <a:pt x="48" y="21"/>
                  <a:pt x="48" y="21"/>
                </a:cubicBezTo>
                <a:close/>
                <a:moveTo>
                  <a:pt x="48" y="36"/>
                </a:moveTo>
                <a:cubicBezTo>
                  <a:pt x="45" y="35"/>
                  <a:pt x="45" y="35"/>
                  <a:pt x="45" y="35"/>
                </a:cubicBezTo>
                <a:cubicBezTo>
                  <a:pt x="45" y="36"/>
                  <a:pt x="45" y="36"/>
                  <a:pt x="45" y="36"/>
                </a:cubicBezTo>
                <a:cubicBezTo>
                  <a:pt x="48" y="37"/>
                  <a:pt x="48" y="37"/>
                  <a:pt x="48" y="37"/>
                </a:cubicBezTo>
                <a:cubicBezTo>
                  <a:pt x="48" y="36"/>
                  <a:pt x="48" y="36"/>
                  <a:pt x="48" y="36"/>
                </a:cubicBezTo>
                <a:close/>
                <a:moveTo>
                  <a:pt x="37" y="47"/>
                </a:moveTo>
                <a:cubicBezTo>
                  <a:pt x="36" y="44"/>
                  <a:pt x="36" y="44"/>
                  <a:pt x="36" y="44"/>
                </a:cubicBezTo>
                <a:cubicBezTo>
                  <a:pt x="35" y="45"/>
                  <a:pt x="35" y="45"/>
                  <a:pt x="35" y="45"/>
                </a:cubicBezTo>
                <a:cubicBezTo>
                  <a:pt x="36" y="48"/>
                  <a:pt x="36" y="48"/>
                  <a:pt x="36" y="48"/>
                </a:cubicBezTo>
                <a:cubicBezTo>
                  <a:pt x="37" y="47"/>
                  <a:pt x="37" y="47"/>
                  <a:pt x="37" y="47"/>
                </a:cubicBezTo>
                <a:close/>
                <a:moveTo>
                  <a:pt x="22" y="47"/>
                </a:moveTo>
                <a:cubicBezTo>
                  <a:pt x="23" y="45"/>
                  <a:pt x="23" y="45"/>
                  <a:pt x="23" y="45"/>
                </a:cubicBezTo>
                <a:cubicBezTo>
                  <a:pt x="22" y="44"/>
                  <a:pt x="22" y="44"/>
                  <a:pt x="22" y="44"/>
                </a:cubicBezTo>
                <a:cubicBezTo>
                  <a:pt x="21" y="47"/>
                  <a:pt x="21" y="47"/>
                  <a:pt x="21" y="47"/>
                </a:cubicBezTo>
                <a:cubicBezTo>
                  <a:pt x="22" y="47"/>
                  <a:pt x="22" y="47"/>
                  <a:pt x="22" y="47"/>
                </a:cubicBezTo>
                <a:close/>
                <a:moveTo>
                  <a:pt x="11" y="37"/>
                </a:moveTo>
                <a:cubicBezTo>
                  <a:pt x="13" y="36"/>
                  <a:pt x="13" y="36"/>
                  <a:pt x="13" y="36"/>
                </a:cubicBezTo>
                <a:cubicBezTo>
                  <a:pt x="13" y="34"/>
                  <a:pt x="13" y="34"/>
                  <a:pt x="13" y="34"/>
                </a:cubicBezTo>
                <a:cubicBezTo>
                  <a:pt x="10" y="35"/>
                  <a:pt x="10" y="35"/>
                  <a:pt x="10" y="35"/>
                </a:cubicBezTo>
                <a:cubicBezTo>
                  <a:pt x="11" y="37"/>
                  <a:pt x="11" y="37"/>
                  <a:pt x="11" y="37"/>
                </a:cubicBezTo>
                <a:close/>
                <a:moveTo>
                  <a:pt x="10" y="21"/>
                </a:moveTo>
                <a:cubicBezTo>
                  <a:pt x="13" y="22"/>
                  <a:pt x="13" y="22"/>
                  <a:pt x="13" y="22"/>
                </a:cubicBezTo>
                <a:cubicBezTo>
                  <a:pt x="14" y="21"/>
                  <a:pt x="14" y="21"/>
                  <a:pt x="14" y="21"/>
                </a:cubicBezTo>
                <a:cubicBezTo>
                  <a:pt x="11" y="20"/>
                  <a:pt x="11" y="20"/>
                  <a:pt x="11" y="20"/>
                </a:cubicBezTo>
                <a:cubicBezTo>
                  <a:pt x="10" y="21"/>
                  <a:pt x="10" y="21"/>
                  <a:pt x="10" y="21"/>
                </a:cubicBezTo>
                <a:close/>
                <a:moveTo>
                  <a:pt x="21" y="10"/>
                </a:moveTo>
                <a:cubicBezTo>
                  <a:pt x="22" y="13"/>
                  <a:pt x="22" y="13"/>
                  <a:pt x="22" y="13"/>
                </a:cubicBezTo>
                <a:cubicBezTo>
                  <a:pt x="24" y="12"/>
                  <a:pt x="24" y="12"/>
                  <a:pt x="24" y="12"/>
                </a:cubicBezTo>
                <a:cubicBezTo>
                  <a:pt x="22" y="10"/>
                  <a:pt x="22" y="10"/>
                  <a:pt x="22" y="10"/>
                </a:cubicBezTo>
                <a:cubicBezTo>
                  <a:pt x="21" y="10"/>
                  <a:pt x="21" y="10"/>
                  <a:pt x="21" y="10"/>
                </a:cubicBezTo>
                <a:close/>
                <a:moveTo>
                  <a:pt x="37" y="10"/>
                </a:moveTo>
                <a:cubicBezTo>
                  <a:pt x="36" y="13"/>
                  <a:pt x="36" y="13"/>
                  <a:pt x="36" y="13"/>
                </a:cubicBezTo>
                <a:cubicBezTo>
                  <a:pt x="37" y="13"/>
                  <a:pt x="37" y="13"/>
                  <a:pt x="37" y="13"/>
                </a:cubicBezTo>
                <a:cubicBezTo>
                  <a:pt x="38" y="10"/>
                  <a:pt x="38" y="10"/>
                  <a:pt x="38" y="10"/>
                </a:cubicBezTo>
                <a:cubicBezTo>
                  <a:pt x="37" y="10"/>
                  <a:pt x="37" y="10"/>
                  <a:pt x="37" y="10"/>
                </a:cubicBezTo>
                <a:close/>
                <a:moveTo>
                  <a:pt x="29" y="0"/>
                </a:moveTo>
                <a:cubicBezTo>
                  <a:pt x="21" y="0"/>
                  <a:pt x="14" y="3"/>
                  <a:pt x="9" y="8"/>
                </a:cubicBezTo>
                <a:cubicBezTo>
                  <a:pt x="3" y="13"/>
                  <a:pt x="0" y="21"/>
                  <a:pt x="0" y="29"/>
                </a:cubicBezTo>
                <a:cubicBezTo>
                  <a:pt x="0" y="37"/>
                  <a:pt x="3" y="44"/>
                  <a:pt x="9" y="49"/>
                </a:cubicBezTo>
                <a:cubicBezTo>
                  <a:pt x="14" y="54"/>
                  <a:pt x="21" y="58"/>
                  <a:pt x="29" y="58"/>
                </a:cubicBezTo>
                <a:cubicBezTo>
                  <a:pt x="37" y="58"/>
                  <a:pt x="45" y="54"/>
                  <a:pt x="50" y="49"/>
                </a:cubicBezTo>
                <a:cubicBezTo>
                  <a:pt x="55" y="44"/>
                  <a:pt x="58" y="37"/>
                  <a:pt x="58" y="29"/>
                </a:cubicBezTo>
                <a:cubicBezTo>
                  <a:pt x="58" y="21"/>
                  <a:pt x="55" y="13"/>
                  <a:pt x="50" y="8"/>
                </a:cubicBezTo>
                <a:cubicBezTo>
                  <a:pt x="45" y="3"/>
                  <a:pt x="37" y="0"/>
                  <a:pt x="29" y="0"/>
                </a:cubicBezTo>
                <a:close/>
                <a:moveTo>
                  <a:pt x="49" y="9"/>
                </a:moveTo>
                <a:cubicBezTo>
                  <a:pt x="44" y="4"/>
                  <a:pt x="37" y="1"/>
                  <a:pt x="29" y="1"/>
                </a:cubicBezTo>
                <a:cubicBezTo>
                  <a:pt x="22" y="1"/>
                  <a:pt x="15" y="4"/>
                  <a:pt x="9" y="9"/>
                </a:cubicBezTo>
                <a:cubicBezTo>
                  <a:pt x="4" y="14"/>
                  <a:pt x="1" y="21"/>
                  <a:pt x="1" y="29"/>
                </a:cubicBezTo>
                <a:cubicBezTo>
                  <a:pt x="1" y="36"/>
                  <a:pt x="4" y="43"/>
                  <a:pt x="9" y="48"/>
                </a:cubicBezTo>
                <a:cubicBezTo>
                  <a:pt x="15" y="53"/>
                  <a:pt x="22" y="57"/>
                  <a:pt x="29" y="57"/>
                </a:cubicBezTo>
                <a:cubicBezTo>
                  <a:pt x="37" y="57"/>
                  <a:pt x="44" y="53"/>
                  <a:pt x="49" y="48"/>
                </a:cubicBezTo>
                <a:cubicBezTo>
                  <a:pt x="54" y="43"/>
                  <a:pt x="57" y="36"/>
                  <a:pt x="57" y="29"/>
                </a:cubicBezTo>
                <a:cubicBezTo>
                  <a:pt x="57" y="21"/>
                  <a:pt x="54" y="14"/>
                  <a:pt x="49" y="9"/>
                </a:cubicBezTo>
                <a:close/>
                <a:moveTo>
                  <a:pt x="52" y="28"/>
                </a:moveTo>
                <a:cubicBezTo>
                  <a:pt x="49" y="28"/>
                  <a:pt x="49" y="28"/>
                  <a:pt x="49" y="28"/>
                </a:cubicBezTo>
                <a:cubicBezTo>
                  <a:pt x="49" y="29"/>
                  <a:pt x="49" y="29"/>
                  <a:pt x="49" y="29"/>
                </a:cubicBezTo>
                <a:cubicBezTo>
                  <a:pt x="52" y="29"/>
                  <a:pt x="52" y="29"/>
                  <a:pt x="52" y="29"/>
                </a:cubicBezTo>
                <a:cubicBezTo>
                  <a:pt x="52" y="28"/>
                  <a:pt x="52" y="28"/>
                  <a:pt x="52" y="28"/>
                </a:cubicBezTo>
                <a:close/>
                <a:moveTo>
                  <a:pt x="46" y="44"/>
                </a:moveTo>
                <a:cubicBezTo>
                  <a:pt x="43" y="42"/>
                  <a:pt x="43" y="42"/>
                  <a:pt x="43" y="42"/>
                </a:cubicBezTo>
                <a:cubicBezTo>
                  <a:pt x="42" y="43"/>
                  <a:pt x="42" y="43"/>
                  <a:pt x="42" y="43"/>
                </a:cubicBezTo>
                <a:cubicBezTo>
                  <a:pt x="45" y="45"/>
                  <a:pt x="45" y="45"/>
                  <a:pt x="45" y="45"/>
                </a:cubicBezTo>
                <a:cubicBezTo>
                  <a:pt x="46" y="44"/>
                  <a:pt x="46" y="44"/>
                  <a:pt x="46" y="44"/>
                </a:cubicBezTo>
                <a:close/>
                <a:moveTo>
                  <a:pt x="30" y="51"/>
                </a:moveTo>
                <a:cubicBezTo>
                  <a:pt x="30" y="48"/>
                  <a:pt x="30" y="48"/>
                  <a:pt x="30" y="48"/>
                </a:cubicBezTo>
                <a:cubicBezTo>
                  <a:pt x="29" y="48"/>
                  <a:pt x="29" y="48"/>
                  <a:pt x="29" y="48"/>
                </a:cubicBezTo>
                <a:cubicBezTo>
                  <a:pt x="29" y="51"/>
                  <a:pt x="29" y="51"/>
                  <a:pt x="29" y="51"/>
                </a:cubicBezTo>
                <a:cubicBezTo>
                  <a:pt x="30" y="51"/>
                  <a:pt x="30" y="51"/>
                  <a:pt x="30" y="51"/>
                </a:cubicBezTo>
                <a:close/>
                <a:moveTo>
                  <a:pt x="14" y="45"/>
                </a:moveTo>
                <a:cubicBezTo>
                  <a:pt x="16" y="43"/>
                  <a:pt x="16" y="43"/>
                  <a:pt x="16" y="43"/>
                </a:cubicBezTo>
                <a:cubicBezTo>
                  <a:pt x="15" y="42"/>
                  <a:pt x="15" y="42"/>
                  <a:pt x="15" y="42"/>
                </a:cubicBezTo>
                <a:cubicBezTo>
                  <a:pt x="13" y="44"/>
                  <a:pt x="13" y="44"/>
                  <a:pt x="13" y="44"/>
                </a:cubicBezTo>
                <a:cubicBezTo>
                  <a:pt x="14" y="45"/>
                  <a:pt x="14" y="45"/>
                  <a:pt x="14" y="45"/>
                </a:cubicBezTo>
                <a:close/>
                <a:moveTo>
                  <a:pt x="7" y="29"/>
                </a:moveTo>
                <a:cubicBezTo>
                  <a:pt x="10" y="29"/>
                  <a:pt x="10" y="29"/>
                  <a:pt x="10" y="29"/>
                </a:cubicBezTo>
                <a:cubicBezTo>
                  <a:pt x="10" y="28"/>
                  <a:pt x="10" y="28"/>
                  <a:pt x="10" y="28"/>
                </a:cubicBezTo>
                <a:cubicBezTo>
                  <a:pt x="7" y="28"/>
                  <a:pt x="7" y="28"/>
                  <a:pt x="7" y="28"/>
                </a:cubicBezTo>
                <a:cubicBezTo>
                  <a:pt x="7" y="29"/>
                  <a:pt x="7" y="29"/>
                  <a:pt x="7" y="29"/>
                </a:cubicBezTo>
                <a:close/>
                <a:moveTo>
                  <a:pt x="13" y="13"/>
                </a:moveTo>
                <a:cubicBezTo>
                  <a:pt x="15" y="15"/>
                  <a:pt x="15" y="15"/>
                  <a:pt x="15" y="15"/>
                </a:cubicBezTo>
                <a:cubicBezTo>
                  <a:pt x="16" y="14"/>
                  <a:pt x="16" y="14"/>
                  <a:pt x="16" y="14"/>
                </a:cubicBezTo>
                <a:cubicBezTo>
                  <a:pt x="14" y="12"/>
                  <a:pt x="14" y="12"/>
                  <a:pt x="14" y="12"/>
                </a:cubicBezTo>
                <a:cubicBezTo>
                  <a:pt x="13" y="13"/>
                  <a:pt x="13" y="13"/>
                  <a:pt x="13" y="13"/>
                </a:cubicBezTo>
                <a:close/>
                <a:moveTo>
                  <a:pt x="29" y="6"/>
                </a:moveTo>
                <a:cubicBezTo>
                  <a:pt x="29" y="9"/>
                  <a:pt x="29" y="9"/>
                  <a:pt x="29" y="9"/>
                </a:cubicBezTo>
                <a:cubicBezTo>
                  <a:pt x="30" y="9"/>
                  <a:pt x="30" y="9"/>
                  <a:pt x="30" y="9"/>
                </a:cubicBezTo>
                <a:cubicBezTo>
                  <a:pt x="30" y="6"/>
                  <a:pt x="30" y="6"/>
                  <a:pt x="30" y="6"/>
                </a:cubicBezTo>
                <a:cubicBezTo>
                  <a:pt x="29" y="6"/>
                  <a:pt x="29" y="6"/>
                  <a:pt x="29" y="6"/>
                </a:cubicBezTo>
                <a:close/>
                <a:moveTo>
                  <a:pt x="45" y="12"/>
                </a:moveTo>
                <a:cubicBezTo>
                  <a:pt x="42" y="14"/>
                  <a:pt x="42" y="14"/>
                  <a:pt x="42" y="14"/>
                </a:cubicBezTo>
                <a:cubicBezTo>
                  <a:pt x="43" y="15"/>
                  <a:pt x="43" y="15"/>
                  <a:pt x="43" y="15"/>
                </a:cubicBezTo>
                <a:cubicBezTo>
                  <a:pt x="46" y="13"/>
                  <a:pt x="46" y="13"/>
                  <a:pt x="46" y="13"/>
                </a:cubicBezTo>
                <a:cubicBezTo>
                  <a:pt x="45" y="12"/>
                  <a:pt x="45" y="12"/>
                  <a:pt x="45" y="12"/>
                </a:cubicBezTo>
                <a:close/>
                <a:moveTo>
                  <a:pt x="21" y="20"/>
                </a:moveTo>
                <a:cubicBezTo>
                  <a:pt x="22" y="22"/>
                  <a:pt x="22" y="22"/>
                  <a:pt x="22" y="22"/>
                </a:cubicBezTo>
                <a:cubicBezTo>
                  <a:pt x="23" y="25"/>
                  <a:pt x="23" y="25"/>
                  <a:pt x="23" y="25"/>
                </a:cubicBezTo>
                <a:cubicBezTo>
                  <a:pt x="17" y="27"/>
                  <a:pt x="17" y="27"/>
                  <a:pt x="17" y="27"/>
                </a:cubicBezTo>
                <a:cubicBezTo>
                  <a:pt x="13" y="29"/>
                  <a:pt x="13" y="29"/>
                  <a:pt x="13" y="29"/>
                </a:cubicBezTo>
                <a:cubicBezTo>
                  <a:pt x="17" y="30"/>
                  <a:pt x="17" y="30"/>
                  <a:pt x="17" y="30"/>
                </a:cubicBezTo>
                <a:cubicBezTo>
                  <a:pt x="23" y="32"/>
                  <a:pt x="23" y="32"/>
                  <a:pt x="23" y="32"/>
                </a:cubicBezTo>
                <a:cubicBezTo>
                  <a:pt x="22" y="35"/>
                  <a:pt x="22" y="35"/>
                  <a:pt x="22" y="35"/>
                </a:cubicBezTo>
                <a:cubicBezTo>
                  <a:pt x="21" y="37"/>
                  <a:pt x="21" y="37"/>
                  <a:pt x="21" y="37"/>
                </a:cubicBezTo>
                <a:cubicBezTo>
                  <a:pt x="23" y="36"/>
                  <a:pt x="23" y="36"/>
                  <a:pt x="23" y="36"/>
                </a:cubicBezTo>
                <a:cubicBezTo>
                  <a:pt x="26" y="35"/>
                  <a:pt x="26" y="35"/>
                  <a:pt x="26" y="35"/>
                </a:cubicBezTo>
                <a:cubicBezTo>
                  <a:pt x="28" y="41"/>
                  <a:pt x="28" y="41"/>
                  <a:pt x="28" y="41"/>
                </a:cubicBezTo>
                <a:cubicBezTo>
                  <a:pt x="29" y="45"/>
                  <a:pt x="29" y="45"/>
                  <a:pt x="29" y="45"/>
                </a:cubicBezTo>
                <a:cubicBezTo>
                  <a:pt x="30" y="41"/>
                  <a:pt x="30" y="41"/>
                  <a:pt x="30" y="41"/>
                </a:cubicBezTo>
                <a:cubicBezTo>
                  <a:pt x="33" y="35"/>
                  <a:pt x="33" y="35"/>
                  <a:pt x="33" y="35"/>
                </a:cubicBezTo>
                <a:cubicBezTo>
                  <a:pt x="35" y="36"/>
                  <a:pt x="35" y="36"/>
                  <a:pt x="35" y="36"/>
                </a:cubicBezTo>
                <a:cubicBezTo>
                  <a:pt x="38" y="37"/>
                  <a:pt x="38" y="37"/>
                  <a:pt x="38" y="37"/>
                </a:cubicBezTo>
                <a:cubicBezTo>
                  <a:pt x="37" y="35"/>
                  <a:pt x="37" y="35"/>
                  <a:pt x="37" y="35"/>
                </a:cubicBezTo>
                <a:cubicBezTo>
                  <a:pt x="35" y="32"/>
                  <a:pt x="35" y="32"/>
                  <a:pt x="35" y="32"/>
                </a:cubicBezTo>
                <a:cubicBezTo>
                  <a:pt x="42" y="30"/>
                  <a:pt x="42" y="30"/>
                  <a:pt x="42" y="30"/>
                </a:cubicBezTo>
                <a:cubicBezTo>
                  <a:pt x="45" y="29"/>
                  <a:pt x="45" y="29"/>
                  <a:pt x="45" y="29"/>
                </a:cubicBezTo>
                <a:cubicBezTo>
                  <a:pt x="42" y="27"/>
                  <a:pt x="42" y="27"/>
                  <a:pt x="42" y="27"/>
                </a:cubicBezTo>
                <a:cubicBezTo>
                  <a:pt x="35" y="25"/>
                  <a:pt x="35" y="25"/>
                  <a:pt x="35" y="25"/>
                </a:cubicBezTo>
                <a:cubicBezTo>
                  <a:pt x="37" y="22"/>
                  <a:pt x="37" y="22"/>
                  <a:pt x="37" y="22"/>
                </a:cubicBezTo>
                <a:cubicBezTo>
                  <a:pt x="38" y="20"/>
                  <a:pt x="38" y="20"/>
                  <a:pt x="38" y="20"/>
                </a:cubicBezTo>
                <a:cubicBezTo>
                  <a:pt x="35" y="21"/>
                  <a:pt x="35" y="21"/>
                  <a:pt x="35" y="21"/>
                </a:cubicBezTo>
                <a:cubicBezTo>
                  <a:pt x="33" y="23"/>
                  <a:pt x="33" y="23"/>
                  <a:pt x="33" y="23"/>
                </a:cubicBezTo>
                <a:cubicBezTo>
                  <a:pt x="30" y="16"/>
                  <a:pt x="30" y="16"/>
                  <a:pt x="30" y="16"/>
                </a:cubicBezTo>
                <a:cubicBezTo>
                  <a:pt x="29" y="13"/>
                  <a:pt x="29" y="13"/>
                  <a:pt x="29" y="13"/>
                </a:cubicBezTo>
                <a:cubicBezTo>
                  <a:pt x="28" y="16"/>
                  <a:pt x="28" y="16"/>
                  <a:pt x="28" y="16"/>
                </a:cubicBezTo>
                <a:cubicBezTo>
                  <a:pt x="26" y="23"/>
                  <a:pt x="26" y="23"/>
                  <a:pt x="26" y="23"/>
                </a:cubicBezTo>
                <a:cubicBezTo>
                  <a:pt x="23" y="21"/>
                  <a:pt x="23" y="21"/>
                  <a:pt x="23" y="21"/>
                </a:cubicBezTo>
                <a:cubicBezTo>
                  <a:pt x="21" y="20"/>
                  <a:pt x="21" y="20"/>
                  <a:pt x="21" y="20"/>
                </a:cubicBezTo>
                <a:close/>
                <a:moveTo>
                  <a:pt x="46" y="12"/>
                </a:moveTo>
                <a:cubicBezTo>
                  <a:pt x="42" y="8"/>
                  <a:pt x="36" y="5"/>
                  <a:pt x="29" y="5"/>
                </a:cubicBezTo>
                <a:cubicBezTo>
                  <a:pt x="23" y="5"/>
                  <a:pt x="17" y="8"/>
                  <a:pt x="13" y="12"/>
                </a:cubicBezTo>
                <a:cubicBezTo>
                  <a:pt x="9" y="16"/>
                  <a:pt x="6" y="22"/>
                  <a:pt x="6" y="29"/>
                </a:cubicBezTo>
                <a:cubicBezTo>
                  <a:pt x="6" y="35"/>
                  <a:pt x="9" y="41"/>
                  <a:pt x="13" y="45"/>
                </a:cubicBezTo>
                <a:cubicBezTo>
                  <a:pt x="17" y="49"/>
                  <a:pt x="23" y="52"/>
                  <a:pt x="29" y="52"/>
                </a:cubicBezTo>
                <a:cubicBezTo>
                  <a:pt x="36" y="52"/>
                  <a:pt x="42" y="49"/>
                  <a:pt x="46" y="45"/>
                </a:cubicBezTo>
                <a:cubicBezTo>
                  <a:pt x="50" y="41"/>
                  <a:pt x="53" y="35"/>
                  <a:pt x="53" y="29"/>
                </a:cubicBezTo>
                <a:cubicBezTo>
                  <a:pt x="53" y="22"/>
                  <a:pt x="50" y="16"/>
                  <a:pt x="46" y="12"/>
                </a:cubicBezTo>
                <a:close/>
              </a:path>
            </a:pathLst>
          </a:custGeom>
          <a:solidFill>
            <a:schemeClr val="bg1"/>
          </a:solidFill>
          <a:ln>
            <a:solidFill>
              <a:schemeClr val="tx1"/>
            </a:solidFill>
          </a:ln>
        </p:spPr>
        <p:txBody>
          <a:bodyPr vert="horz" wrap="square" lIns="96012" tIns="48006" rIns="96012" bIns="48006" numCol="1" anchor="t" anchorCtr="0" compatLnSpc="1"/>
          <a:lstStyle/>
          <a:p>
            <a:endParaRPr lang="zh-CN" altLang="en-US"/>
          </a:p>
        </p:txBody>
      </p:sp>
      <p:grpSp>
        <p:nvGrpSpPr>
          <p:cNvPr id="4" name="组合 10"/>
          <p:cNvGrpSpPr/>
          <p:nvPr/>
        </p:nvGrpSpPr>
        <p:grpSpPr>
          <a:xfrm>
            <a:off x="928042" y="1774736"/>
            <a:ext cx="3308349" cy="3308349"/>
            <a:chOff x="4430461" y="2168765"/>
            <a:chExt cx="3150809" cy="3150809"/>
          </a:xfrm>
          <a:solidFill>
            <a:schemeClr val="bg1"/>
          </a:solidFill>
        </p:grpSpPr>
        <p:grpSp>
          <p:nvGrpSpPr>
            <p:cNvPr id="5" name="组合 9"/>
            <p:cNvGrpSpPr/>
            <p:nvPr/>
          </p:nvGrpSpPr>
          <p:grpSpPr>
            <a:xfrm>
              <a:off x="5763665" y="2168765"/>
              <a:ext cx="353200" cy="3150809"/>
              <a:chOff x="5851430" y="2168765"/>
              <a:chExt cx="353200" cy="3150809"/>
            </a:xfrm>
            <a:grpFill/>
          </p:grpSpPr>
          <p:sp>
            <p:nvSpPr>
              <p:cNvPr id="9" name="等腰三角形 8"/>
              <p:cNvSpPr/>
              <p:nvPr/>
            </p:nvSpPr>
            <p:spPr>
              <a:xfrm rot="14472682">
                <a:off x="5823174" y="2197021"/>
                <a:ext cx="409711" cy="353199"/>
              </a:xfrm>
              <a:prstGeom prst="triangle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01" name="等腰三角形 100"/>
              <p:cNvSpPr/>
              <p:nvPr/>
            </p:nvSpPr>
            <p:spPr>
              <a:xfrm rot="7127318" flipV="1">
                <a:off x="5823175" y="4938119"/>
                <a:ext cx="409711" cy="353199"/>
              </a:xfrm>
              <a:prstGeom prst="triangle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6" name="组合 101"/>
            <p:cNvGrpSpPr/>
            <p:nvPr/>
          </p:nvGrpSpPr>
          <p:grpSpPr>
            <a:xfrm rot="5400000">
              <a:off x="5829266" y="2161629"/>
              <a:ext cx="353200" cy="3150809"/>
              <a:chOff x="5851430" y="2168765"/>
              <a:chExt cx="353200" cy="3150809"/>
            </a:xfrm>
            <a:grpFill/>
          </p:grpSpPr>
          <p:sp>
            <p:nvSpPr>
              <p:cNvPr id="103" name="等腰三角形 102"/>
              <p:cNvSpPr/>
              <p:nvPr/>
            </p:nvSpPr>
            <p:spPr>
              <a:xfrm rot="14472682">
                <a:off x="5823174" y="2197021"/>
                <a:ext cx="409711" cy="353199"/>
              </a:xfrm>
              <a:prstGeom prst="triangle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04" name="等腰三角形 103"/>
              <p:cNvSpPr/>
              <p:nvPr/>
            </p:nvSpPr>
            <p:spPr>
              <a:xfrm rot="7127318" flipV="1">
                <a:off x="5823175" y="4938119"/>
                <a:ext cx="409711" cy="353199"/>
              </a:xfrm>
              <a:prstGeom prst="triangle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7" name="组合 13"/>
          <p:cNvGrpSpPr/>
          <p:nvPr/>
        </p:nvGrpSpPr>
        <p:grpSpPr>
          <a:xfrm>
            <a:off x="5434531" y="2791265"/>
            <a:ext cx="5897455" cy="1052767"/>
            <a:chOff x="1391653" y="4319654"/>
            <a:chExt cx="5616624" cy="1002635"/>
          </a:xfrm>
        </p:grpSpPr>
        <p:grpSp>
          <p:nvGrpSpPr>
            <p:cNvPr id="8" name="组合 87"/>
            <p:cNvGrpSpPr/>
            <p:nvPr/>
          </p:nvGrpSpPr>
          <p:grpSpPr>
            <a:xfrm>
              <a:off x="1391653" y="4492096"/>
              <a:ext cx="5616624" cy="830193"/>
              <a:chOff x="1637339" y="1972307"/>
              <a:chExt cx="5903935" cy="830193"/>
            </a:xfrm>
          </p:grpSpPr>
          <p:sp>
            <p:nvSpPr>
              <p:cNvPr id="89" name="文本框 88"/>
              <p:cNvSpPr txBox="1"/>
              <p:nvPr/>
            </p:nvSpPr>
            <p:spPr>
              <a:xfrm>
                <a:off x="2682481" y="1972307"/>
                <a:ext cx="4858793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zh-CN" altLang="en-US" sz="3400" b="1" dirty="0">
                    <a:solidFill>
                      <a:schemeClr val="bg1"/>
                    </a:solidFill>
                    <a:ea typeface="微软雅黑 Light" panose="020B0502040204020203" pitchFamily="34" charset="-122"/>
                    <a:cs typeface="+mn-ea"/>
                    <a:sym typeface="+mn-lt"/>
                  </a:rPr>
                  <a:t>全新知识点</a:t>
                </a:r>
                <a:r>
                  <a:rPr lang="zh-CN" altLang="en-US" sz="3400" b="1" dirty="0" smtClean="0">
                    <a:solidFill>
                      <a:schemeClr val="bg1"/>
                    </a:solidFill>
                    <a:ea typeface="微软雅黑 Light" panose="020B0502040204020203" pitchFamily="34" charset="-122"/>
                    <a:cs typeface="+mn-ea"/>
                    <a:sym typeface="+mn-lt"/>
                  </a:rPr>
                  <a:t>阅读服务</a:t>
                </a:r>
                <a:endParaRPr lang="zh-CN" altLang="en-US" sz="3400" b="1" dirty="0" smtClean="0">
                  <a:solidFill>
                    <a:schemeClr val="bg1"/>
                  </a:solidFill>
                  <a:ea typeface="微软雅黑 Light" panose="020B0502040204020203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90" name="文本框 14"/>
              <p:cNvSpPr txBox="1"/>
              <p:nvPr/>
            </p:nvSpPr>
            <p:spPr>
              <a:xfrm>
                <a:off x="1637339" y="2463946"/>
                <a:ext cx="2753019" cy="33855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defRPr/>
                </a:pPr>
                <a:endParaRPr lang="zh-CN" altLang="en-US" sz="1700" dirty="0">
                  <a:latin typeface="Source Sans Pro Light" panose="020B0403030403020204" pitchFamily="34" charset="0"/>
                  <a:ea typeface="冬青黑体简体中文 W3" panose="020B0300000000000000" pitchFamily="34" charset="-122"/>
                </a:endParaRPr>
              </a:p>
            </p:txBody>
          </p:sp>
        </p:grpSp>
        <p:grpSp>
          <p:nvGrpSpPr>
            <p:cNvPr id="10" name="组合 107"/>
            <p:cNvGrpSpPr/>
            <p:nvPr/>
          </p:nvGrpSpPr>
          <p:grpSpPr>
            <a:xfrm>
              <a:off x="1391653" y="4319654"/>
              <a:ext cx="994281" cy="929540"/>
              <a:chOff x="-4734" y="1927960"/>
              <a:chExt cx="3412211" cy="3190031"/>
            </a:xfrm>
          </p:grpSpPr>
          <p:sp>
            <p:nvSpPr>
              <p:cNvPr id="109" name="等腰三角形 108"/>
              <p:cNvSpPr/>
              <p:nvPr/>
            </p:nvSpPr>
            <p:spPr>
              <a:xfrm rot="5400000">
                <a:off x="-224736" y="2147962"/>
                <a:ext cx="3190031" cy="2750027"/>
              </a:xfrm>
              <a:prstGeom prst="triangle">
                <a:avLst/>
              </a:prstGeom>
              <a:noFill/>
              <a:ln>
                <a:solidFill>
                  <a:srgbClr val="00E4CE">
                    <a:alpha val="2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10" name="等腰三角形 109"/>
              <p:cNvSpPr/>
              <p:nvPr/>
            </p:nvSpPr>
            <p:spPr>
              <a:xfrm rot="5400000">
                <a:off x="437448" y="2147962"/>
                <a:ext cx="3190031" cy="2750027"/>
              </a:xfrm>
              <a:prstGeom prst="triangle">
                <a:avLst/>
              </a:prstGeom>
              <a:noFill/>
              <a:ln>
                <a:solidFill>
                  <a:srgbClr val="00E4CE">
                    <a:alpha val="2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" presetClass="entr" presetSubtype="8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" grpId="0" bldLvl="0" animBg="1"/>
      <p:bldP spid="100" grpId="0" bldLvl="0" animBg="1"/>
    </p:bldLst>
  </p:timing>
</p:sld>
</file>

<file path=ppt/tags/tag1.xml><?xml version="1.0" encoding="utf-8"?>
<p:tagLst xmlns:p="http://schemas.openxmlformats.org/presentationml/2006/main">
  <p:tag name="KSO_WM_TEMPLATE_TOPIC_ID" val="2869567"/>
  <p:tag name="KSO_WM_TEMPLATE_OUTLINE_ID" val="15"/>
  <p:tag name="KSO_WM_TEMPLATE_SCENE_ID" val="1"/>
  <p:tag name="KSO_WM_TEMPLATE_JOB_ID" val="2"/>
  <p:tag name="KSO_WM_TEMPLATE_TOPIC_DEFAULT" val="1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sz="2800" dirty="0" smtClean="0">
            <a:solidFill>
              <a:srgbClr val="1D273B"/>
            </a:solidFill>
            <a:latin typeface="微软雅黑" panose="020B0503020204020204" pitchFamily="34" charset="-122"/>
            <a:ea typeface="微软雅黑" panose="020B0503020204020204" pitchFamily="34" charset="-122"/>
          </a:defRPr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sz="2800" dirty="0" smtClean="0">
            <a:solidFill>
              <a:srgbClr val="1D273B"/>
            </a:solidFill>
            <a:latin typeface="微软雅黑" panose="020B0503020204020204" pitchFamily="34" charset="-122"/>
            <a:ea typeface="微软雅黑" panose="020B0503020204020204" pitchFamily="34" charset="-122"/>
          </a:defRPr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2752</Words>
  <Application>WPS 演示</Application>
  <PresentationFormat>宽屏</PresentationFormat>
  <Paragraphs>380</Paragraphs>
  <Slides>56</Slides>
  <Notes>12</Notes>
  <HiddenSlides>0</HiddenSlides>
  <MMClips>0</MMClips>
  <ScaleCrop>false</ScaleCrop>
  <HeadingPairs>
    <vt:vector size="6" baseType="variant">
      <vt:variant>
        <vt:lpstr>已用的字体</vt:lpstr>
      </vt:variant>
      <vt:variant>
        <vt:i4>17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56</vt:i4>
      </vt:variant>
    </vt:vector>
  </HeadingPairs>
  <TitlesOfParts>
    <vt:vector size="75" baseType="lpstr">
      <vt:lpstr>Arial</vt:lpstr>
      <vt:lpstr>宋体</vt:lpstr>
      <vt:lpstr>Wingdings</vt:lpstr>
      <vt:lpstr>微软雅黑</vt:lpstr>
      <vt:lpstr>微软雅黑 Light</vt:lpstr>
      <vt:lpstr>Source Sans Pro Light</vt:lpstr>
      <vt:lpstr>冬青黑体简体中文 W3</vt:lpstr>
      <vt:lpstr>等线</vt:lpstr>
      <vt:lpstr>Arial Unicode MS</vt:lpstr>
      <vt:lpstr>等线 Light</vt:lpstr>
      <vt:lpstr>Calibri</vt:lpstr>
      <vt:lpstr>Heiti SC Light</vt:lpstr>
      <vt:lpstr>Britannic Bold</vt:lpstr>
      <vt:lpstr>Broadway</vt:lpstr>
      <vt:lpstr>黑体</vt:lpstr>
      <vt:lpstr>Poplar Std</vt:lpstr>
      <vt:lpstr>Kozuka Gothic Pro H</vt:lpstr>
      <vt:lpstr>Office 主题​​</vt:lpstr>
      <vt:lpstr>1_Office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小白学个P</dc:creator>
  <cp:keywords>www.51pptmoban.com</cp:keywords>
  <cp:lastModifiedBy>陌落1368843527</cp:lastModifiedBy>
  <cp:revision>70</cp:revision>
  <dcterms:created xsi:type="dcterms:W3CDTF">2017-09-25T02:52:00Z</dcterms:created>
  <dcterms:modified xsi:type="dcterms:W3CDTF">2018-11-20T04:44:23Z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RubyTemplateID">
    <vt:lpwstr>2</vt:lpwstr>
  </property>
  <property fmtid="{D5CDD505-2E9C-101B-9397-08002B2CF9AE}" pid="3" name="KSOProductBuildVer">
    <vt:lpwstr>2052-10.1.0.7469</vt:lpwstr>
  </property>
</Properties>
</file>