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3.xml" ContentType="application/vnd.openxmlformats-officedocument.theme+xml"/>
  <Override PartName="/ppt/tags/tag19.xml" ContentType="application/vnd.openxmlformats-officedocument.presentationml.tags+xml"/>
  <Override PartName="/ppt/notesSlides/notesSlide1.xml" ContentType="application/vnd.openxmlformats-officedocument.presentationml.notesSlide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2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2.xml" ContentType="application/vnd.openxmlformats-officedocument.presentationml.tag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71"/>
  </p:notesMasterIdLst>
  <p:sldIdLst>
    <p:sldId id="575" r:id="rId3"/>
    <p:sldId id="1069" r:id="rId4"/>
    <p:sldId id="572" r:id="rId5"/>
    <p:sldId id="676" r:id="rId6"/>
    <p:sldId id="271" r:id="rId7"/>
    <p:sldId id="272" r:id="rId8"/>
    <p:sldId id="356" r:id="rId9"/>
    <p:sldId id="357" r:id="rId10"/>
    <p:sldId id="317" r:id="rId11"/>
    <p:sldId id="318" r:id="rId12"/>
    <p:sldId id="343" r:id="rId13"/>
    <p:sldId id="1736" r:id="rId14"/>
    <p:sldId id="1745" r:id="rId15"/>
    <p:sldId id="825" r:id="rId16"/>
    <p:sldId id="1084" r:id="rId17"/>
    <p:sldId id="1077" r:id="rId18"/>
    <p:sldId id="1078" r:id="rId19"/>
    <p:sldId id="345" r:id="rId20"/>
    <p:sldId id="346" r:id="rId21"/>
    <p:sldId id="610" r:id="rId22"/>
    <p:sldId id="348" r:id="rId23"/>
    <p:sldId id="351" r:id="rId24"/>
    <p:sldId id="603" r:id="rId25"/>
    <p:sldId id="609" r:id="rId26"/>
    <p:sldId id="639" r:id="rId27"/>
    <p:sldId id="608" r:id="rId28"/>
    <p:sldId id="675" r:id="rId29"/>
    <p:sldId id="607" r:id="rId30"/>
    <p:sldId id="606" r:id="rId31"/>
    <p:sldId id="616" r:id="rId32"/>
    <p:sldId id="614" r:id="rId33"/>
    <p:sldId id="1748" r:id="rId34"/>
    <p:sldId id="359" r:id="rId35"/>
    <p:sldId id="1088" r:id="rId36"/>
    <p:sldId id="1089" r:id="rId37"/>
    <p:sldId id="1074" r:id="rId38"/>
    <p:sldId id="621" r:id="rId39"/>
    <p:sldId id="1735" r:id="rId40"/>
    <p:sldId id="1744" r:id="rId41"/>
    <p:sldId id="1737" r:id="rId42"/>
    <p:sldId id="284" r:id="rId43"/>
    <p:sldId id="285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2" r:id="rId61"/>
    <p:sldId id="286" r:id="rId62"/>
    <p:sldId id="288" r:id="rId63"/>
    <p:sldId id="313" r:id="rId64"/>
    <p:sldId id="314" r:id="rId65"/>
    <p:sldId id="315" r:id="rId66"/>
    <p:sldId id="1105" r:id="rId67"/>
    <p:sldId id="1106" r:id="rId68"/>
    <p:sldId id="330" r:id="rId69"/>
    <p:sldId id="574" r:id="rId7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931" autoAdjust="0"/>
  </p:normalViewPr>
  <p:slideViewPr>
    <p:cSldViewPr snapToGrid="0">
      <p:cViewPr varScale="1">
        <p:scale>
          <a:sx n="67" d="100"/>
          <a:sy n="67" d="100"/>
        </p:scale>
        <p:origin x="8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1844F4-4456-451E-93DF-ABE4875CF8CF}" type="doc">
      <dgm:prSet loTypeId="urn:microsoft.com/office/officeart/2011/layout/CircleProcess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902D21-5ACD-4193-A4AB-CCDEE28966DB}">
      <dgm:prSet phldrT="[Text]"/>
      <dgm:spPr/>
      <dgm:t>
        <a:bodyPr/>
        <a:lstStyle/>
        <a:p>
          <a:r>
            <a:rPr lang="zh-CN" altLang="en-US" dirty="0">
              <a:latin typeface="楷体" panose="02010609060101010101" pitchFamily="49" charset="-122"/>
              <a:ea typeface="楷体" panose="02010609060101010101" pitchFamily="49" charset="-122"/>
            </a:rPr>
            <a:t>关键词</a:t>
          </a:r>
          <a:r>
            <a:rPr lang="en-US" altLang="zh-CN" dirty="0">
              <a:latin typeface="楷体" panose="02010609060101010101" pitchFamily="49" charset="-122"/>
              <a:ea typeface="楷体" panose="02010609060101010101" pitchFamily="49" charset="-122"/>
            </a:rPr>
            <a:t>	</a:t>
          </a:r>
          <a:endParaRPr lang="en-US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2C813B75-B458-40BD-9912-F253458A255D}" type="parTrans" cxnId="{2504F7DD-A8E8-4972-933B-2BB1C8AC4AA6}">
      <dgm:prSet/>
      <dgm:spPr/>
      <dgm:t>
        <a:bodyPr/>
        <a:lstStyle/>
        <a:p>
          <a:endParaRPr lang="en-US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B4DA011C-69CE-48A6-885B-CA68EADAB714}" type="sibTrans" cxnId="{2504F7DD-A8E8-4972-933B-2BB1C8AC4AA6}">
      <dgm:prSet/>
      <dgm:spPr/>
      <dgm:t>
        <a:bodyPr/>
        <a:lstStyle/>
        <a:p>
          <a:endParaRPr lang="en-US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B0AF1811-98CB-446D-A73A-8C6CA87A6075}">
      <dgm:prSet phldrT="[Text]"/>
      <dgm:spPr/>
      <dgm:t>
        <a:bodyPr/>
        <a:lstStyle/>
        <a:p>
          <a:r>
            <a:rPr lang="zh-CN" altLang="en-US" dirty="0">
              <a:latin typeface="楷体" panose="02010609060101010101" pitchFamily="49" charset="-122"/>
              <a:ea typeface="楷体" panose="02010609060101010101" pitchFamily="49" charset="-122"/>
            </a:rPr>
            <a:t>字段</a:t>
          </a:r>
          <a:endParaRPr lang="en-US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DC38EF6-E890-46F3-BB6D-D2BA1EC430B4}" type="parTrans" cxnId="{ECBCADF2-33A8-4517-9AE8-934569396916}">
      <dgm:prSet/>
      <dgm:spPr/>
      <dgm:t>
        <a:bodyPr/>
        <a:lstStyle/>
        <a:p>
          <a:endParaRPr lang="en-US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2B4D7679-900F-46D0-A2EE-23F5CBF89552}" type="sibTrans" cxnId="{ECBCADF2-33A8-4517-9AE8-934569396916}">
      <dgm:prSet/>
      <dgm:spPr/>
      <dgm:t>
        <a:bodyPr/>
        <a:lstStyle/>
        <a:p>
          <a:endParaRPr lang="en-US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7F1057BB-61B8-4B40-A6E1-6AC69D17C34D}">
      <dgm:prSet phldrT="[Text]"/>
      <dgm:spPr/>
      <dgm:t>
        <a:bodyPr/>
        <a:lstStyle/>
        <a:p>
          <a:r>
            <a:rPr lang="zh-CN" altLang="en-US" dirty="0">
              <a:latin typeface="楷体" panose="02010609060101010101" pitchFamily="49" charset="-122"/>
              <a:ea typeface="楷体" panose="02010609060101010101" pitchFamily="49" charset="-122"/>
            </a:rPr>
            <a:t>运算符</a:t>
          </a:r>
          <a:endParaRPr lang="en-US" altLang="zh-CN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r>
            <a:rPr lang="zh-CN" altLang="en-US" dirty="0">
              <a:latin typeface="楷体" panose="02010609060101010101" pitchFamily="49" charset="-122"/>
              <a:ea typeface="楷体" panose="02010609060101010101" pitchFamily="49" charset="-122"/>
            </a:rPr>
            <a:t>通配符</a:t>
          </a:r>
          <a:endParaRPr lang="en-US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4F5C015-56A7-4114-AB67-D29D3F3D1F92}" type="parTrans" cxnId="{DC207BC0-27C9-4B40-8C60-51F7A15146D1}">
      <dgm:prSet/>
      <dgm:spPr/>
      <dgm:t>
        <a:bodyPr/>
        <a:lstStyle/>
        <a:p>
          <a:endParaRPr lang="en-US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7C5E9B08-38E4-42B7-8B8D-41DC23E5B3E6}" type="sibTrans" cxnId="{DC207BC0-27C9-4B40-8C60-51F7A15146D1}">
      <dgm:prSet/>
      <dgm:spPr/>
      <dgm:t>
        <a:bodyPr/>
        <a:lstStyle/>
        <a:p>
          <a:endParaRPr lang="en-US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B2EBAD75-2B26-41B6-B0D1-6C63E923D54A}" type="pres">
      <dgm:prSet presAssocID="{FA1844F4-4456-451E-93DF-ABE4875CF8CF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B999F863-8C88-4CE9-928D-463D82B05FDB}" type="pres">
      <dgm:prSet presAssocID="{7F1057BB-61B8-4B40-A6E1-6AC69D17C34D}" presName="Accent3" presStyleCnt="0"/>
      <dgm:spPr/>
    </dgm:pt>
    <dgm:pt modelId="{DC0DA282-75F9-49AB-97B8-BF78D36A983C}" type="pres">
      <dgm:prSet presAssocID="{7F1057BB-61B8-4B40-A6E1-6AC69D17C34D}" presName="Accent" presStyleLbl="node1" presStyleIdx="0" presStyleCnt="3"/>
      <dgm:spPr/>
    </dgm:pt>
    <dgm:pt modelId="{52F98A78-5ECB-423F-9FF0-36F1ABCB5D53}" type="pres">
      <dgm:prSet presAssocID="{7F1057BB-61B8-4B40-A6E1-6AC69D17C34D}" presName="ParentBackground3" presStyleCnt="0"/>
      <dgm:spPr/>
    </dgm:pt>
    <dgm:pt modelId="{8298513B-3476-4D11-BE23-91E0B5813FE8}" type="pres">
      <dgm:prSet presAssocID="{7F1057BB-61B8-4B40-A6E1-6AC69D17C34D}" presName="ParentBackground" presStyleLbl="fgAcc1" presStyleIdx="0" presStyleCnt="3"/>
      <dgm:spPr/>
    </dgm:pt>
    <dgm:pt modelId="{F9C8F7A5-FE3D-41EF-8DDB-00A3F9F79CDB}" type="pres">
      <dgm:prSet presAssocID="{7F1057BB-61B8-4B40-A6E1-6AC69D17C34D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1CC5FDE-A2CD-4783-A892-5DC6E1E61E6C}" type="pres">
      <dgm:prSet presAssocID="{B0AF1811-98CB-446D-A73A-8C6CA87A6075}" presName="Accent2" presStyleCnt="0"/>
      <dgm:spPr/>
    </dgm:pt>
    <dgm:pt modelId="{F1EB3859-E667-4CF2-B97D-CBEC56776DE8}" type="pres">
      <dgm:prSet presAssocID="{B0AF1811-98CB-446D-A73A-8C6CA87A6075}" presName="Accent" presStyleLbl="node1" presStyleIdx="1" presStyleCnt="3"/>
      <dgm:spPr/>
    </dgm:pt>
    <dgm:pt modelId="{0C178A34-F765-4AB8-A95D-1FA4BCAE9C4A}" type="pres">
      <dgm:prSet presAssocID="{B0AF1811-98CB-446D-A73A-8C6CA87A6075}" presName="ParentBackground2" presStyleCnt="0"/>
      <dgm:spPr/>
    </dgm:pt>
    <dgm:pt modelId="{666CC2CA-B647-4B96-99AF-06B7C697A106}" type="pres">
      <dgm:prSet presAssocID="{B0AF1811-98CB-446D-A73A-8C6CA87A6075}" presName="ParentBackground" presStyleLbl="fgAcc1" presStyleIdx="1" presStyleCnt="3"/>
      <dgm:spPr/>
    </dgm:pt>
    <dgm:pt modelId="{E0F02DED-F0BB-4B6E-A1D6-739E5CB47E4C}" type="pres">
      <dgm:prSet presAssocID="{B0AF1811-98CB-446D-A73A-8C6CA87A6075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8A581F0F-2102-46EB-956E-57497322B4C6}" type="pres">
      <dgm:prSet presAssocID="{05902D21-5ACD-4193-A4AB-CCDEE28966DB}" presName="Accent1" presStyleCnt="0"/>
      <dgm:spPr/>
    </dgm:pt>
    <dgm:pt modelId="{68872F24-D7E3-4FBE-9833-18679BE09AFC}" type="pres">
      <dgm:prSet presAssocID="{05902D21-5ACD-4193-A4AB-CCDEE28966DB}" presName="Accent" presStyleLbl="node1" presStyleIdx="2" presStyleCnt="3"/>
      <dgm:spPr/>
    </dgm:pt>
    <dgm:pt modelId="{FEF6A49A-2610-4C96-AB29-427348EF1936}" type="pres">
      <dgm:prSet presAssocID="{05902D21-5ACD-4193-A4AB-CCDEE28966DB}" presName="ParentBackground1" presStyleCnt="0"/>
      <dgm:spPr/>
    </dgm:pt>
    <dgm:pt modelId="{40C9B01B-ACEE-4070-AC6B-BF5213771C2D}" type="pres">
      <dgm:prSet presAssocID="{05902D21-5ACD-4193-A4AB-CCDEE28966DB}" presName="ParentBackground" presStyleLbl="fgAcc1" presStyleIdx="2" presStyleCnt="3"/>
      <dgm:spPr/>
    </dgm:pt>
    <dgm:pt modelId="{F34F0B80-1F78-450D-835C-D8D64C14FED3}" type="pres">
      <dgm:prSet presAssocID="{05902D21-5ACD-4193-A4AB-CCDEE28966DB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064DB41B-4E28-4603-A99F-FFA672E73425}" type="presOf" srcId="{05902D21-5ACD-4193-A4AB-CCDEE28966DB}" destId="{40C9B01B-ACEE-4070-AC6B-BF5213771C2D}" srcOrd="0" destOrd="0" presId="urn:microsoft.com/office/officeart/2011/layout/CircleProcess"/>
    <dgm:cxn modelId="{4E12F565-54BF-4FAF-BAC1-54B75E785952}" type="presOf" srcId="{05902D21-5ACD-4193-A4AB-CCDEE28966DB}" destId="{F34F0B80-1F78-450D-835C-D8D64C14FED3}" srcOrd="1" destOrd="0" presId="urn:microsoft.com/office/officeart/2011/layout/CircleProcess"/>
    <dgm:cxn modelId="{B4AD8386-268C-4C5F-B010-06DF77DB64B0}" type="presOf" srcId="{7F1057BB-61B8-4B40-A6E1-6AC69D17C34D}" destId="{F9C8F7A5-FE3D-41EF-8DDB-00A3F9F79CDB}" srcOrd="1" destOrd="0" presId="urn:microsoft.com/office/officeart/2011/layout/CircleProcess"/>
    <dgm:cxn modelId="{F008AEA9-A6DC-439C-849B-FA21865A6C96}" type="presOf" srcId="{B0AF1811-98CB-446D-A73A-8C6CA87A6075}" destId="{E0F02DED-F0BB-4B6E-A1D6-739E5CB47E4C}" srcOrd="1" destOrd="0" presId="urn:microsoft.com/office/officeart/2011/layout/CircleProcess"/>
    <dgm:cxn modelId="{CAFC08AF-9A70-4140-99CB-AE4140E00697}" type="presOf" srcId="{B0AF1811-98CB-446D-A73A-8C6CA87A6075}" destId="{666CC2CA-B647-4B96-99AF-06B7C697A106}" srcOrd="0" destOrd="0" presId="urn:microsoft.com/office/officeart/2011/layout/CircleProcess"/>
    <dgm:cxn modelId="{B364DAB1-F9AC-4E78-B5D2-256C5A75AAD1}" type="presOf" srcId="{7F1057BB-61B8-4B40-A6E1-6AC69D17C34D}" destId="{8298513B-3476-4D11-BE23-91E0B5813FE8}" srcOrd="0" destOrd="0" presId="urn:microsoft.com/office/officeart/2011/layout/CircleProcess"/>
    <dgm:cxn modelId="{DC207BC0-27C9-4B40-8C60-51F7A15146D1}" srcId="{FA1844F4-4456-451E-93DF-ABE4875CF8CF}" destId="{7F1057BB-61B8-4B40-A6E1-6AC69D17C34D}" srcOrd="2" destOrd="0" parTransId="{F4F5C015-56A7-4114-AB67-D29D3F3D1F92}" sibTransId="{7C5E9B08-38E4-42B7-8B8D-41DC23E5B3E6}"/>
    <dgm:cxn modelId="{2504F7DD-A8E8-4972-933B-2BB1C8AC4AA6}" srcId="{FA1844F4-4456-451E-93DF-ABE4875CF8CF}" destId="{05902D21-5ACD-4193-A4AB-CCDEE28966DB}" srcOrd="0" destOrd="0" parTransId="{2C813B75-B458-40BD-9912-F253458A255D}" sibTransId="{B4DA011C-69CE-48A6-885B-CA68EADAB714}"/>
    <dgm:cxn modelId="{1C0199ED-08E0-4B31-97E7-C8CE61AD4C1C}" type="presOf" srcId="{FA1844F4-4456-451E-93DF-ABE4875CF8CF}" destId="{B2EBAD75-2B26-41B6-B0D1-6C63E923D54A}" srcOrd="0" destOrd="0" presId="urn:microsoft.com/office/officeart/2011/layout/CircleProcess"/>
    <dgm:cxn modelId="{ECBCADF2-33A8-4517-9AE8-934569396916}" srcId="{FA1844F4-4456-451E-93DF-ABE4875CF8CF}" destId="{B0AF1811-98CB-446D-A73A-8C6CA87A6075}" srcOrd="1" destOrd="0" parTransId="{0DC38EF6-E890-46F3-BB6D-D2BA1EC430B4}" sibTransId="{2B4D7679-900F-46D0-A2EE-23F5CBF89552}"/>
    <dgm:cxn modelId="{0B56376B-19ED-4EAC-A0B6-A8456761ADF8}" type="presParOf" srcId="{B2EBAD75-2B26-41B6-B0D1-6C63E923D54A}" destId="{B999F863-8C88-4CE9-928D-463D82B05FDB}" srcOrd="0" destOrd="0" presId="urn:microsoft.com/office/officeart/2011/layout/CircleProcess"/>
    <dgm:cxn modelId="{A9299D76-144E-41B8-ABC5-A27C6FB7558A}" type="presParOf" srcId="{B999F863-8C88-4CE9-928D-463D82B05FDB}" destId="{DC0DA282-75F9-49AB-97B8-BF78D36A983C}" srcOrd="0" destOrd="0" presId="urn:microsoft.com/office/officeart/2011/layout/CircleProcess"/>
    <dgm:cxn modelId="{84B42B19-C9B3-4B27-A433-2C2D4620AA5E}" type="presParOf" srcId="{B2EBAD75-2B26-41B6-B0D1-6C63E923D54A}" destId="{52F98A78-5ECB-423F-9FF0-36F1ABCB5D53}" srcOrd="1" destOrd="0" presId="urn:microsoft.com/office/officeart/2011/layout/CircleProcess"/>
    <dgm:cxn modelId="{272D70A3-D5B7-42AF-B278-5E613E6182CE}" type="presParOf" srcId="{52F98A78-5ECB-423F-9FF0-36F1ABCB5D53}" destId="{8298513B-3476-4D11-BE23-91E0B5813FE8}" srcOrd="0" destOrd="0" presId="urn:microsoft.com/office/officeart/2011/layout/CircleProcess"/>
    <dgm:cxn modelId="{2225B603-5DD8-4684-8410-9E170653B50B}" type="presParOf" srcId="{B2EBAD75-2B26-41B6-B0D1-6C63E923D54A}" destId="{F9C8F7A5-FE3D-41EF-8DDB-00A3F9F79CDB}" srcOrd="2" destOrd="0" presId="urn:microsoft.com/office/officeart/2011/layout/CircleProcess"/>
    <dgm:cxn modelId="{0455F57D-FB4A-4798-A60F-5D31812A04DB}" type="presParOf" srcId="{B2EBAD75-2B26-41B6-B0D1-6C63E923D54A}" destId="{71CC5FDE-A2CD-4783-A892-5DC6E1E61E6C}" srcOrd="3" destOrd="0" presId="urn:microsoft.com/office/officeart/2011/layout/CircleProcess"/>
    <dgm:cxn modelId="{99991D65-6F74-4F57-ACFC-40C5D2945A59}" type="presParOf" srcId="{71CC5FDE-A2CD-4783-A892-5DC6E1E61E6C}" destId="{F1EB3859-E667-4CF2-B97D-CBEC56776DE8}" srcOrd="0" destOrd="0" presId="urn:microsoft.com/office/officeart/2011/layout/CircleProcess"/>
    <dgm:cxn modelId="{C57423A6-78D8-4F86-AD17-5DC2E63C7D68}" type="presParOf" srcId="{B2EBAD75-2B26-41B6-B0D1-6C63E923D54A}" destId="{0C178A34-F765-4AB8-A95D-1FA4BCAE9C4A}" srcOrd="4" destOrd="0" presId="urn:microsoft.com/office/officeart/2011/layout/CircleProcess"/>
    <dgm:cxn modelId="{22E73F60-1C07-44B1-91C4-C370CC4294CB}" type="presParOf" srcId="{0C178A34-F765-4AB8-A95D-1FA4BCAE9C4A}" destId="{666CC2CA-B647-4B96-99AF-06B7C697A106}" srcOrd="0" destOrd="0" presId="urn:microsoft.com/office/officeart/2011/layout/CircleProcess"/>
    <dgm:cxn modelId="{34F923EF-FB92-486A-9BF0-EF9CAB5332F5}" type="presParOf" srcId="{B2EBAD75-2B26-41B6-B0D1-6C63E923D54A}" destId="{E0F02DED-F0BB-4B6E-A1D6-739E5CB47E4C}" srcOrd="5" destOrd="0" presId="urn:microsoft.com/office/officeart/2011/layout/CircleProcess"/>
    <dgm:cxn modelId="{1C3F0BCE-F28F-4AC6-B605-95B1F97E5CCA}" type="presParOf" srcId="{B2EBAD75-2B26-41B6-B0D1-6C63E923D54A}" destId="{8A581F0F-2102-46EB-956E-57497322B4C6}" srcOrd="6" destOrd="0" presId="urn:microsoft.com/office/officeart/2011/layout/CircleProcess"/>
    <dgm:cxn modelId="{FD203D3B-B9EF-4DB0-9AD2-A59C5779E834}" type="presParOf" srcId="{8A581F0F-2102-46EB-956E-57497322B4C6}" destId="{68872F24-D7E3-4FBE-9833-18679BE09AFC}" srcOrd="0" destOrd="0" presId="urn:microsoft.com/office/officeart/2011/layout/CircleProcess"/>
    <dgm:cxn modelId="{AD842A4E-B3E0-406D-800B-233B26C660C5}" type="presParOf" srcId="{B2EBAD75-2B26-41B6-B0D1-6C63E923D54A}" destId="{FEF6A49A-2610-4C96-AB29-427348EF1936}" srcOrd="7" destOrd="0" presId="urn:microsoft.com/office/officeart/2011/layout/CircleProcess"/>
    <dgm:cxn modelId="{A3770C61-B671-45E5-9E9A-D33C271CCCC0}" type="presParOf" srcId="{FEF6A49A-2610-4C96-AB29-427348EF1936}" destId="{40C9B01B-ACEE-4070-AC6B-BF5213771C2D}" srcOrd="0" destOrd="0" presId="urn:microsoft.com/office/officeart/2011/layout/CircleProcess"/>
    <dgm:cxn modelId="{44876A71-E5FA-4AF0-95DB-05564667FF5F}" type="presParOf" srcId="{B2EBAD75-2B26-41B6-B0D1-6C63E923D54A}" destId="{F34F0B80-1F78-450D-835C-D8D64C14FED3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843D58-E0A8-4774-A48B-E448C208BDFD}" type="doc">
      <dgm:prSet loTypeId="urn:microsoft.com/office/officeart/2005/8/layout/target1" loCatId="relationship" qsTypeId="urn:microsoft.com/office/officeart/2005/8/quickstyle/3d9" qsCatId="3D" csTypeId="urn:microsoft.com/office/officeart/2005/8/colors/colorful3" csCatId="colorful" phldr="1"/>
      <dgm:spPr/>
    </dgm:pt>
    <dgm:pt modelId="{C13F7BA2-D48C-4FCD-9C7B-5134A1E09FEE}">
      <dgm:prSet phldrT="[Text]" custT="1"/>
      <dgm:spPr/>
      <dgm:t>
        <a:bodyPr/>
        <a:lstStyle/>
        <a:p>
          <a:r>
            <a:rPr lang="zh-CN" altLang="en-US" sz="4400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rPr>
            <a:t>关键词</a:t>
          </a:r>
          <a:endParaRPr lang="en-US" sz="4400" dirty="0">
            <a:solidFill>
              <a:schemeClr val="accent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E156309-8FA3-4D22-875F-DE19DA3ECE58}" type="parTrans" cxnId="{1B2F688C-7964-4136-A323-48CEEA70C693}">
      <dgm:prSet/>
      <dgm:spPr/>
      <dgm:t>
        <a:bodyPr/>
        <a:lstStyle/>
        <a:p>
          <a:endParaRPr lang="en-US" sz="12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C95DE92-7FDF-4AC6-8BFA-97FB32BE79D3}" type="sibTrans" cxnId="{1B2F688C-7964-4136-A323-48CEEA70C693}">
      <dgm:prSet/>
      <dgm:spPr/>
      <dgm:t>
        <a:bodyPr/>
        <a:lstStyle/>
        <a:p>
          <a:endParaRPr lang="en-US" sz="12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BBB35B7F-6163-49FC-A2AE-0A8B545190B4}">
      <dgm:prSet phldrT="[Text]" custT="1"/>
      <dgm:spPr/>
      <dgm:t>
        <a:bodyPr/>
        <a:lstStyle/>
        <a:p>
          <a:r>
            <a:rPr lang="zh-CN" altLang="en-US" sz="44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rPr>
            <a:t>学科</a:t>
          </a:r>
          <a:endParaRPr lang="en-US" sz="4400" dirty="0">
            <a:solidFill>
              <a:srgbClr val="0070C0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DC9178CE-04AE-4809-8DF3-60E6896A9783}" type="parTrans" cxnId="{4D97AFE6-5520-4E42-B4CB-69EEADACAFE2}">
      <dgm:prSet/>
      <dgm:spPr/>
      <dgm:t>
        <a:bodyPr/>
        <a:lstStyle/>
        <a:p>
          <a:endParaRPr lang="en-US" sz="12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5B18C38A-CDA6-496F-8576-FF92926F3B74}" type="sibTrans" cxnId="{4D97AFE6-5520-4E42-B4CB-69EEADACAFE2}">
      <dgm:prSet/>
      <dgm:spPr/>
      <dgm:t>
        <a:bodyPr/>
        <a:lstStyle/>
        <a:p>
          <a:endParaRPr lang="en-US" sz="12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412BDCB8-D031-466F-AF5F-96F42C7BDF94}" type="pres">
      <dgm:prSet presAssocID="{D3843D58-E0A8-4774-A48B-E448C208BDFD}" presName="composite" presStyleCnt="0">
        <dgm:presLayoutVars>
          <dgm:chMax val="5"/>
          <dgm:dir/>
          <dgm:resizeHandles val="exact"/>
        </dgm:presLayoutVars>
      </dgm:prSet>
      <dgm:spPr/>
    </dgm:pt>
    <dgm:pt modelId="{CF2CF132-EF2F-4610-B361-A9FD2CBD18CE}" type="pres">
      <dgm:prSet presAssocID="{C13F7BA2-D48C-4FCD-9C7B-5134A1E09FEE}" presName="circle1" presStyleLbl="lnNode1" presStyleIdx="0" presStyleCnt="2"/>
      <dgm:spPr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lin ang="16200000" scaled="1"/>
          <a:tileRect/>
        </a:gradFill>
      </dgm:spPr>
    </dgm:pt>
    <dgm:pt modelId="{592177DE-6274-486C-A583-1B062DBE852E}" type="pres">
      <dgm:prSet presAssocID="{C13F7BA2-D48C-4FCD-9C7B-5134A1E09FEE}" presName="text1" presStyleLbl="revTx" presStyleIdx="0" presStyleCnt="2">
        <dgm:presLayoutVars>
          <dgm:bulletEnabled val="1"/>
        </dgm:presLayoutVars>
      </dgm:prSet>
      <dgm:spPr/>
    </dgm:pt>
    <dgm:pt modelId="{49C95339-4057-4978-B595-CAE197130674}" type="pres">
      <dgm:prSet presAssocID="{C13F7BA2-D48C-4FCD-9C7B-5134A1E09FEE}" presName="line1" presStyleLbl="callout" presStyleIdx="0" presStyleCnt="4"/>
      <dgm:spPr/>
    </dgm:pt>
    <dgm:pt modelId="{14C5BDBF-8371-4AAE-8952-0CC124A14269}" type="pres">
      <dgm:prSet presAssocID="{C13F7BA2-D48C-4FCD-9C7B-5134A1E09FEE}" presName="d1" presStyleLbl="callout" presStyleIdx="1" presStyleCnt="4"/>
      <dgm:spPr/>
    </dgm:pt>
    <dgm:pt modelId="{919E11D5-453E-410D-AA30-276927F96746}" type="pres">
      <dgm:prSet presAssocID="{BBB35B7F-6163-49FC-A2AE-0A8B545190B4}" presName="circle2" presStyleLbl="lnNode1" presStyleIdx="1" presStyleCnt="2"/>
      <dgm:spPr>
        <a:gradFill flip="none" rotWithShape="0">
          <a:gsLst>
            <a:gs pos="0">
              <a:srgbClr val="0070C0">
                <a:shade val="30000"/>
                <a:satMod val="115000"/>
              </a:srgbClr>
            </a:gs>
            <a:gs pos="50000">
              <a:srgbClr val="0070C0">
                <a:shade val="67500"/>
                <a:satMod val="115000"/>
              </a:srgbClr>
            </a:gs>
            <a:gs pos="100000">
              <a:srgbClr val="0070C0">
                <a:shade val="100000"/>
                <a:satMod val="115000"/>
              </a:srgbClr>
            </a:gs>
          </a:gsLst>
          <a:lin ang="13500000" scaled="1"/>
          <a:tileRect/>
        </a:gradFill>
      </dgm:spPr>
    </dgm:pt>
    <dgm:pt modelId="{FA49F4D0-9A3B-4011-AC56-A41AEDE0A48B}" type="pres">
      <dgm:prSet presAssocID="{BBB35B7F-6163-49FC-A2AE-0A8B545190B4}" presName="text2" presStyleLbl="revTx" presStyleIdx="1" presStyleCnt="2">
        <dgm:presLayoutVars>
          <dgm:bulletEnabled val="1"/>
        </dgm:presLayoutVars>
      </dgm:prSet>
      <dgm:spPr/>
    </dgm:pt>
    <dgm:pt modelId="{A7B6502B-D608-4F2C-BE48-AE36D07B1924}" type="pres">
      <dgm:prSet presAssocID="{BBB35B7F-6163-49FC-A2AE-0A8B545190B4}" presName="line2" presStyleLbl="callout" presStyleIdx="2" presStyleCnt="4"/>
      <dgm:spPr/>
    </dgm:pt>
    <dgm:pt modelId="{BB20F4B4-9425-494E-B2F8-EA877282032E}" type="pres">
      <dgm:prSet presAssocID="{BBB35B7F-6163-49FC-A2AE-0A8B545190B4}" presName="d2" presStyleLbl="callout" presStyleIdx="3" presStyleCnt="4"/>
      <dgm:spPr/>
    </dgm:pt>
  </dgm:ptLst>
  <dgm:cxnLst>
    <dgm:cxn modelId="{1B2F688C-7964-4136-A323-48CEEA70C693}" srcId="{D3843D58-E0A8-4774-A48B-E448C208BDFD}" destId="{C13F7BA2-D48C-4FCD-9C7B-5134A1E09FEE}" srcOrd="0" destOrd="0" parTransId="{0E156309-8FA3-4D22-875F-DE19DA3ECE58}" sibTransId="{0C95DE92-7FDF-4AC6-8BFA-97FB32BE79D3}"/>
    <dgm:cxn modelId="{EB6FD6AC-DF4F-4881-B968-422AD0798D2F}" type="presOf" srcId="{C13F7BA2-D48C-4FCD-9C7B-5134A1E09FEE}" destId="{592177DE-6274-486C-A583-1B062DBE852E}" srcOrd="0" destOrd="0" presId="urn:microsoft.com/office/officeart/2005/8/layout/target1"/>
    <dgm:cxn modelId="{A4B089BD-1034-4686-B058-9545C0C80ACD}" type="presOf" srcId="{BBB35B7F-6163-49FC-A2AE-0A8B545190B4}" destId="{FA49F4D0-9A3B-4011-AC56-A41AEDE0A48B}" srcOrd="0" destOrd="0" presId="urn:microsoft.com/office/officeart/2005/8/layout/target1"/>
    <dgm:cxn modelId="{A733CADF-3047-446F-AA75-B52B4F399E33}" type="presOf" srcId="{D3843D58-E0A8-4774-A48B-E448C208BDFD}" destId="{412BDCB8-D031-466F-AF5F-96F42C7BDF94}" srcOrd="0" destOrd="0" presId="urn:microsoft.com/office/officeart/2005/8/layout/target1"/>
    <dgm:cxn modelId="{4D97AFE6-5520-4E42-B4CB-69EEADACAFE2}" srcId="{D3843D58-E0A8-4774-A48B-E448C208BDFD}" destId="{BBB35B7F-6163-49FC-A2AE-0A8B545190B4}" srcOrd="1" destOrd="0" parTransId="{DC9178CE-04AE-4809-8DF3-60E6896A9783}" sibTransId="{5B18C38A-CDA6-496F-8576-FF92926F3B74}"/>
    <dgm:cxn modelId="{939952BA-3227-4009-96AB-17F2DE86BB9F}" type="presParOf" srcId="{412BDCB8-D031-466F-AF5F-96F42C7BDF94}" destId="{CF2CF132-EF2F-4610-B361-A9FD2CBD18CE}" srcOrd="0" destOrd="0" presId="urn:microsoft.com/office/officeart/2005/8/layout/target1"/>
    <dgm:cxn modelId="{61F36CC2-F699-4B6B-95B7-4787AF621A3D}" type="presParOf" srcId="{412BDCB8-D031-466F-AF5F-96F42C7BDF94}" destId="{592177DE-6274-486C-A583-1B062DBE852E}" srcOrd="1" destOrd="0" presId="urn:microsoft.com/office/officeart/2005/8/layout/target1"/>
    <dgm:cxn modelId="{DF650D31-E589-4D15-B57A-1BFFA1C18E65}" type="presParOf" srcId="{412BDCB8-D031-466F-AF5F-96F42C7BDF94}" destId="{49C95339-4057-4978-B595-CAE197130674}" srcOrd="2" destOrd="0" presId="urn:microsoft.com/office/officeart/2005/8/layout/target1"/>
    <dgm:cxn modelId="{574E69FD-EE64-4D42-A578-CAB9802D98BF}" type="presParOf" srcId="{412BDCB8-D031-466F-AF5F-96F42C7BDF94}" destId="{14C5BDBF-8371-4AAE-8952-0CC124A14269}" srcOrd="3" destOrd="0" presId="urn:microsoft.com/office/officeart/2005/8/layout/target1"/>
    <dgm:cxn modelId="{52ECAD7E-035B-47CD-9CA4-D88C1D188E47}" type="presParOf" srcId="{412BDCB8-D031-466F-AF5F-96F42C7BDF94}" destId="{919E11D5-453E-410D-AA30-276927F96746}" srcOrd="4" destOrd="0" presId="urn:microsoft.com/office/officeart/2005/8/layout/target1"/>
    <dgm:cxn modelId="{9F0B4580-15D2-45D6-9460-C14E61DF298F}" type="presParOf" srcId="{412BDCB8-D031-466F-AF5F-96F42C7BDF94}" destId="{FA49F4D0-9A3B-4011-AC56-A41AEDE0A48B}" srcOrd="5" destOrd="0" presId="urn:microsoft.com/office/officeart/2005/8/layout/target1"/>
    <dgm:cxn modelId="{7FED067B-34CB-4CF1-8BAC-0DAD7066FFC6}" type="presParOf" srcId="{412BDCB8-D031-466F-AF5F-96F42C7BDF94}" destId="{A7B6502B-D608-4F2C-BE48-AE36D07B1924}" srcOrd="6" destOrd="0" presId="urn:microsoft.com/office/officeart/2005/8/layout/target1"/>
    <dgm:cxn modelId="{F9F60F62-463B-49ED-8001-F05410FDEB3F}" type="presParOf" srcId="{412BDCB8-D031-466F-AF5F-96F42C7BDF94}" destId="{BB20F4B4-9425-494E-B2F8-EA877282032E}" srcOrd="7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CBE960-1055-4D5D-9D9B-75819C32328A}" type="doc">
      <dgm:prSet loTypeId="urn:microsoft.com/office/officeart/2005/8/layout/process3" loCatId="process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45757B-1A83-4453-A073-1ECCB466722E}">
      <dgm:prSet phldrT="[Text]" custT="1"/>
      <dgm:spPr/>
      <dgm:t>
        <a:bodyPr/>
        <a:lstStyle/>
        <a:p>
          <a:r>
            <a:rPr lang="zh-CN" altLang="en-US" sz="2800" dirty="0">
              <a:latin typeface="楷体" panose="02010609060101010101" pitchFamily="49" charset="-122"/>
              <a:ea typeface="楷体" panose="02010609060101010101" pitchFamily="49" charset="-122"/>
            </a:rPr>
            <a:t>切分提取</a:t>
          </a:r>
          <a:endParaRPr lang="en-US" sz="28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0BD2875-5865-4BD3-9225-677BC464BF99}" type="parTrans" cxnId="{F041FF21-B16B-4A69-8324-3B054F92380C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C7DE050-20A5-4D9B-9B0F-0503CCC0EFDE}" type="sibTrans" cxnId="{F041FF21-B16B-4A69-8324-3B054F92380C}">
      <dgm:prSet custT="1"/>
      <dgm:spPr/>
      <dgm:t>
        <a:bodyPr/>
        <a:lstStyle/>
        <a:p>
          <a:endParaRPr lang="en-US" sz="20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5F8DA5BB-5017-414A-BDDC-19DCD7DFE08A}">
      <dgm:prSet phldrT="[Text]" custT="1"/>
      <dgm:spPr/>
      <dgm:t>
        <a:bodyPr/>
        <a:lstStyle/>
        <a:p>
          <a:r>
            <a:rPr lang="zh-CN" altLang="en-US" sz="2800" dirty="0">
              <a:latin typeface="楷体" panose="02010609060101010101" pitchFamily="49" charset="-122"/>
              <a:ea typeface="楷体" panose="02010609060101010101" pitchFamily="49" charset="-122"/>
            </a:rPr>
            <a:t>分支学科</a:t>
          </a:r>
          <a:endParaRPr lang="en-US" sz="28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D17DDF8F-88BA-470F-B588-F80C311A0B39}" type="parTrans" cxnId="{774B29C7-7B48-4F94-AA35-1C8A9EEE76E4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FDCA8BF-B0AD-4A47-9E26-881D8DCF97A5}" type="sibTrans" cxnId="{774B29C7-7B48-4F94-AA35-1C8A9EEE76E4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FC9F34BB-2F46-4079-B28C-F84DC302CC8F}">
      <dgm:prSet phldrT="[Text]" custT="1"/>
      <dgm:spPr/>
      <dgm:t>
        <a:bodyPr/>
        <a:lstStyle/>
        <a:p>
          <a:r>
            <a:rPr lang="zh-CN" altLang="en-US" sz="2800" dirty="0">
              <a:latin typeface="楷体" panose="02010609060101010101" pitchFamily="49" charset="-122"/>
              <a:ea typeface="楷体" panose="02010609060101010101" pitchFamily="49" charset="-122"/>
            </a:rPr>
            <a:t>删除替换</a:t>
          </a:r>
          <a:r>
            <a:rPr lang="en-US" altLang="zh-CN" sz="2800" dirty="0">
              <a:latin typeface="楷体" panose="02010609060101010101" pitchFamily="49" charset="-122"/>
              <a:ea typeface="楷体" panose="02010609060101010101" pitchFamily="49" charset="-122"/>
            </a:rPr>
            <a:t>	</a:t>
          </a:r>
          <a:endParaRPr lang="en-US" sz="28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C350311A-58F1-455A-ACD2-639CECE7203B}" type="parTrans" cxnId="{2248B24B-C47A-4396-92D9-C4775CC3107C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890F9A0-1A5D-4EDF-89DD-2DE2FEF9527F}" type="sibTrans" cxnId="{2248B24B-C47A-4396-92D9-C4775CC3107C}">
      <dgm:prSet custT="1"/>
      <dgm:spPr/>
      <dgm:t>
        <a:bodyPr/>
        <a:lstStyle/>
        <a:p>
          <a:endParaRPr lang="en-US" sz="20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9227CE8B-5F11-497E-96F2-8BFEC0512B63}">
      <dgm:prSet phldrT="[Text]" custT="1"/>
      <dgm:spPr/>
      <dgm:t>
        <a:bodyPr/>
        <a:lstStyle/>
        <a:p>
          <a:r>
            <a:rPr lang="zh-CN" altLang="en-US" sz="2800" dirty="0">
              <a:latin typeface="楷体" panose="02010609060101010101" pitchFamily="49" charset="-122"/>
              <a:ea typeface="楷体" panose="02010609060101010101" pitchFamily="49" charset="-122"/>
            </a:rPr>
            <a:t>噪声词</a:t>
          </a:r>
          <a:r>
            <a:rPr lang="en-US" altLang="zh-CN" sz="2800" dirty="0">
              <a:latin typeface="楷体" panose="02010609060101010101" pitchFamily="49" charset="-122"/>
              <a:ea typeface="楷体" panose="02010609060101010101" pitchFamily="49" charset="-122"/>
            </a:rPr>
            <a:t>	</a:t>
          </a:r>
          <a:endParaRPr lang="en-US" sz="28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8AEA87C7-94B3-4FE1-9A0E-FEBF35E89BF6}" type="parTrans" cxnId="{27D053C3-45B7-4CAA-8033-3EF11F345E20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E10340B1-3AC0-4EA7-844C-FF0E52720926}" type="sibTrans" cxnId="{27D053C3-45B7-4CAA-8033-3EF11F345E20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63CA3AA7-A57C-423A-AF2B-A1C1D94CF002}">
      <dgm:prSet phldrT="[Text]" custT="1"/>
      <dgm:spPr/>
      <dgm:t>
        <a:bodyPr/>
        <a:lstStyle/>
        <a:p>
          <a:r>
            <a:rPr lang="zh-CN" altLang="en-US" sz="2800" dirty="0">
              <a:latin typeface="楷体" panose="02010609060101010101" pitchFamily="49" charset="-122"/>
              <a:ea typeface="楷体" panose="02010609060101010101" pitchFamily="49" charset="-122"/>
            </a:rPr>
            <a:t>组合</a:t>
          </a:r>
          <a:endParaRPr lang="en-US" sz="28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8AEF0C7D-D606-4F1E-B634-EC21C55D9992}" type="parTrans" cxnId="{7E2DB00E-0346-404C-A355-CB758D88F357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6463CF5C-AA34-4E97-B76E-D67F1DF1CA22}" type="sibTrans" cxnId="{7E2DB00E-0346-404C-A355-CB758D88F357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32B24A66-A358-4BCD-B9B8-F530C6686DB6}">
      <dgm:prSet phldrT="[Text]" custT="1"/>
      <dgm:spPr/>
      <dgm:t>
        <a:bodyPr/>
        <a:lstStyle/>
        <a:p>
          <a:r>
            <a:rPr lang="zh-CN" altLang="en-US" sz="2800" dirty="0">
              <a:latin typeface="楷体" panose="02010609060101010101" pitchFamily="49" charset="-122"/>
              <a:ea typeface="楷体" panose="02010609060101010101" pitchFamily="49" charset="-122"/>
            </a:rPr>
            <a:t>截词符</a:t>
          </a:r>
          <a:endParaRPr lang="en-US" sz="28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CC0B96C3-CC8F-4AC1-97DE-18C39A9851CF}" type="parTrans" cxnId="{D40D89B9-C82A-435D-8212-0CC2A2793929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934533BA-B7E8-4337-AA2E-D8034A53E449}" type="sibTrans" cxnId="{D40D89B9-C82A-435D-8212-0CC2A2793929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C4D222F0-1F3D-428D-87DD-D459D8540996}">
      <dgm:prSet phldrT="[Text]" custT="1"/>
      <dgm:spPr/>
      <dgm:t>
        <a:bodyPr/>
        <a:lstStyle/>
        <a:p>
          <a:r>
            <a:rPr lang="zh-CN" altLang="en-US" sz="2800" dirty="0">
              <a:latin typeface="楷体" panose="02010609060101010101" pitchFamily="49" charset="-122"/>
              <a:ea typeface="楷体" panose="02010609060101010101" pitchFamily="49" charset="-122"/>
            </a:rPr>
            <a:t>上下级学科</a:t>
          </a:r>
          <a:endParaRPr lang="en-US" sz="28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6A78B8D0-734F-47B7-98FB-D4137645F4C9}" type="parTrans" cxnId="{1065CBB7-E18B-46DD-86B9-F1040E0B3E15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D1F76912-C00F-468A-84E3-E817092BC179}" type="sibTrans" cxnId="{1065CBB7-E18B-46DD-86B9-F1040E0B3E15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503335A2-BB25-48C7-AB48-550DD62FF7A9}">
      <dgm:prSet phldrT="[Text]" custT="1"/>
      <dgm:spPr/>
      <dgm:t>
        <a:bodyPr/>
        <a:lstStyle/>
        <a:p>
          <a:r>
            <a:rPr lang="zh-CN" altLang="en-US" sz="2800" dirty="0">
              <a:latin typeface="楷体" panose="02010609060101010101" pitchFamily="49" charset="-122"/>
              <a:ea typeface="楷体" panose="02010609060101010101" pitchFamily="49" charset="-122"/>
            </a:rPr>
            <a:t>同义词</a:t>
          </a:r>
          <a:endParaRPr lang="en-US" sz="28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C6DAE45-306A-420D-9CB9-C91DC666E6A4}" type="parTrans" cxnId="{9252FE33-9836-41DD-8723-573B53EF9C71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447C5DBA-B782-4709-BA54-D8C3809CE3BA}" type="sibTrans" cxnId="{9252FE33-9836-41DD-8723-573B53EF9C71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41F8993-9076-4F59-B0C5-57E789F5F7AB}">
      <dgm:prSet phldrT="[Text]" custT="1"/>
      <dgm:spPr/>
      <dgm:t>
        <a:bodyPr/>
        <a:lstStyle/>
        <a:p>
          <a:r>
            <a:rPr lang="zh-CN" altLang="en-US" sz="2800" dirty="0">
              <a:latin typeface="楷体" panose="02010609060101010101" pitchFamily="49" charset="-122"/>
              <a:ea typeface="楷体" panose="02010609060101010101" pitchFamily="49" charset="-122"/>
            </a:rPr>
            <a:t>运算符</a:t>
          </a:r>
          <a:endParaRPr lang="en-US" sz="2800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4D65898B-DD07-42EF-86B0-EDBBD73D9786}" type="parTrans" cxnId="{4D3D4964-FBF7-4CE9-A3F9-8E40B12BD76A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42BB742E-3954-4EC6-8D61-2B0D140CE9D5}" type="sibTrans" cxnId="{4D3D4964-FBF7-4CE9-A3F9-8E40B12BD76A}">
      <dgm:prSet/>
      <dgm:spPr/>
      <dgm:t>
        <a:bodyPr/>
        <a:lstStyle/>
        <a:p>
          <a:endParaRPr lang="en-US" sz="280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68300381-663A-4E6A-836E-37E9FEFAAA80}" type="pres">
      <dgm:prSet presAssocID="{9BCBE960-1055-4D5D-9D9B-75819C32328A}" presName="linearFlow" presStyleCnt="0">
        <dgm:presLayoutVars>
          <dgm:dir/>
          <dgm:animLvl val="lvl"/>
          <dgm:resizeHandles val="exact"/>
        </dgm:presLayoutVars>
      </dgm:prSet>
      <dgm:spPr/>
    </dgm:pt>
    <dgm:pt modelId="{8B6E7878-6C20-4251-9E09-839557B2B158}" type="pres">
      <dgm:prSet presAssocID="{8445757B-1A83-4453-A073-1ECCB466722E}" presName="composite" presStyleCnt="0"/>
      <dgm:spPr/>
    </dgm:pt>
    <dgm:pt modelId="{7D6CD4B0-5995-4722-9393-776BC0C5C9AE}" type="pres">
      <dgm:prSet presAssocID="{8445757B-1A83-4453-A073-1ECCB466722E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BC5FFB4-1DB3-4E36-8658-891408C9121B}" type="pres">
      <dgm:prSet presAssocID="{8445757B-1A83-4453-A073-1ECCB466722E}" presName="parSh" presStyleLbl="node1" presStyleIdx="0" presStyleCnt="3"/>
      <dgm:spPr/>
    </dgm:pt>
    <dgm:pt modelId="{5E39A3BC-8844-45D7-A585-779A279AD583}" type="pres">
      <dgm:prSet presAssocID="{8445757B-1A83-4453-A073-1ECCB466722E}" presName="desTx" presStyleLbl="fgAcc1" presStyleIdx="0" presStyleCnt="3">
        <dgm:presLayoutVars>
          <dgm:bulletEnabled val="1"/>
        </dgm:presLayoutVars>
      </dgm:prSet>
      <dgm:spPr/>
    </dgm:pt>
    <dgm:pt modelId="{11791A7B-5766-41DA-8192-09FDF1C838FE}" type="pres">
      <dgm:prSet presAssocID="{FC7DE050-20A5-4D9B-9B0F-0503CCC0EFDE}" presName="sibTrans" presStyleLbl="sibTrans2D1" presStyleIdx="0" presStyleCnt="2"/>
      <dgm:spPr/>
    </dgm:pt>
    <dgm:pt modelId="{54A3205B-1AA5-4F38-80AE-9E8362617289}" type="pres">
      <dgm:prSet presAssocID="{FC7DE050-20A5-4D9B-9B0F-0503CCC0EFDE}" presName="connTx" presStyleLbl="sibTrans2D1" presStyleIdx="0" presStyleCnt="2"/>
      <dgm:spPr/>
    </dgm:pt>
    <dgm:pt modelId="{D89622BB-A5FC-4FB5-A7C1-00478760B414}" type="pres">
      <dgm:prSet presAssocID="{FC9F34BB-2F46-4079-B28C-F84DC302CC8F}" presName="composite" presStyleCnt="0"/>
      <dgm:spPr/>
    </dgm:pt>
    <dgm:pt modelId="{98472DCA-FEAF-44A5-90C6-F7E41094B5B9}" type="pres">
      <dgm:prSet presAssocID="{FC9F34BB-2F46-4079-B28C-F84DC302CC8F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F12B0D43-83C8-43E9-AFF2-DC341E588302}" type="pres">
      <dgm:prSet presAssocID="{FC9F34BB-2F46-4079-B28C-F84DC302CC8F}" presName="parSh" presStyleLbl="node1" presStyleIdx="1" presStyleCnt="3"/>
      <dgm:spPr/>
    </dgm:pt>
    <dgm:pt modelId="{E7E74483-90EB-48A7-BDF2-B545A6A5816A}" type="pres">
      <dgm:prSet presAssocID="{FC9F34BB-2F46-4079-B28C-F84DC302CC8F}" presName="desTx" presStyleLbl="fgAcc1" presStyleIdx="1" presStyleCnt="3">
        <dgm:presLayoutVars>
          <dgm:bulletEnabled val="1"/>
        </dgm:presLayoutVars>
      </dgm:prSet>
      <dgm:spPr/>
    </dgm:pt>
    <dgm:pt modelId="{2CE4AD5E-5366-4074-AAD5-00919CDBB119}" type="pres">
      <dgm:prSet presAssocID="{0890F9A0-1A5D-4EDF-89DD-2DE2FEF9527F}" presName="sibTrans" presStyleLbl="sibTrans2D1" presStyleIdx="1" presStyleCnt="2"/>
      <dgm:spPr/>
    </dgm:pt>
    <dgm:pt modelId="{CE1A9778-F538-4735-8136-7628A9329642}" type="pres">
      <dgm:prSet presAssocID="{0890F9A0-1A5D-4EDF-89DD-2DE2FEF9527F}" presName="connTx" presStyleLbl="sibTrans2D1" presStyleIdx="1" presStyleCnt="2"/>
      <dgm:spPr/>
    </dgm:pt>
    <dgm:pt modelId="{0095E9B7-5E61-4671-9A72-13DD2633B06B}" type="pres">
      <dgm:prSet presAssocID="{63CA3AA7-A57C-423A-AF2B-A1C1D94CF002}" presName="composite" presStyleCnt="0"/>
      <dgm:spPr/>
    </dgm:pt>
    <dgm:pt modelId="{9FD8A235-0A36-451B-B147-4F8409DCCBA9}" type="pres">
      <dgm:prSet presAssocID="{63CA3AA7-A57C-423A-AF2B-A1C1D94CF002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2B978044-B6F3-44A8-BA67-8CF4EF44B1ED}" type="pres">
      <dgm:prSet presAssocID="{63CA3AA7-A57C-423A-AF2B-A1C1D94CF002}" presName="parSh" presStyleLbl="node1" presStyleIdx="2" presStyleCnt="3"/>
      <dgm:spPr/>
    </dgm:pt>
    <dgm:pt modelId="{FDB3BF16-BBCF-4A2D-A5AD-FF84EE66E017}" type="pres">
      <dgm:prSet presAssocID="{63CA3AA7-A57C-423A-AF2B-A1C1D94CF002}" presName="desTx" presStyleLbl="fgAcc1" presStyleIdx="2" presStyleCnt="3">
        <dgm:presLayoutVars>
          <dgm:bulletEnabled val="1"/>
        </dgm:presLayoutVars>
      </dgm:prSet>
      <dgm:spPr/>
    </dgm:pt>
  </dgm:ptLst>
  <dgm:cxnLst>
    <dgm:cxn modelId="{1ABDE707-1597-4E70-A477-371EA6E4AF2E}" type="presOf" srcId="{32B24A66-A358-4BCD-B9B8-F530C6686DB6}" destId="{FDB3BF16-BBCF-4A2D-A5AD-FF84EE66E017}" srcOrd="0" destOrd="0" presId="urn:microsoft.com/office/officeart/2005/8/layout/process3"/>
    <dgm:cxn modelId="{7E2DB00E-0346-404C-A355-CB758D88F357}" srcId="{9BCBE960-1055-4D5D-9D9B-75819C32328A}" destId="{63CA3AA7-A57C-423A-AF2B-A1C1D94CF002}" srcOrd="2" destOrd="0" parTransId="{8AEF0C7D-D606-4F1E-B634-EC21C55D9992}" sibTransId="{6463CF5C-AA34-4E97-B76E-D67F1DF1CA22}"/>
    <dgm:cxn modelId="{084F8A0F-6F9A-493C-B6BF-A4B4D7AC08A7}" type="presOf" srcId="{9227CE8B-5F11-497E-96F2-8BFEC0512B63}" destId="{E7E74483-90EB-48A7-BDF2-B545A6A5816A}" srcOrd="0" destOrd="0" presId="urn:microsoft.com/office/officeart/2005/8/layout/process3"/>
    <dgm:cxn modelId="{EDC62716-CDF0-4D26-ADAD-F06D89717FE9}" type="presOf" srcId="{63CA3AA7-A57C-423A-AF2B-A1C1D94CF002}" destId="{9FD8A235-0A36-451B-B147-4F8409DCCBA9}" srcOrd="0" destOrd="0" presId="urn:microsoft.com/office/officeart/2005/8/layout/process3"/>
    <dgm:cxn modelId="{EB4F1021-7CD9-48E8-85F8-D32DC26860D4}" type="presOf" srcId="{FC7DE050-20A5-4D9B-9B0F-0503CCC0EFDE}" destId="{11791A7B-5766-41DA-8192-09FDF1C838FE}" srcOrd="0" destOrd="0" presId="urn:microsoft.com/office/officeart/2005/8/layout/process3"/>
    <dgm:cxn modelId="{F041FF21-B16B-4A69-8324-3B054F92380C}" srcId="{9BCBE960-1055-4D5D-9D9B-75819C32328A}" destId="{8445757B-1A83-4453-A073-1ECCB466722E}" srcOrd="0" destOrd="0" parTransId="{10BD2875-5865-4BD3-9225-677BC464BF99}" sibTransId="{FC7DE050-20A5-4D9B-9B0F-0503CCC0EFDE}"/>
    <dgm:cxn modelId="{B9232C24-186E-4E74-B76D-908F84D955F4}" type="presOf" srcId="{FC9F34BB-2F46-4079-B28C-F84DC302CC8F}" destId="{F12B0D43-83C8-43E9-AFF2-DC341E588302}" srcOrd="1" destOrd="0" presId="urn:microsoft.com/office/officeart/2005/8/layout/process3"/>
    <dgm:cxn modelId="{9252FE33-9836-41DD-8723-573B53EF9C71}" srcId="{8445757B-1A83-4453-A073-1ECCB466722E}" destId="{503335A2-BB25-48C7-AB48-550DD62FF7A9}" srcOrd="2" destOrd="0" parTransId="{1C6DAE45-306A-420D-9CB9-C91DC666E6A4}" sibTransId="{447C5DBA-B782-4709-BA54-D8C3809CE3BA}"/>
    <dgm:cxn modelId="{C6F80635-8544-40CE-A3A1-3305D439A991}" type="presOf" srcId="{9BCBE960-1055-4D5D-9D9B-75819C32328A}" destId="{68300381-663A-4E6A-836E-37E9FEFAAA80}" srcOrd="0" destOrd="0" presId="urn:microsoft.com/office/officeart/2005/8/layout/process3"/>
    <dgm:cxn modelId="{0D9E913D-C9F3-40F5-8A29-857DBBFEEFA7}" type="presOf" srcId="{C4D222F0-1F3D-428D-87DD-D459D8540996}" destId="{5E39A3BC-8844-45D7-A585-779A279AD583}" srcOrd="0" destOrd="1" presId="urn:microsoft.com/office/officeart/2005/8/layout/process3"/>
    <dgm:cxn modelId="{CBF85E5E-46FE-41F8-B9EA-3393E10C120A}" type="presOf" srcId="{FC9F34BB-2F46-4079-B28C-F84DC302CC8F}" destId="{98472DCA-FEAF-44A5-90C6-F7E41094B5B9}" srcOrd="0" destOrd="0" presId="urn:microsoft.com/office/officeart/2005/8/layout/process3"/>
    <dgm:cxn modelId="{4D3D4964-FBF7-4CE9-A3F9-8E40B12BD76A}" srcId="{63CA3AA7-A57C-423A-AF2B-A1C1D94CF002}" destId="{041F8993-9076-4F59-B0C5-57E789F5F7AB}" srcOrd="1" destOrd="0" parTransId="{4D65898B-DD07-42EF-86B0-EDBBD73D9786}" sibTransId="{42BB742E-3954-4EC6-8D61-2B0D140CE9D5}"/>
    <dgm:cxn modelId="{EECDDE64-F6EC-4097-AE53-1B08AB28FDCE}" type="presOf" srcId="{5F8DA5BB-5017-414A-BDDC-19DCD7DFE08A}" destId="{5E39A3BC-8844-45D7-A585-779A279AD583}" srcOrd="0" destOrd="0" presId="urn:microsoft.com/office/officeart/2005/8/layout/process3"/>
    <dgm:cxn modelId="{77CBAE45-B886-42E3-B29A-E44859386B73}" type="presOf" srcId="{8445757B-1A83-4453-A073-1ECCB466722E}" destId="{BBC5FFB4-1DB3-4E36-8658-891408C9121B}" srcOrd="1" destOrd="0" presId="urn:microsoft.com/office/officeart/2005/8/layout/process3"/>
    <dgm:cxn modelId="{698A9268-4C37-4242-BEC8-605450CB9E85}" type="presOf" srcId="{041F8993-9076-4F59-B0C5-57E789F5F7AB}" destId="{FDB3BF16-BBCF-4A2D-A5AD-FF84EE66E017}" srcOrd="0" destOrd="1" presId="urn:microsoft.com/office/officeart/2005/8/layout/process3"/>
    <dgm:cxn modelId="{2248B24B-C47A-4396-92D9-C4775CC3107C}" srcId="{9BCBE960-1055-4D5D-9D9B-75819C32328A}" destId="{FC9F34BB-2F46-4079-B28C-F84DC302CC8F}" srcOrd="1" destOrd="0" parTransId="{C350311A-58F1-455A-ACD2-639CECE7203B}" sibTransId="{0890F9A0-1A5D-4EDF-89DD-2DE2FEF9527F}"/>
    <dgm:cxn modelId="{1397477E-157C-4034-97F5-72CFD722AFCF}" type="presOf" srcId="{0890F9A0-1A5D-4EDF-89DD-2DE2FEF9527F}" destId="{2CE4AD5E-5366-4074-AAD5-00919CDBB119}" srcOrd="0" destOrd="0" presId="urn:microsoft.com/office/officeart/2005/8/layout/process3"/>
    <dgm:cxn modelId="{65E13B85-9B8C-4BA3-81DF-86BF41B89805}" type="presOf" srcId="{503335A2-BB25-48C7-AB48-550DD62FF7A9}" destId="{5E39A3BC-8844-45D7-A585-779A279AD583}" srcOrd="0" destOrd="2" presId="urn:microsoft.com/office/officeart/2005/8/layout/process3"/>
    <dgm:cxn modelId="{1E273C85-9A21-4F8B-ADE6-D6780C3CC1A1}" type="presOf" srcId="{63CA3AA7-A57C-423A-AF2B-A1C1D94CF002}" destId="{2B978044-B6F3-44A8-BA67-8CF4EF44B1ED}" srcOrd="1" destOrd="0" presId="urn:microsoft.com/office/officeart/2005/8/layout/process3"/>
    <dgm:cxn modelId="{18F26B86-85C4-4E1B-B2D6-204EF53973C6}" type="presOf" srcId="{0890F9A0-1A5D-4EDF-89DD-2DE2FEF9527F}" destId="{CE1A9778-F538-4735-8136-7628A9329642}" srcOrd="1" destOrd="0" presId="urn:microsoft.com/office/officeart/2005/8/layout/process3"/>
    <dgm:cxn modelId="{1AB6E689-BC6E-4B63-A144-B05D021B1020}" type="presOf" srcId="{8445757B-1A83-4453-A073-1ECCB466722E}" destId="{7D6CD4B0-5995-4722-9393-776BC0C5C9AE}" srcOrd="0" destOrd="0" presId="urn:microsoft.com/office/officeart/2005/8/layout/process3"/>
    <dgm:cxn modelId="{41D9E88C-6A1A-4AA3-A2ED-A39F16585C02}" type="presOf" srcId="{FC7DE050-20A5-4D9B-9B0F-0503CCC0EFDE}" destId="{54A3205B-1AA5-4F38-80AE-9E8362617289}" srcOrd="1" destOrd="0" presId="urn:microsoft.com/office/officeart/2005/8/layout/process3"/>
    <dgm:cxn modelId="{1065CBB7-E18B-46DD-86B9-F1040E0B3E15}" srcId="{8445757B-1A83-4453-A073-1ECCB466722E}" destId="{C4D222F0-1F3D-428D-87DD-D459D8540996}" srcOrd="1" destOrd="0" parTransId="{6A78B8D0-734F-47B7-98FB-D4137645F4C9}" sibTransId="{D1F76912-C00F-468A-84E3-E817092BC179}"/>
    <dgm:cxn modelId="{D40D89B9-C82A-435D-8212-0CC2A2793929}" srcId="{63CA3AA7-A57C-423A-AF2B-A1C1D94CF002}" destId="{32B24A66-A358-4BCD-B9B8-F530C6686DB6}" srcOrd="0" destOrd="0" parTransId="{CC0B96C3-CC8F-4AC1-97DE-18C39A9851CF}" sibTransId="{934533BA-B7E8-4337-AA2E-D8034A53E449}"/>
    <dgm:cxn modelId="{27D053C3-45B7-4CAA-8033-3EF11F345E20}" srcId="{FC9F34BB-2F46-4079-B28C-F84DC302CC8F}" destId="{9227CE8B-5F11-497E-96F2-8BFEC0512B63}" srcOrd="0" destOrd="0" parTransId="{8AEA87C7-94B3-4FE1-9A0E-FEBF35E89BF6}" sibTransId="{E10340B1-3AC0-4EA7-844C-FF0E52720926}"/>
    <dgm:cxn modelId="{774B29C7-7B48-4F94-AA35-1C8A9EEE76E4}" srcId="{8445757B-1A83-4453-A073-1ECCB466722E}" destId="{5F8DA5BB-5017-414A-BDDC-19DCD7DFE08A}" srcOrd="0" destOrd="0" parTransId="{D17DDF8F-88BA-470F-B588-F80C311A0B39}" sibTransId="{FFDCA8BF-B0AD-4A47-9E26-881D8DCF97A5}"/>
    <dgm:cxn modelId="{12881BE6-6959-4B5D-99DC-26C3604A20AD}" type="presParOf" srcId="{68300381-663A-4E6A-836E-37E9FEFAAA80}" destId="{8B6E7878-6C20-4251-9E09-839557B2B158}" srcOrd="0" destOrd="0" presId="urn:microsoft.com/office/officeart/2005/8/layout/process3"/>
    <dgm:cxn modelId="{4F5141EA-5E99-46D7-A13E-D09B4F9D696D}" type="presParOf" srcId="{8B6E7878-6C20-4251-9E09-839557B2B158}" destId="{7D6CD4B0-5995-4722-9393-776BC0C5C9AE}" srcOrd="0" destOrd="0" presId="urn:microsoft.com/office/officeart/2005/8/layout/process3"/>
    <dgm:cxn modelId="{BE5ECFCA-00C7-4C58-BA66-C687FCC33B06}" type="presParOf" srcId="{8B6E7878-6C20-4251-9E09-839557B2B158}" destId="{BBC5FFB4-1DB3-4E36-8658-891408C9121B}" srcOrd="1" destOrd="0" presId="urn:microsoft.com/office/officeart/2005/8/layout/process3"/>
    <dgm:cxn modelId="{81411452-EF7C-4334-B4DD-B8C5AC838E69}" type="presParOf" srcId="{8B6E7878-6C20-4251-9E09-839557B2B158}" destId="{5E39A3BC-8844-45D7-A585-779A279AD583}" srcOrd="2" destOrd="0" presId="urn:microsoft.com/office/officeart/2005/8/layout/process3"/>
    <dgm:cxn modelId="{48003C01-CB81-4036-B78B-D90673418D15}" type="presParOf" srcId="{68300381-663A-4E6A-836E-37E9FEFAAA80}" destId="{11791A7B-5766-41DA-8192-09FDF1C838FE}" srcOrd="1" destOrd="0" presId="urn:microsoft.com/office/officeart/2005/8/layout/process3"/>
    <dgm:cxn modelId="{9C1062BE-84C3-4CC2-B44F-9574763C64B2}" type="presParOf" srcId="{11791A7B-5766-41DA-8192-09FDF1C838FE}" destId="{54A3205B-1AA5-4F38-80AE-9E8362617289}" srcOrd="0" destOrd="0" presId="urn:microsoft.com/office/officeart/2005/8/layout/process3"/>
    <dgm:cxn modelId="{7F615898-0925-433D-B7D3-7163557D9F78}" type="presParOf" srcId="{68300381-663A-4E6A-836E-37E9FEFAAA80}" destId="{D89622BB-A5FC-4FB5-A7C1-00478760B414}" srcOrd="2" destOrd="0" presId="urn:microsoft.com/office/officeart/2005/8/layout/process3"/>
    <dgm:cxn modelId="{2EB14A19-9453-448A-9AFA-F3B52D3F8923}" type="presParOf" srcId="{D89622BB-A5FC-4FB5-A7C1-00478760B414}" destId="{98472DCA-FEAF-44A5-90C6-F7E41094B5B9}" srcOrd="0" destOrd="0" presId="urn:microsoft.com/office/officeart/2005/8/layout/process3"/>
    <dgm:cxn modelId="{99245C61-D6CB-415E-94DA-745B798833C8}" type="presParOf" srcId="{D89622BB-A5FC-4FB5-A7C1-00478760B414}" destId="{F12B0D43-83C8-43E9-AFF2-DC341E588302}" srcOrd="1" destOrd="0" presId="urn:microsoft.com/office/officeart/2005/8/layout/process3"/>
    <dgm:cxn modelId="{06AC12C7-696D-4B49-8F03-A16A99902DD4}" type="presParOf" srcId="{D89622BB-A5FC-4FB5-A7C1-00478760B414}" destId="{E7E74483-90EB-48A7-BDF2-B545A6A5816A}" srcOrd="2" destOrd="0" presId="urn:microsoft.com/office/officeart/2005/8/layout/process3"/>
    <dgm:cxn modelId="{424C2AC6-ECC3-4799-ADE7-C38699D58086}" type="presParOf" srcId="{68300381-663A-4E6A-836E-37E9FEFAAA80}" destId="{2CE4AD5E-5366-4074-AAD5-00919CDBB119}" srcOrd="3" destOrd="0" presId="urn:microsoft.com/office/officeart/2005/8/layout/process3"/>
    <dgm:cxn modelId="{8E62F72E-5D7E-47A3-A7F1-C42411D2E211}" type="presParOf" srcId="{2CE4AD5E-5366-4074-AAD5-00919CDBB119}" destId="{CE1A9778-F538-4735-8136-7628A9329642}" srcOrd="0" destOrd="0" presId="urn:microsoft.com/office/officeart/2005/8/layout/process3"/>
    <dgm:cxn modelId="{29389C94-534C-46B3-9415-1364E086A20C}" type="presParOf" srcId="{68300381-663A-4E6A-836E-37E9FEFAAA80}" destId="{0095E9B7-5E61-4671-9A72-13DD2633B06B}" srcOrd="4" destOrd="0" presId="urn:microsoft.com/office/officeart/2005/8/layout/process3"/>
    <dgm:cxn modelId="{0FF56F5C-90D7-4CEF-8370-26BEAF892D94}" type="presParOf" srcId="{0095E9B7-5E61-4671-9A72-13DD2633B06B}" destId="{9FD8A235-0A36-451B-B147-4F8409DCCBA9}" srcOrd="0" destOrd="0" presId="urn:microsoft.com/office/officeart/2005/8/layout/process3"/>
    <dgm:cxn modelId="{60489512-79DF-40A9-8B43-EC876FB93C03}" type="presParOf" srcId="{0095E9B7-5E61-4671-9A72-13DD2633B06B}" destId="{2B978044-B6F3-44A8-BA67-8CF4EF44B1ED}" srcOrd="1" destOrd="0" presId="urn:microsoft.com/office/officeart/2005/8/layout/process3"/>
    <dgm:cxn modelId="{27398A35-EC7E-4FF5-AB23-E570E188A274}" type="presParOf" srcId="{0095E9B7-5E61-4671-9A72-13DD2633B06B}" destId="{FDB3BF16-BBCF-4A2D-A5AD-FF84EE66E017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0DA282-75F9-49AB-97B8-BF78D36A983C}">
      <dsp:nvSpPr>
        <dsp:cNvPr id="0" name=""/>
        <dsp:cNvSpPr/>
      </dsp:nvSpPr>
      <dsp:spPr>
        <a:xfrm>
          <a:off x="5625185" y="1482419"/>
          <a:ext cx="2453805" cy="2454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98513B-3476-4D11-BE23-91E0B5813FE8}">
      <dsp:nvSpPr>
        <dsp:cNvPr id="0" name=""/>
        <dsp:cNvSpPr/>
      </dsp:nvSpPr>
      <dsp:spPr>
        <a:xfrm>
          <a:off x="5706659" y="1564242"/>
          <a:ext cx="2290857" cy="22906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400" kern="1200" dirty="0">
              <a:latin typeface="楷体" panose="02010609060101010101" pitchFamily="49" charset="-122"/>
              <a:ea typeface="楷体" panose="02010609060101010101" pitchFamily="49" charset="-122"/>
            </a:rPr>
            <a:t>运算符</a:t>
          </a:r>
          <a:endParaRPr lang="en-US" altLang="zh-CN" sz="34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400" kern="1200" dirty="0">
              <a:latin typeface="楷体" panose="02010609060101010101" pitchFamily="49" charset="-122"/>
              <a:ea typeface="楷体" panose="02010609060101010101" pitchFamily="49" charset="-122"/>
            </a:rPr>
            <a:t>通配符</a:t>
          </a:r>
          <a:endParaRPr lang="en-US" sz="34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6034153" y="1891534"/>
        <a:ext cx="1635870" cy="1636029"/>
      </dsp:txXfrm>
    </dsp:sp>
    <dsp:sp modelId="{F1EB3859-E667-4CF2-B97D-CBEC56776DE8}">
      <dsp:nvSpPr>
        <dsp:cNvPr id="0" name=""/>
        <dsp:cNvSpPr/>
      </dsp:nvSpPr>
      <dsp:spPr>
        <a:xfrm rot="2700000">
          <a:off x="3092062" y="1485386"/>
          <a:ext cx="2447894" cy="2447894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6CC2CA-B647-4B96-99AF-06B7C697A106}">
      <dsp:nvSpPr>
        <dsp:cNvPr id="0" name=""/>
        <dsp:cNvSpPr/>
      </dsp:nvSpPr>
      <dsp:spPr>
        <a:xfrm>
          <a:off x="3170581" y="1564242"/>
          <a:ext cx="2290857" cy="22906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400" kern="1200" dirty="0">
              <a:latin typeface="楷体" panose="02010609060101010101" pitchFamily="49" charset="-122"/>
              <a:ea typeface="楷体" panose="02010609060101010101" pitchFamily="49" charset="-122"/>
            </a:rPr>
            <a:t>字段</a:t>
          </a:r>
          <a:endParaRPr lang="en-US" sz="34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3498075" y="1891534"/>
        <a:ext cx="1635870" cy="1636029"/>
      </dsp:txXfrm>
    </dsp:sp>
    <dsp:sp modelId="{68872F24-D7E3-4FBE-9833-18679BE09AFC}">
      <dsp:nvSpPr>
        <dsp:cNvPr id="0" name=""/>
        <dsp:cNvSpPr/>
      </dsp:nvSpPr>
      <dsp:spPr>
        <a:xfrm rot="2700000">
          <a:off x="555984" y="1485386"/>
          <a:ext cx="2447894" cy="2447894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C9B01B-ACEE-4070-AC6B-BF5213771C2D}">
      <dsp:nvSpPr>
        <dsp:cNvPr id="0" name=""/>
        <dsp:cNvSpPr/>
      </dsp:nvSpPr>
      <dsp:spPr>
        <a:xfrm>
          <a:off x="634503" y="1564242"/>
          <a:ext cx="2290857" cy="229061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400" kern="1200" dirty="0">
              <a:latin typeface="楷体" panose="02010609060101010101" pitchFamily="49" charset="-122"/>
              <a:ea typeface="楷体" panose="02010609060101010101" pitchFamily="49" charset="-122"/>
            </a:rPr>
            <a:t>关键词</a:t>
          </a:r>
          <a:r>
            <a:rPr lang="en-US" altLang="zh-CN" sz="3400" kern="1200" dirty="0">
              <a:latin typeface="楷体" panose="02010609060101010101" pitchFamily="49" charset="-122"/>
              <a:ea typeface="楷体" panose="02010609060101010101" pitchFamily="49" charset="-122"/>
            </a:rPr>
            <a:t>	</a:t>
          </a:r>
          <a:endParaRPr lang="en-US" sz="34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961997" y="1891534"/>
        <a:ext cx="1635870" cy="16360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9E11D5-453E-410D-AA30-276927F96746}">
      <dsp:nvSpPr>
        <dsp:cNvPr id="0" name=""/>
        <dsp:cNvSpPr/>
      </dsp:nvSpPr>
      <dsp:spPr>
        <a:xfrm>
          <a:off x="0" y="1581654"/>
          <a:ext cx="4136413" cy="4136413"/>
        </a:xfrm>
        <a:prstGeom prst="ellipse">
          <a:avLst/>
        </a:prstGeom>
        <a:gradFill flip="none" rotWithShape="0">
          <a:gsLst>
            <a:gs pos="0">
              <a:srgbClr val="0070C0">
                <a:shade val="30000"/>
                <a:satMod val="115000"/>
              </a:srgbClr>
            </a:gs>
            <a:gs pos="50000">
              <a:srgbClr val="0070C0">
                <a:shade val="67500"/>
                <a:satMod val="115000"/>
              </a:srgbClr>
            </a:gs>
            <a:gs pos="100000">
              <a:srgbClr val="0070C0">
                <a:shade val="100000"/>
                <a:satMod val="115000"/>
              </a:srgbClr>
            </a:gs>
          </a:gsLst>
          <a:lin ang="13500000" scaled="1"/>
          <a:tileRect/>
        </a:gra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F2CF132-EF2F-4610-B361-A9FD2CBD18CE}">
      <dsp:nvSpPr>
        <dsp:cNvPr id="0" name=""/>
        <dsp:cNvSpPr/>
      </dsp:nvSpPr>
      <dsp:spPr>
        <a:xfrm>
          <a:off x="1378804" y="2960459"/>
          <a:ext cx="1378804" cy="1378804"/>
        </a:xfrm>
        <a:prstGeom prst="ellipse">
          <a:avLst/>
        </a:prstGeom>
        <a:gradFill flip="none" rotWithShape="0">
          <a:gsLst>
            <a:gs pos="0">
              <a:srgbClr val="C00000">
                <a:shade val="30000"/>
                <a:satMod val="115000"/>
              </a:srgbClr>
            </a:gs>
            <a:gs pos="50000">
              <a:srgbClr val="C00000">
                <a:shade val="67500"/>
                <a:satMod val="115000"/>
              </a:srgbClr>
            </a:gs>
            <a:gs pos="100000">
              <a:srgbClr val="C00000">
                <a:shade val="100000"/>
                <a:satMod val="115000"/>
              </a:srgbClr>
            </a:gs>
          </a:gsLst>
          <a:lin ang="16200000" scaled="1"/>
          <a:tileRect/>
        </a:gra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2177DE-6274-486C-A583-1B062DBE852E}">
      <dsp:nvSpPr>
        <dsp:cNvPr id="0" name=""/>
        <dsp:cNvSpPr/>
      </dsp:nvSpPr>
      <dsp:spPr>
        <a:xfrm>
          <a:off x="4825815" y="202850"/>
          <a:ext cx="2068206" cy="1723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55880" rIns="55880" bIns="55880" numCol="1" spcCol="1270" anchor="ctr" anchorCtr="0">
          <a:noAutofit/>
          <a:sp3d extrusionH="28000" prstMaterial="matte"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4400" kern="1200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</a:rPr>
            <a:t>关键词</a:t>
          </a:r>
          <a:endParaRPr lang="en-US" sz="4400" kern="1200" dirty="0">
            <a:solidFill>
              <a:schemeClr val="accent1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825815" y="202850"/>
        <a:ext cx="2068206" cy="1723505"/>
      </dsp:txXfrm>
    </dsp:sp>
    <dsp:sp modelId="{49C95339-4057-4978-B595-CAE197130674}">
      <dsp:nvSpPr>
        <dsp:cNvPr id="0" name=""/>
        <dsp:cNvSpPr/>
      </dsp:nvSpPr>
      <dsp:spPr>
        <a:xfrm>
          <a:off x="4308763" y="1064602"/>
          <a:ext cx="51705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C5BDBF-8371-4AAE-8952-0CC124A14269}">
      <dsp:nvSpPr>
        <dsp:cNvPr id="0" name=""/>
        <dsp:cNvSpPr/>
      </dsp:nvSpPr>
      <dsp:spPr>
        <a:xfrm rot="5400000">
          <a:off x="1894304" y="1237125"/>
          <a:ext cx="2586637" cy="2238833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49F4D0-9A3B-4011-AC56-A41AEDE0A48B}">
      <dsp:nvSpPr>
        <dsp:cNvPr id="0" name=""/>
        <dsp:cNvSpPr/>
      </dsp:nvSpPr>
      <dsp:spPr>
        <a:xfrm>
          <a:off x="4825815" y="1926355"/>
          <a:ext cx="2068206" cy="1723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55880" rIns="55880" bIns="55880" numCol="1" spcCol="1270" anchor="ctr" anchorCtr="0">
          <a:noAutofit/>
          <a:sp3d extrusionH="28000" prstMaterial="matte"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4400" kern="12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rPr>
            <a:t>学科</a:t>
          </a:r>
          <a:endParaRPr lang="en-US" sz="4400" kern="1200" dirty="0">
            <a:solidFill>
              <a:srgbClr val="0070C0"/>
            </a:solidFill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825815" y="1926355"/>
        <a:ext cx="2068206" cy="1723505"/>
      </dsp:txXfrm>
    </dsp:sp>
    <dsp:sp modelId="{A7B6502B-D608-4F2C-BE48-AE36D07B1924}">
      <dsp:nvSpPr>
        <dsp:cNvPr id="0" name=""/>
        <dsp:cNvSpPr/>
      </dsp:nvSpPr>
      <dsp:spPr>
        <a:xfrm>
          <a:off x="4308763" y="2788108"/>
          <a:ext cx="51705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20F4B4-9425-494E-B2F8-EA877282032E}">
      <dsp:nvSpPr>
        <dsp:cNvPr id="0" name=""/>
        <dsp:cNvSpPr/>
      </dsp:nvSpPr>
      <dsp:spPr>
        <a:xfrm rot="5400000">
          <a:off x="2776084" y="3070280"/>
          <a:ext cx="1810645" cy="1251264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C5FFB4-1DB3-4E36-8658-891408C9121B}">
      <dsp:nvSpPr>
        <dsp:cNvPr id="0" name=""/>
        <dsp:cNvSpPr/>
      </dsp:nvSpPr>
      <dsp:spPr>
        <a:xfrm>
          <a:off x="5792" y="24217"/>
          <a:ext cx="2633686" cy="1555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latin typeface="楷体" panose="02010609060101010101" pitchFamily="49" charset="-122"/>
              <a:ea typeface="楷体" panose="02010609060101010101" pitchFamily="49" charset="-122"/>
            </a:rPr>
            <a:t>切分提取</a:t>
          </a:r>
          <a:endParaRPr lang="en-US" sz="28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5792" y="24217"/>
        <a:ext cx="2633686" cy="1036800"/>
      </dsp:txXfrm>
    </dsp:sp>
    <dsp:sp modelId="{5E39A3BC-8844-45D7-A585-779A279AD583}">
      <dsp:nvSpPr>
        <dsp:cNvPr id="0" name=""/>
        <dsp:cNvSpPr/>
      </dsp:nvSpPr>
      <dsp:spPr>
        <a:xfrm>
          <a:off x="545222" y="1061018"/>
          <a:ext cx="2633686" cy="2073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>
              <a:latin typeface="楷体" panose="02010609060101010101" pitchFamily="49" charset="-122"/>
              <a:ea typeface="楷体" panose="02010609060101010101" pitchFamily="49" charset="-122"/>
            </a:rPr>
            <a:t>分支学科</a:t>
          </a:r>
          <a:endParaRPr lang="en-US" sz="28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>
              <a:latin typeface="楷体" panose="02010609060101010101" pitchFamily="49" charset="-122"/>
              <a:ea typeface="楷体" panose="02010609060101010101" pitchFamily="49" charset="-122"/>
            </a:rPr>
            <a:t>上下级学科</a:t>
          </a:r>
          <a:endParaRPr lang="en-US" sz="28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>
              <a:latin typeface="楷体" panose="02010609060101010101" pitchFamily="49" charset="-122"/>
              <a:ea typeface="楷体" panose="02010609060101010101" pitchFamily="49" charset="-122"/>
            </a:rPr>
            <a:t>同义词</a:t>
          </a:r>
          <a:endParaRPr lang="en-US" sz="28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605956" y="1121752"/>
        <a:ext cx="2512218" cy="1952132"/>
      </dsp:txXfrm>
    </dsp:sp>
    <dsp:sp modelId="{11791A7B-5766-41DA-8192-09FDF1C838FE}">
      <dsp:nvSpPr>
        <dsp:cNvPr id="0" name=""/>
        <dsp:cNvSpPr/>
      </dsp:nvSpPr>
      <dsp:spPr>
        <a:xfrm>
          <a:off x="3038736" y="214762"/>
          <a:ext cx="846425" cy="6557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3038736" y="345904"/>
        <a:ext cx="649712" cy="393427"/>
      </dsp:txXfrm>
    </dsp:sp>
    <dsp:sp modelId="{F12B0D43-83C8-43E9-AFF2-DC341E588302}">
      <dsp:nvSpPr>
        <dsp:cNvPr id="0" name=""/>
        <dsp:cNvSpPr/>
      </dsp:nvSpPr>
      <dsp:spPr>
        <a:xfrm>
          <a:off x="4236507" y="24217"/>
          <a:ext cx="2633686" cy="1555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latin typeface="楷体" panose="02010609060101010101" pitchFamily="49" charset="-122"/>
              <a:ea typeface="楷体" panose="02010609060101010101" pitchFamily="49" charset="-122"/>
            </a:rPr>
            <a:t>删除替换</a:t>
          </a:r>
          <a:r>
            <a:rPr lang="en-US" altLang="zh-CN" sz="2800" kern="1200" dirty="0">
              <a:latin typeface="楷体" panose="02010609060101010101" pitchFamily="49" charset="-122"/>
              <a:ea typeface="楷体" panose="02010609060101010101" pitchFamily="49" charset="-122"/>
            </a:rPr>
            <a:t>	</a:t>
          </a:r>
          <a:endParaRPr lang="en-US" sz="28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236507" y="24217"/>
        <a:ext cx="2633686" cy="1036800"/>
      </dsp:txXfrm>
    </dsp:sp>
    <dsp:sp modelId="{E7E74483-90EB-48A7-BDF2-B545A6A5816A}">
      <dsp:nvSpPr>
        <dsp:cNvPr id="0" name=""/>
        <dsp:cNvSpPr/>
      </dsp:nvSpPr>
      <dsp:spPr>
        <a:xfrm>
          <a:off x="4775937" y="1061018"/>
          <a:ext cx="2633686" cy="2073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>
              <a:latin typeface="楷体" panose="02010609060101010101" pitchFamily="49" charset="-122"/>
              <a:ea typeface="楷体" panose="02010609060101010101" pitchFamily="49" charset="-122"/>
            </a:rPr>
            <a:t>噪声词</a:t>
          </a:r>
          <a:r>
            <a:rPr lang="en-US" altLang="zh-CN" sz="2800" kern="1200" dirty="0">
              <a:latin typeface="楷体" panose="02010609060101010101" pitchFamily="49" charset="-122"/>
              <a:ea typeface="楷体" panose="02010609060101010101" pitchFamily="49" charset="-122"/>
            </a:rPr>
            <a:t>	</a:t>
          </a:r>
          <a:endParaRPr lang="en-US" sz="28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4836671" y="1121752"/>
        <a:ext cx="2512218" cy="1952132"/>
      </dsp:txXfrm>
    </dsp:sp>
    <dsp:sp modelId="{2CE4AD5E-5366-4074-AAD5-00919CDBB119}">
      <dsp:nvSpPr>
        <dsp:cNvPr id="0" name=""/>
        <dsp:cNvSpPr/>
      </dsp:nvSpPr>
      <dsp:spPr>
        <a:xfrm>
          <a:off x="7269451" y="214762"/>
          <a:ext cx="846425" cy="6557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7269451" y="345904"/>
        <a:ext cx="649712" cy="393427"/>
      </dsp:txXfrm>
    </dsp:sp>
    <dsp:sp modelId="{2B978044-B6F3-44A8-BA67-8CF4EF44B1ED}">
      <dsp:nvSpPr>
        <dsp:cNvPr id="0" name=""/>
        <dsp:cNvSpPr/>
      </dsp:nvSpPr>
      <dsp:spPr>
        <a:xfrm>
          <a:off x="8467223" y="24217"/>
          <a:ext cx="2633686" cy="1555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>
              <a:latin typeface="楷体" panose="02010609060101010101" pitchFamily="49" charset="-122"/>
              <a:ea typeface="楷体" panose="02010609060101010101" pitchFamily="49" charset="-122"/>
            </a:rPr>
            <a:t>组合</a:t>
          </a:r>
          <a:endParaRPr lang="en-US" sz="28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8467223" y="24217"/>
        <a:ext cx="2633686" cy="1036800"/>
      </dsp:txXfrm>
    </dsp:sp>
    <dsp:sp modelId="{FDB3BF16-BBCF-4A2D-A5AD-FF84EE66E017}">
      <dsp:nvSpPr>
        <dsp:cNvPr id="0" name=""/>
        <dsp:cNvSpPr/>
      </dsp:nvSpPr>
      <dsp:spPr>
        <a:xfrm>
          <a:off x="9006653" y="1061018"/>
          <a:ext cx="2633686" cy="2073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>
              <a:latin typeface="楷体" panose="02010609060101010101" pitchFamily="49" charset="-122"/>
              <a:ea typeface="楷体" panose="02010609060101010101" pitchFamily="49" charset="-122"/>
            </a:rPr>
            <a:t>截词符</a:t>
          </a:r>
          <a:endParaRPr lang="en-US" sz="2800" kern="1200" dirty="0">
            <a:latin typeface="楷体" panose="02010609060101010101" pitchFamily="49" charset="-122"/>
            <a:ea typeface="楷体" panose="02010609060101010101" pitchFamily="49" charset="-122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>
              <a:latin typeface="楷体" panose="02010609060101010101" pitchFamily="49" charset="-122"/>
              <a:ea typeface="楷体" panose="02010609060101010101" pitchFamily="49" charset="-122"/>
            </a:rPr>
            <a:t>运算符</a:t>
          </a:r>
          <a:endParaRPr lang="en-US" sz="2800" kern="1200" dirty="0">
            <a:latin typeface="楷体" panose="02010609060101010101" pitchFamily="49" charset="-122"/>
            <a:ea typeface="楷体" panose="02010609060101010101" pitchFamily="49" charset="-122"/>
          </a:endParaRPr>
        </a:p>
      </dsp:txBody>
      <dsp:txXfrm>
        <a:off x="9067387" y="1121752"/>
        <a:ext cx="2512218" cy="1952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2EF6AE-4C14-4905-8A57-7CFED9D761E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0374B-8448-47DA-BA5D-FF7E43A775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75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search.proquest.com/dnsa_jt?accountid=12840" TargetMode="External"/><Relationship Id="rId13" Type="http://schemas.openxmlformats.org/officeDocument/2006/relationships/hyperlink" Target="https://search.proquest.com/dnsa_48?accountid=12840" TargetMode="External"/><Relationship Id="rId3" Type="http://schemas.openxmlformats.org/officeDocument/2006/relationships/hyperlink" Target="https://search.proquest.com/dnsa_ch?accountid=12840" TargetMode="External"/><Relationship Id="rId7" Type="http://schemas.openxmlformats.org/officeDocument/2006/relationships/hyperlink" Target="https://search.proquest.com/dnsa_ja?accountid=12840" TargetMode="External"/><Relationship Id="rId12" Type="http://schemas.openxmlformats.org/officeDocument/2006/relationships/hyperlink" Target="https://search.proquest.com/dnsa_kt?accountid=12840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s://search.proquest.com/dnsa_kr?accountid=12840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search.proquest.com/dnsa_ju?accountid=12840" TargetMode="External"/><Relationship Id="rId11" Type="http://schemas.openxmlformats.org/officeDocument/2006/relationships/hyperlink" Target="https://search.proquest.com/dnsa_ka?accountid=12840" TargetMode="External"/><Relationship Id="rId5" Type="http://schemas.openxmlformats.org/officeDocument/2006/relationships/hyperlink" Target="https://search.proquest.com/dnsa_cm?accountid=12840" TargetMode="External"/><Relationship Id="rId15" Type="http://schemas.openxmlformats.org/officeDocument/2006/relationships/hyperlink" Target="https://search.proquest.com/dnsa_46?accountid=12840" TargetMode="External"/><Relationship Id="rId10" Type="http://schemas.openxmlformats.org/officeDocument/2006/relationships/hyperlink" Target="https://search.proquest.com/dnsa_47?accountid=12840" TargetMode="External"/><Relationship Id="rId4" Type="http://schemas.openxmlformats.org/officeDocument/2006/relationships/hyperlink" Target="https://search.proquest.com/dnsa_fj?accountid=12840" TargetMode="External"/><Relationship Id="rId9" Type="http://schemas.openxmlformats.org/officeDocument/2006/relationships/hyperlink" Target="https://search.proquest.com/dnsa_kc?accountid=12840" TargetMode="External"/><Relationship Id="rId14" Type="http://schemas.openxmlformats.org/officeDocument/2006/relationships/hyperlink" Target="https://search.proquest.com/dnsa_ci?accountid=12840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13A2F-4F44-6A43-962F-0DFD3FDCC1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9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44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3401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FC731CC-5E29-4ECB-81F1-01BD40A531B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60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19034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FC731CC-5E29-4ECB-81F1-01BD40A531B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61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8563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313A2F-4F44-6A43-962F-0DFD3FDCC135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42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American Politics and Society from JFK to Watergate, 1960–1975(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从约翰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</a:t>
            </a:r>
            <a:r>
              <a:rPr lang="zh-CN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肯尼迪到水门事件时期的美国政治和社会，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1960-1975)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FBI Confidential Files and Radical Politics in the U.S.,1945-1972 (</a:t>
            </a:r>
            <a:r>
              <a:rPr lang="zh-CN" altLang="en-US" sz="1200" b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联邦调查局机密文件与美国激进政治，</a:t>
            </a:r>
            <a:r>
              <a:rPr lang="en-US" sz="1200" b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1945-1972)</a:t>
            </a: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hlinkClick r:id="rId3"/>
              </a:rPr>
              <a:t>China and the United States: From Hostility to Engagement, 1960–1998</a:t>
            </a:r>
            <a:r>
              <a:rPr lang="en-US" u="none" strike="noStrike" dirty="0">
                <a:effectLst/>
              </a:rPr>
              <a:t>information  </a:t>
            </a:r>
            <a:endParaRPr lang="en-US" dirty="0"/>
          </a:p>
          <a:p>
            <a:r>
              <a:rPr lang="en-US" dirty="0">
                <a:hlinkClick r:id="rId4"/>
              </a:rPr>
              <a:t>CIA Family Jewels </a:t>
            </a:r>
            <a:r>
              <a:rPr lang="en-US" dirty="0" err="1">
                <a:hlinkClick r:id="rId4"/>
              </a:rPr>
              <a:t>Indexed</a:t>
            </a:r>
            <a:r>
              <a:rPr lang="en-US" u="none" strike="noStrike" dirty="0" err="1">
                <a:effectLst/>
              </a:rPr>
              <a:t>information</a:t>
            </a:r>
            <a:r>
              <a:rPr lang="en-US" u="none" strike="noStrike" dirty="0">
                <a:effectLst/>
              </a:rPr>
              <a:t>  </a:t>
            </a:r>
            <a:endParaRPr lang="en-US" dirty="0"/>
          </a:p>
          <a:p>
            <a:r>
              <a:rPr lang="en-US" dirty="0">
                <a:hlinkClick r:id="rId5"/>
              </a:rPr>
              <a:t>The Cuban Missile Crisis: 50th Anniversary </a:t>
            </a:r>
            <a:r>
              <a:rPr lang="en-US" dirty="0" err="1">
                <a:hlinkClick r:id="rId5"/>
              </a:rPr>
              <a:t>Update</a:t>
            </a:r>
            <a:r>
              <a:rPr lang="en-US" u="none" strike="noStrike" dirty="0" err="1">
                <a:effectLst/>
              </a:rPr>
              <a:t>information</a:t>
            </a:r>
            <a:r>
              <a:rPr lang="en-US" u="none" strike="noStrike" dirty="0">
                <a:effectLst/>
              </a:rPr>
              <a:t>  </a:t>
            </a:r>
            <a:endParaRPr lang="en-US" dirty="0"/>
          </a:p>
          <a:p>
            <a:r>
              <a:rPr lang="en-US" dirty="0">
                <a:hlinkClick r:id="rId6"/>
              </a:rPr>
              <a:t>Japan and the United States: Diplomatic, Security, and Economic Relations, 1960–1976</a:t>
            </a:r>
            <a:r>
              <a:rPr lang="en-US" u="none" strike="noStrike" dirty="0">
                <a:effectLst/>
              </a:rPr>
              <a:t>information  </a:t>
            </a:r>
            <a:endParaRPr lang="en-US" dirty="0"/>
          </a:p>
          <a:p>
            <a:r>
              <a:rPr lang="en-US" dirty="0">
                <a:hlinkClick r:id="rId7"/>
              </a:rPr>
              <a:t>Japan and the United States: Diplomatic, Security, and Economic Relations, 1977–1992</a:t>
            </a:r>
            <a:r>
              <a:rPr lang="en-US" u="none" strike="noStrike" dirty="0">
                <a:effectLst/>
              </a:rPr>
              <a:t>information  </a:t>
            </a:r>
            <a:endParaRPr lang="en-US" dirty="0"/>
          </a:p>
          <a:p>
            <a:r>
              <a:rPr lang="en-US" dirty="0">
                <a:hlinkClick r:id="rId8"/>
              </a:rPr>
              <a:t>Japan and the United States: Diplomatic, Security, and Economic Relations, Part III, 1961-2000</a:t>
            </a:r>
            <a:r>
              <a:rPr lang="en-US" u="none" strike="noStrike" dirty="0">
                <a:effectLst/>
              </a:rPr>
              <a:t>information  </a:t>
            </a:r>
            <a:endParaRPr lang="en-US" dirty="0"/>
          </a:p>
          <a:p>
            <a:r>
              <a:rPr lang="en-US" dirty="0">
                <a:hlinkClick r:id="rId9"/>
              </a:rPr>
              <a:t>The Kissinger Conversations, Supplement: A Verbatim Record of U.S. Diplomacy, 1969–1977</a:t>
            </a:r>
            <a:r>
              <a:rPr lang="en-US" u="none" strike="noStrike" dirty="0">
                <a:effectLst/>
              </a:rPr>
              <a:t>information  </a:t>
            </a:r>
            <a:endParaRPr lang="en-US" dirty="0"/>
          </a:p>
          <a:p>
            <a:r>
              <a:rPr lang="en-US" dirty="0">
                <a:effectLst/>
                <a:hlinkClick r:id="rId10"/>
              </a:rPr>
              <a:t>The Kissinger Conversations, Supplement II: A Verbatim Record of U.S. Diplomacy, 1969-1977</a:t>
            </a:r>
            <a:r>
              <a:rPr lang="en-US" u="none" strike="noStrike" dirty="0">
                <a:effectLst/>
              </a:rPr>
              <a:t>information  </a:t>
            </a:r>
            <a:endParaRPr lang="en-US" dirty="0">
              <a:effectLst/>
            </a:endParaRPr>
          </a:p>
          <a:p>
            <a:r>
              <a:rPr lang="en-US" dirty="0">
                <a:effectLst/>
                <a:hlinkClick r:id="rId11"/>
              </a:rPr>
              <a:t>The Kissinger Telephone Conversations: A Verbatim Record of U.S. Diplomacy, 1969-1977</a:t>
            </a:r>
            <a:r>
              <a:rPr lang="en-US" u="none" strike="noStrike" dirty="0">
                <a:effectLst/>
              </a:rPr>
              <a:t>information  </a:t>
            </a:r>
            <a:endParaRPr lang="en-US" dirty="0">
              <a:effectLst/>
            </a:endParaRPr>
          </a:p>
          <a:p>
            <a:r>
              <a:rPr lang="en-US" dirty="0">
                <a:effectLst/>
                <a:hlinkClick r:id="rId12"/>
              </a:rPr>
              <a:t>The Kissinger Transcripts: A Verbatim Record of U.S. Diplomacy, 1969-1977</a:t>
            </a:r>
            <a:r>
              <a:rPr lang="en-US" u="none" strike="noStrike" dirty="0">
                <a:effectLst/>
              </a:rPr>
              <a:t>information  </a:t>
            </a:r>
            <a:endParaRPr lang="en-US" dirty="0">
              <a:effectLst/>
            </a:endParaRPr>
          </a:p>
          <a:p>
            <a:r>
              <a:rPr lang="en-US" dirty="0">
                <a:effectLst/>
                <a:hlinkClick r:id="rId13"/>
              </a:rPr>
              <a:t>The President’s Daily Brief: Kennedy, Johnson, and the CIA, 1961-1969</a:t>
            </a:r>
            <a:r>
              <a:rPr lang="en-US" u="none" strike="noStrike" dirty="0">
                <a:effectLst/>
              </a:rPr>
              <a:t>information  </a:t>
            </a:r>
            <a:endParaRPr lang="en-US" dirty="0">
              <a:effectLst/>
            </a:endParaRPr>
          </a:p>
          <a:p>
            <a:r>
              <a:rPr lang="en-US" dirty="0">
                <a:effectLst/>
                <a:hlinkClick r:id="rId14"/>
              </a:rPr>
              <a:t>U.S. Intelligence and China: Collection, Analysis and Covert </a:t>
            </a:r>
            <a:r>
              <a:rPr lang="en-US" dirty="0" err="1">
                <a:effectLst/>
                <a:hlinkClick r:id="rId14"/>
              </a:rPr>
              <a:t>Action</a:t>
            </a:r>
            <a:r>
              <a:rPr lang="en-US" u="none" strike="noStrike" dirty="0" err="1">
                <a:effectLst/>
              </a:rPr>
              <a:t>information</a:t>
            </a:r>
            <a:r>
              <a:rPr lang="en-US" u="none" strike="noStrike" dirty="0">
                <a:effectLst/>
              </a:rPr>
              <a:t>  </a:t>
            </a:r>
            <a:endParaRPr lang="en-US" dirty="0">
              <a:effectLst/>
            </a:endParaRPr>
          </a:p>
          <a:p>
            <a:r>
              <a:rPr lang="en-US" dirty="0">
                <a:effectLst/>
                <a:hlinkClick r:id="rId15"/>
              </a:rPr>
              <a:t>U.S. Nuclear History, 1969-1976: Weapons, Arms Control, and War Plans in an Age of Strategic </a:t>
            </a:r>
            <a:r>
              <a:rPr lang="en-US" dirty="0" err="1">
                <a:effectLst/>
                <a:hlinkClick r:id="rId15"/>
              </a:rPr>
              <a:t>Parity</a:t>
            </a:r>
            <a:r>
              <a:rPr lang="en-US" u="none" strike="noStrike" dirty="0" err="1">
                <a:effectLst/>
              </a:rPr>
              <a:t>information</a:t>
            </a:r>
            <a:r>
              <a:rPr lang="en-US" u="none" strike="noStrike" dirty="0">
                <a:effectLst/>
              </a:rPr>
              <a:t>  </a:t>
            </a:r>
            <a:endParaRPr lang="en-US" dirty="0">
              <a:effectLst/>
            </a:endParaRPr>
          </a:p>
          <a:p>
            <a:r>
              <a:rPr lang="en-US">
                <a:effectLst/>
                <a:hlinkClick r:id="rId16"/>
              </a:rPr>
              <a:t>The United States and the Two Koreas, Part II, 1969-2010 </a:t>
            </a:r>
            <a:r>
              <a:rPr lang="en-US" u="none" strike="noStrike">
                <a:effectLst/>
              </a:rPr>
              <a:t>information  </a:t>
            </a:r>
            <a:endParaRPr lang="en-US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313A2F-4F44-6A43-962F-0DFD3FDCC13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810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/>
              <a:t>在美国制作</a:t>
            </a:r>
            <a:r>
              <a:rPr lang="en-US" altLang="zh-CN"/>
              <a:t>/</a:t>
            </a:r>
            <a:r>
              <a:rPr lang="zh-CN" altLang="en-US"/>
              <a:t>由美国制作</a:t>
            </a:r>
            <a:endParaRPr lang="en-US" altLang="zh-CN"/>
          </a:p>
          <a:p>
            <a:r>
              <a:rPr lang="zh-CN" altLang="en-US"/>
              <a:t>达到正片应有长度的电影进行了最全面、最详细的记录。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0C99D3-DC9E-417B-A7B2-092D49FF94D1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2010</a:t>
            </a:r>
            <a:r>
              <a:rPr lang="zh-CN" altLang="en-US"/>
              <a:t>年已加入</a:t>
            </a:r>
            <a:endParaRPr lang="en-US" altLang="zh-CN"/>
          </a:p>
          <a:p>
            <a:r>
              <a:rPr lang="zh-CN" altLang="en-US"/>
              <a:t>每年更新</a:t>
            </a:r>
            <a:r>
              <a:rPr lang="en-US" altLang="zh-CN"/>
              <a:t>2</a:t>
            </a:r>
            <a:r>
              <a:rPr lang="zh-CN" altLang="en-US"/>
              <a:t>次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D586D9-0BE5-4F55-9A60-DF6859DA995C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005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fld id="{DA20E8BD-9A6B-41F7-B3F8-BC8F9E7BE6FD}" type="slidenum">
              <a:rPr lang="zh-CN" altLang="en-US" sz="1200" smtClean="0"/>
              <a:pPr/>
              <a:t>10</a:t>
            </a:fld>
            <a:endParaRPr lang="en-US" altLang="zh-CN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>
                <a:latin typeface="Arial" charset="0"/>
              </a:rPr>
              <a:t>ebrary</a:t>
            </a:r>
          </a:p>
        </p:txBody>
      </p:sp>
      <p:sp>
        <p:nvSpPr>
          <p:cNvPr id="716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>
                <a:latin typeface="Arial" charset="0"/>
              </a:rPr>
              <a:t>Page </a:t>
            </a:r>
            <a:fld id="{3829CC52-5389-457D-AD52-AF90E45EA3EF}" type="slidenum">
              <a:rPr lang="en-US" altLang="zh-CN" smtClean="0">
                <a:latin typeface="Arial" charset="0"/>
              </a:rPr>
              <a:pPr>
                <a:spcBef>
                  <a:spcPct val="0"/>
                </a:spcBef>
              </a:pPr>
              <a:t>11</a:t>
            </a:fld>
            <a:endParaRPr lang="en-US" altLang="zh-CN">
              <a:latin typeface="Arial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52k,</a:t>
            </a:r>
          </a:p>
          <a:p>
            <a:r>
              <a:rPr lang="en-US" altLang="zh-CN" dirty="0"/>
              <a:t>Economy&amp; </a:t>
            </a:r>
            <a:r>
              <a:rPr lang="en-US" altLang="zh-CN" dirty="0" err="1"/>
              <a:t>biz+social</a:t>
            </a:r>
            <a:r>
              <a:rPr lang="en-US" altLang="zh-CN" dirty="0"/>
              <a:t> </a:t>
            </a:r>
            <a:r>
              <a:rPr lang="en-US" altLang="zh-CN" dirty="0" err="1"/>
              <a:t>sicences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4770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451C86-B548-49D6-8380-7D3270A216E6}" type="slidenum">
              <a:rPr lang="en-US" altLang="zh-TW" smtClean="0"/>
              <a:pPr/>
              <a:t>41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85992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FC731CC-5E29-4ECB-81F1-01BD40A531BC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42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3272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EE4924AB-43B9-4B80-A9C2-12049FF7E410}" type="slidenum">
              <a:rPr lang="en-US" altLang="zh-CN" smtClean="0">
                <a:latin typeface="Arial" charset="0"/>
                <a:ea typeface="ＭＳ Ｐゴシック" pitchFamily="34" charset="-128"/>
              </a:rPr>
              <a:pPr>
                <a:spcBef>
                  <a:spcPct val="0"/>
                </a:spcBef>
              </a:pPr>
              <a:t>43</a:t>
            </a:fld>
            <a:endParaRPr lang="en-US" altLang="zh-CN"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7811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8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9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0.xml"/><Relationship Id="rId5" Type="http://schemas.openxmlformats.org/officeDocument/2006/relationships/image" Target="../media/image11.emf"/><Relationship Id="rId4" Type="http://schemas.openxmlformats.org/officeDocument/2006/relationships/image" Target="../media/image13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1.xml"/><Relationship Id="rId5" Type="http://schemas.openxmlformats.org/officeDocument/2006/relationships/image" Target="../media/image11.emf"/><Relationship Id="rId4" Type="http://schemas.openxmlformats.org/officeDocument/2006/relationships/image" Target="../media/image15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2.xml"/><Relationship Id="rId5" Type="http://schemas.openxmlformats.org/officeDocument/2006/relationships/image" Target="../media/image11.emf"/><Relationship Id="rId4" Type="http://schemas.openxmlformats.org/officeDocument/2006/relationships/image" Target="../media/image16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3.xml"/><Relationship Id="rId4" Type="http://schemas.openxmlformats.org/officeDocument/2006/relationships/image" Target="../media/image11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5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6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8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E970B-A57C-45F6-8F6D-9412ADF938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0A9D4F-98B3-4931-9D94-C28334F6E2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B3D01-B11E-4376-9EEE-3325BBE22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F23A-582E-4DE7-9AB5-24338A5308B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B9A3E-9B8B-411D-BA2E-A8029EFA0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AF0F4-06CE-47C0-BF5D-A097C26DF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2FAC-852A-43CC-AE15-6B467EE11E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2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B3D3F-D57A-4F59-B21C-F99F76119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12A748-286C-4FB5-A2B4-1C5ECB0F9D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44E54-69B5-41C6-90B7-DEAB498C8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F23A-582E-4DE7-9AB5-24338A5308B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7FAFA2-D043-4FB2-8501-36366912C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9FB12-F1EB-4748-B9CE-9BFC26F5E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2FAC-852A-43CC-AE15-6B467EE11E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394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C7A4D6-E156-4DAB-B2D7-6C6F100C1D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5FC4A-3020-4BDD-8C9D-E1221FAD9A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1D204-CF57-4BD5-9C71-35CB90B5B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F23A-582E-4DE7-9AB5-24338A5308B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E790C-C315-45FE-BB22-7ECAEA3AE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E79FB-ABCE-4000-88D8-C0B7F2A7E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2FAC-852A-43CC-AE15-6B467EE11E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241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-Plain-Red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0417" y="896614"/>
            <a:ext cx="10151166" cy="2128596"/>
          </a:xfrm>
        </p:spPr>
        <p:txBody>
          <a:bodyPr anchor="b">
            <a:normAutofit/>
          </a:bodyPr>
          <a:lstStyle>
            <a:lvl1pPr algn="r">
              <a:defRPr sz="4800" b="0" i="0" spc="0">
                <a:solidFill>
                  <a:schemeClr val="bg1"/>
                </a:solidFill>
                <a:latin typeface="+mj-lt"/>
                <a:ea typeface="Open Sans Light" charset="0"/>
                <a:cs typeface="Open Sans Ligh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0417" y="3064980"/>
            <a:ext cx="10151166" cy="492883"/>
          </a:xfrm>
        </p:spPr>
        <p:txBody>
          <a:bodyPr>
            <a:no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2000" b="1" i="0" cap="all" spc="-40" baseline="0">
                <a:solidFill>
                  <a:schemeClr val="bg1"/>
                </a:solidFill>
                <a:latin typeface="+mn-lt"/>
                <a:ea typeface="Open Sans Semibold" charset="0"/>
                <a:cs typeface="Open Sans Semibol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124281" y="3939571"/>
            <a:ext cx="4046956" cy="309562"/>
          </a:xfrm>
        </p:spPr>
        <p:txBody>
          <a:bodyPr>
            <a:noAutofit/>
          </a:bodyPr>
          <a:lstStyle>
            <a:lvl1pPr marL="0" indent="0" algn="r">
              <a:buNone/>
              <a:defRPr sz="1600" b="0" i="1">
                <a:solidFill>
                  <a:schemeClr val="bg1"/>
                </a:solidFill>
                <a:latin typeface="+mj-lt"/>
                <a:ea typeface="Open Sans Light" charset="0"/>
                <a:cs typeface="Open Sans Light" charset="0"/>
              </a:defRPr>
            </a:lvl1pPr>
            <a:lvl2pPr marL="4572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2pPr>
            <a:lvl3pPr marL="9144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3pPr>
            <a:lvl4pPr marL="13716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4pPr>
            <a:lvl5pPr marL="18288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5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919" y="4899927"/>
            <a:ext cx="3368968" cy="15406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36349673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&amp;A-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BC35E038-4AB7-8C4D-8A28-B4C4CE4564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89500" y="4803494"/>
            <a:ext cx="6615596" cy="1280798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>
                <a:latin typeface="+mn-lt"/>
              </a:defRPr>
            </a:lvl1pPr>
            <a:lvl2pPr marL="457200" indent="0">
              <a:lnSpc>
                <a:spcPct val="110000"/>
              </a:lnSpc>
              <a:buNone/>
              <a:defRPr>
                <a:latin typeface="+mn-lt"/>
              </a:defRPr>
            </a:lvl2pPr>
            <a:lvl3pPr marL="914400" indent="0">
              <a:lnSpc>
                <a:spcPct val="110000"/>
              </a:lnSpc>
              <a:buNone/>
              <a:defRPr>
                <a:latin typeface="+mn-lt"/>
              </a:defRPr>
            </a:lvl3pPr>
            <a:lvl4pPr marL="1371600" indent="0">
              <a:lnSpc>
                <a:spcPct val="110000"/>
              </a:lnSpc>
              <a:buNone/>
              <a:defRPr>
                <a:latin typeface="+mn-lt"/>
              </a:defRPr>
            </a:lvl4pPr>
            <a:lvl5pPr marL="1828800" indent="0">
              <a:lnSpc>
                <a:spcPct val="110000"/>
              </a:lnSpc>
              <a:buNone/>
              <a:defRPr>
                <a:latin typeface="+mn-lt"/>
              </a:defRPr>
            </a:lvl5pPr>
          </a:lstStyle>
          <a:p>
            <a:pPr lvl="0"/>
            <a:r>
              <a:rPr lang="en-US" dirty="0"/>
              <a:t>Insert Q&amp;A instruction text here.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0B3E5CE-A4ED-8042-A925-7BDE0E873B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737" y="1608882"/>
            <a:ext cx="3054529" cy="29746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7F77A0-FEE6-F74B-AAED-F932838BD0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b="3981"/>
          <a:stretch/>
        </p:blipFill>
        <p:spPr>
          <a:xfrm>
            <a:off x="459847" y="153325"/>
            <a:ext cx="6946330" cy="67046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DFBD7F-6058-DB41-9FBF-C58EA0C08F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38" t="2222" r="4735" b="10531"/>
          <a:stretch/>
        </p:blipFill>
        <p:spPr>
          <a:xfrm>
            <a:off x="3984625" y="3124200"/>
            <a:ext cx="1136650" cy="11461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25118538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-Plain-White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0417" y="725791"/>
            <a:ext cx="10151166" cy="2128596"/>
          </a:xfrm>
        </p:spPr>
        <p:txBody>
          <a:bodyPr anchor="b">
            <a:normAutofit/>
          </a:bodyPr>
          <a:lstStyle>
            <a:lvl1pPr algn="ctr">
              <a:defRPr sz="4800" b="0" i="0" spc="0">
                <a:latin typeface="+mj-lt"/>
                <a:ea typeface="Open Sans Light" charset="0"/>
                <a:cs typeface="Open Sans Ligh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0417" y="3651040"/>
            <a:ext cx="10151166" cy="492883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2400" b="1" i="0" spc="-40" baseline="0">
                <a:latin typeface="+mn-lt"/>
                <a:ea typeface="Open Sans Semibold" charset="0"/>
                <a:cs typeface="Open Sans Semibol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020762" y="2936341"/>
            <a:ext cx="10150475" cy="309562"/>
          </a:xfrm>
        </p:spPr>
        <p:txBody>
          <a:bodyPr>
            <a:noAutofit/>
          </a:bodyPr>
          <a:lstStyle>
            <a:lvl1pPr marL="0" indent="0" algn="ctr">
              <a:buNone/>
              <a:defRPr sz="2000" b="0" i="1">
                <a:latin typeface="+mj-lt"/>
                <a:ea typeface="Open Sans Light" charset="0"/>
                <a:cs typeface="Open Sans Light" charset="0"/>
              </a:defRPr>
            </a:lvl1pPr>
            <a:lvl2pPr marL="4572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2pPr>
            <a:lvl3pPr marL="9144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3pPr>
            <a:lvl4pPr marL="13716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4pPr>
            <a:lvl5pPr marL="18288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ABC205-3A68-D14B-AEF6-5045045AF6D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9306" y="4733983"/>
            <a:ext cx="3233386" cy="147862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3544293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-Plain-Red">
    <p:bg>
      <p:bgPr>
        <a:gradFill>
          <a:gsLst>
            <a:gs pos="0">
              <a:schemeClr val="tx1">
                <a:lumMod val="50000"/>
                <a:lumOff val="50000"/>
              </a:schemeClr>
            </a:gs>
            <a:gs pos="24000">
              <a:schemeClr val="tx1">
                <a:lumMod val="50000"/>
                <a:lumOff val="50000"/>
              </a:schemeClr>
            </a:gs>
            <a:gs pos="87000">
              <a:schemeClr val="tx1">
                <a:lumMod val="75000"/>
                <a:lumOff val="25000"/>
              </a:schemeClr>
            </a:gs>
            <a:gs pos="100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60823BB-10B7-3C46-A77D-6DD1531279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46" t="22123"/>
          <a:stretch/>
        </p:blipFill>
        <p:spPr>
          <a:xfrm>
            <a:off x="0" y="-1"/>
            <a:ext cx="9812216" cy="68687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0417" y="896614"/>
            <a:ext cx="10151166" cy="2128596"/>
          </a:xfrm>
        </p:spPr>
        <p:txBody>
          <a:bodyPr anchor="b">
            <a:normAutofit/>
          </a:bodyPr>
          <a:lstStyle>
            <a:lvl1pPr algn="ctr">
              <a:defRPr sz="4800" b="0" i="0" spc="0">
                <a:solidFill>
                  <a:schemeClr val="bg1"/>
                </a:solidFill>
                <a:latin typeface="+mj-lt"/>
                <a:ea typeface="Open Sans Light" charset="0"/>
                <a:cs typeface="Open Sans Ligh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0417" y="3162450"/>
            <a:ext cx="10151166" cy="492883"/>
          </a:xfrm>
        </p:spPr>
        <p:txBody>
          <a:bodyPr>
            <a:no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2200" b="1" i="0" cap="all" spc="-40" baseline="0">
                <a:solidFill>
                  <a:schemeClr val="bg1"/>
                </a:solidFill>
                <a:latin typeface="+mn-lt"/>
                <a:ea typeface="Open Sans Semibold" charset="0"/>
                <a:cs typeface="Open Sans Semibol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20762" y="3939571"/>
            <a:ext cx="10150475" cy="309562"/>
          </a:xfrm>
        </p:spPr>
        <p:txBody>
          <a:bodyPr>
            <a:noAutofit/>
          </a:bodyPr>
          <a:lstStyle>
            <a:lvl1pPr marL="0" indent="0" algn="ctr">
              <a:buNone/>
              <a:defRPr sz="1600" b="0" i="1">
                <a:solidFill>
                  <a:schemeClr val="bg1"/>
                </a:solidFill>
                <a:latin typeface="+mj-lt"/>
                <a:ea typeface="Open Sans Light" charset="0"/>
                <a:cs typeface="Open Sans Light" charset="0"/>
              </a:defRPr>
            </a:lvl1pPr>
            <a:lvl2pPr marL="4572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2pPr>
            <a:lvl3pPr marL="9144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3pPr>
            <a:lvl4pPr marL="13716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4pPr>
            <a:lvl5pPr marL="18288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5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7235CD-AB3E-E649-81FE-AA8F0C57CE4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007" y="4533371"/>
            <a:ext cx="3252031" cy="14871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8479065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-Plain-Red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0417" y="896614"/>
            <a:ext cx="10151166" cy="2128596"/>
          </a:xfrm>
        </p:spPr>
        <p:txBody>
          <a:bodyPr anchor="b">
            <a:normAutofit/>
          </a:bodyPr>
          <a:lstStyle>
            <a:lvl1pPr algn="r">
              <a:defRPr sz="4800" b="0" i="0" spc="0">
                <a:solidFill>
                  <a:schemeClr val="bg1"/>
                </a:solidFill>
                <a:latin typeface="+mj-lt"/>
                <a:ea typeface="Open Sans Light" charset="0"/>
                <a:cs typeface="Open Sans Ligh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0417" y="3064980"/>
            <a:ext cx="10151166" cy="492883"/>
          </a:xfrm>
        </p:spPr>
        <p:txBody>
          <a:bodyPr>
            <a:noAutofit/>
          </a:bodyPr>
          <a:lstStyle>
            <a:lvl1pPr marL="0" indent="0" algn="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2000" b="1" i="0" cap="all" spc="-40" baseline="0">
                <a:solidFill>
                  <a:schemeClr val="bg1"/>
                </a:solidFill>
                <a:latin typeface="+mn-lt"/>
                <a:ea typeface="Open Sans Semibold" charset="0"/>
                <a:cs typeface="Open Sans Semibol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124281" y="3939571"/>
            <a:ext cx="4046956" cy="309562"/>
          </a:xfrm>
        </p:spPr>
        <p:txBody>
          <a:bodyPr>
            <a:noAutofit/>
          </a:bodyPr>
          <a:lstStyle>
            <a:lvl1pPr marL="0" indent="0" algn="r">
              <a:buNone/>
              <a:defRPr sz="1600" b="0" i="1">
                <a:solidFill>
                  <a:schemeClr val="bg1"/>
                </a:solidFill>
                <a:latin typeface="+mj-lt"/>
                <a:ea typeface="Open Sans Light" charset="0"/>
                <a:cs typeface="Open Sans Light" charset="0"/>
              </a:defRPr>
            </a:lvl1pPr>
            <a:lvl2pPr marL="4572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2pPr>
            <a:lvl3pPr marL="9144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3pPr>
            <a:lvl4pPr marL="13716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4pPr>
            <a:lvl5pPr marL="1828800" indent="0" algn="ctr">
              <a:buNone/>
              <a:defRPr sz="2000" b="0" i="1">
                <a:latin typeface="Open Sans Light" charset="0"/>
                <a:ea typeface="Open Sans Light" charset="0"/>
                <a:cs typeface="Open Sans Light" charset="0"/>
              </a:defRPr>
            </a:lvl5pPr>
          </a:lstStyle>
          <a:p>
            <a:pPr lvl="0"/>
            <a:r>
              <a:rPr lang="en-US" dirty="0"/>
              <a:t>Click to add date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919" y="4899927"/>
            <a:ext cx="3368968" cy="15406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81624751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-Image-Horz-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20417" y="3469962"/>
            <a:ext cx="10151166" cy="697628"/>
          </a:xfrm>
        </p:spPr>
        <p:txBody>
          <a:bodyPr anchor="t">
            <a:noAutofit/>
          </a:bodyPr>
          <a:lstStyle>
            <a:lvl1pPr algn="r">
              <a:lnSpc>
                <a:spcPct val="100000"/>
              </a:lnSpc>
              <a:defRPr sz="4400" b="0" i="0" spc="0" baseline="0">
                <a:latin typeface="+mj-lt"/>
                <a:ea typeface="Open Sans Light" charset="0"/>
                <a:cs typeface="Open Sans Ligh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0417" y="4296587"/>
            <a:ext cx="10151166" cy="526774"/>
          </a:xfrm>
        </p:spPr>
        <p:txBody>
          <a:bodyPr>
            <a:normAutofit/>
          </a:bodyPr>
          <a:lstStyle>
            <a:lvl1pPr marL="0" indent="0" algn="r">
              <a:buNone/>
              <a:defRPr sz="2400" b="1" i="0" spc="-40" baseline="0">
                <a:latin typeface="+mn-lt"/>
                <a:ea typeface="Open Sans Semibold" charset="0"/>
                <a:cs typeface="Open Sans Semibol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06919" y="4899927"/>
            <a:ext cx="3346884" cy="154063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7104185" y="4899927"/>
            <a:ext cx="4067398" cy="309563"/>
          </a:xfrm>
        </p:spPr>
        <p:txBody>
          <a:bodyPr>
            <a:noAutofit/>
          </a:bodyPr>
          <a:lstStyle>
            <a:lvl1pPr marL="0" indent="0" algn="r">
              <a:buNone/>
              <a:defRPr sz="1800" b="0" i="1">
                <a:latin typeface="+mj-lt"/>
                <a:ea typeface="Open Sans Light" charset="0"/>
                <a:cs typeface="Open Sans Light" charset="0"/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B208AE1-073A-3643-B980-C3BE705DC1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12192000" cy="3263900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5543181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064">
          <p15:clr>
            <a:srgbClr val="FBAE40"/>
          </p15:clr>
        </p15:guide>
        <p15:guide id="2" orient="horz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-Q-Mktg ba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" y="6438900"/>
            <a:ext cx="12192018" cy="419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82881"/>
            <a:ext cx="10972800" cy="680720"/>
          </a:xfrm>
        </p:spPr>
        <p:txBody>
          <a:bodyPr anchor="t">
            <a:noAutofit/>
          </a:bodyPr>
          <a:lstStyle>
            <a:lvl1pPr>
              <a:defRPr sz="4400" b="1" i="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88720"/>
            <a:ext cx="10155803" cy="4754880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1"/>
            <a:ext cx="101600" cy="863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9FCB57-FE4F-5A4B-9CE9-EA76187622B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7000"/>
          </a:blip>
          <a:stretch>
            <a:fillRect/>
          </a:stretch>
        </p:blipFill>
        <p:spPr>
          <a:xfrm>
            <a:off x="6010166" y="6506324"/>
            <a:ext cx="450602" cy="30502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8389639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-Q-Mktg ba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" y="6438900"/>
            <a:ext cx="12192018" cy="419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82881"/>
            <a:ext cx="10972800" cy="680720"/>
          </a:xfrm>
        </p:spPr>
        <p:txBody>
          <a:bodyPr anchor="t">
            <a:noAutofit/>
          </a:bodyPr>
          <a:lstStyle>
            <a:lvl1pPr>
              <a:defRPr sz="4400" b="1" i="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88720"/>
            <a:ext cx="10155803" cy="4754880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1"/>
            <a:ext cx="101600" cy="863600"/>
          </a:xfrm>
          <a:prstGeom prst="rect">
            <a:avLst/>
          </a:prstGeom>
        </p:spPr>
      </p:pic>
      <p:sp>
        <p:nvSpPr>
          <p:cNvPr id="8" name="Chord 7">
            <a:extLst>
              <a:ext uri="{FF2B5EF4-FFF2-40B4-BE49-F238E27FC236}">
                <a16:creationId xmlns:a16="http://schemas.microsoft.com/office/drawing/2014/main" id="{879304C7-9437-8F44-8055-26081847A806}"/>
              </a:ext>
            </a:extLst>
          </p:cNvPr>
          <p:cNvSpPr/>
          <p:nvPr userDrawn="1"/>
        </p:nvSpPr>
        <p:spPr>
          <a:xfrm rot="7615670">
            <a:off x="399156" y="6354443"/>
            <a:ext cx="623865" cy="623865"/>
          </a:xfrm>
          <a:prstGeom prst="chord">
            <a:avLst>
              <a:gd name="adj1" fmla="val 874092"/>
              <a:gd name="adj2" fmla="val 16200000"/>
            </a:avLst>
          </a:prstGeom>
          <a:solidFill>
            <a:srgbClr val="C21C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9FCB57-FE4F-5A4B-9CE9-EA76187622B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alphaModFix amt="27000"/>
          </a:blip>
          <a:stretch>
            <a:fillRect/>
          </a:stretch>
        </p:blipFill>
        <p:spPr>
          <a:xfrm>
            <a:off x="479910" y="6503986"/>
            <a:ext cx="450602" cy="30502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4193578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8EFCA-AEDA-47F4-B05E-55B6DD00A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ABD13-DB4A-4899-A1B6-337996AE7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405169-E40E-4073-855D-1A5429C5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F23A-582E-4DE7-9AB5-24338A5308B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4AF74-C5E1-4B95-B865-53A8B3477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044604-4A24-4607-AEF9-2E37FC355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2FAC-852A-43CC-AE15-6B467EE11E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8537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-Q-Pillar ba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" y="6440632"/>
            <a:ext cx="12192018" cy="4156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82881"/>
            <a:ext cx="10972800" cy="680720"/>
          </a:xfrm>
        </p:spPr>
        <p:txBody>
          <a:bodyPr anchor="t">
            <a:noAutofit/>
          </a:bodyPr>
          <a:lstStyle>
            <a:lvl1pPr>
              <a:defRPr sz="4400" b="1" i="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88720"/>
            <a:ext cx="10155803" cy="4754880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1"/>
            <a:ext cx="101600" cy="863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4582155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-Q-Pillar ba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61E14A7-1F25-1D4B-AE7C-DE81058A95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000"/>
          </a:blip>
          <a:srcRect b="3800"/>
          <a:stretch/>
        </p:blipFill>
        <p:spPr>
          <a:xfrm>
            <a:off x="492370" y="153325"/>
            <a:ext cx="6933362" cy="6704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6440632"/>
            <a:ext cx="12191989" cy="4156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82881"/>
            <a:ext cx="10972800" cy="680720"/>
          </a:xfrm>
        </p:spPr>
        <p:txBody>
          <a:bodyPr anchor="t">
            <a:noAutofit/>
          </a:bodyPr>
          <a:lstStyle>
            <a:lvl1pPr>
              <a:defRPr sz="4400" b="1" i="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88720"/>
            <a:ext cx="10155803" cy="4754880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1"/>
            <a:ext cx="101600" cy="863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7837766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-Q-Pillar ba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6440632"/>
            <a:ext cx="12191989" cy="4156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82881"/>
            <a:ext cx="10972800" cy="680720"/>
          </a:xfrm>
        </p:spPr>
        <p:txBody>
          <a:bodyPr anchor="t">
            <a:noAutofit/>
          </a:bodyPr>
          <a:lstStyle>
            <a:lvl1pPr>
              <a:defRPr sz="4400" b="1" i="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88720"/>
            <a:ext cx="10155803" cy="4754880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1"/>
            <a:ext cx="101600" cy="863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31051567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-Q-No ba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82881"/>
            <a:ext cx="10972800" cy="680720"/>
          </a:xfrm>
        </p:spPr>
        <p:txBody>
          <a:bodyPr anchor="t">
            <a:noAutofit/>
          </a:bodyPr>
          <a:lstStyle>
            <a:lvl1pPr>
              <a:defRPr sz="4400" b="1" i="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188720"/>
            <a:ext cx="10155803" cy="4754880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"/>
            <a:ext cx="101600" cy="863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87251155"/>
      </p:ext>
    </p:extLst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ar-PQ 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08440D-D3E5-C441-97FA-194CC50C23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000"/>
          </a:blip>
          <a:srcRect b="3800"/>
          <a:stretch/>
        </p:blipFill>
        <p:spPr>
          <a:xfrm>
            <a:off x="492370" y="153325"/>
            <a:ext cx="6933362" cy="67046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88920"/>
            <a:ext cx="12190268" cy="1280160"/>
          </a:xfrm>
          <a:solidFill>
            <a:srgbClr val="C21C22"/>
          </a:solidFill>
        </p:spPr>
        <p:txBody>
          <a:bodyPr tIns="274320" bIns="274320" anchor="b">
            <a:spAutoFit/>
          </a:bodyPr>
          <a:lstStyle>
            <a:lvl1pPr algn="ctr">
              <a:lnSpc>
                <a:spcPct val="100000"/>
              </a:lnSpc>
              <a:defRPr sz="4800" b="0" i="0">
                <a:solidFill>
                  <a:schemeClr val="bg1"/>
                </a:solidFill>
                <a:latin typeface="+mj-lt"/>
                <a:ea typeface="Open Sans Light" charset="0"/>
                <a:cs typeface="Open Sans Ligh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1779109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Q-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3705BE7-32FE-454E-B1DE-7F65876B1F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000"/>
          </a:blip>
          <a:srcRect b="3800"/>
          <a:stretch/>
        </p:blipFill>
        <p:spPr>
          <a:xfrm>
            <a:off x="492370" y="153325"/>
            <a:ext cx="6933362" cy="67046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474892"/>
            <a:ext cx="12190268" cy="1908215"/>
          </a:xfrm>
          <a:noFill/>
        </p:spPr>
        <p:txBody>
          <a:bodyPr tIns="274320" bIns="274320" anchor="ctr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1" smtClean="0">
                <a:solidFill>
                  <a:schemeClr val="tx1"/>
                </a:solidFill>
                <a:effectLst/>
                <a:latin typeface="+mj-lt"/>
                <a:ea typeface="Georgia" charset="0"/>
                <a:cs typeface="Georgia" charset="0"/>
              </a:defRPr>
            </a:lvl1pPr>
          </a:lstStyle>
          <a:p>
            <a:r>
              <a:rPr lang="en-US" dirty="0"/>
              <a:t>“I think that I shall never see </a:t>
            </a:r>
            <a:br>
              <a:rPr lang="en-US" dirty="0"/>
            </a:br>
            <a:r>
              <a:rPr lang="en-US" dirty="0"/>
              <a:t>A poem lovely as a tree.”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4415827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Q-Red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474892"/>
            <a:ext cx="12190268" cy="1908215"/>
          </a:xfrm>
          <a:noFill/>
        </p:spPr>
        <p:txBody>
          <a:bodyPr tIns="274320" bIns="274320" anchor="ctr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1" smtClean="0">
                <a:solidFill>
                  <a:schemeClr val="bg1"/>
                </a:solidFill>
                <a:effectLst/>
                <a:latin typeface="+mj-lt"/>
                <a:ea typeface="Georgia" charset="0"/>
                <a:cs typeface="Georgia" charset="0"/>
              </a:defRPr>
            </a:lvl1pPr>
          </a:lstStyle>
          <a:p>
            <a:r>
              <a:rPr lang="en-US" dirty="0"/>
              <a:t>“I think that I shall never see </a:t>
            </a:r>
            <a:br>
              <a:rPr lang="en-US" dirty="0"/>
            </a:br>
            <a:r>
              <a:rPr lang="en-US" dirty="0"/>
              <a:t>A poem lovely as a tree.”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4763801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Q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322151195"/>
      </p:ext>
    </p:extLst>
  </p:cSld>
  <p:clrMapOvr>
    <a:masterClrMapping/>
  </p:clrMapOvr>
  <p:transition spd="slow">
    <p:push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-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BC35E038-4AB7-8C4D-8A28-B4C4CE4564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89500" y="4803494"/>
            <a:ext cx="6615596" cy="1280798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>
                <a:latin typeface="+mn-lt"/>
              </a:defRPr>
            </a:lvl1pPr>
            <a:lvl2pPr marL="457200" indent="0">
              <a:lnSpc>
                <a:spcPct val="110000"/>
              </a:lnSpc>
              <a:buNone/>
              <a:defRPr>
                <a:latin typeface="+mn-lt"/>
              </a:defRPr>
            </a:lvl2pPr>
            <a:lvl3pPr marL="914400" indent="0">
              <a:lnSpc>
                <a:spcPct val="110000"/>
              </a:lnSpc>
              <a:buNone/>
              <a:defRPr>
                <a:latin typeface="+mn-lt"/>
              </a:defRPr>
            </a:lvl3pPr>
            <a:lvl4pPr marL="1371600" indent="0">
              <a:lnSpc>
                <a:spcPct val="110000"/>
              </a:lnSpc>
              <a:buNone/>
              <a:defRPr>
                <a:latin typeface="+mn-lt"/>
              </a:defRPr>
            </a:lvl4pPr>
            <a:lvl5pPr marL="1828800" indent="0">
              <a:lnSpc>
                <a:spcPct val="110000"/>
              </a:lnSpc>
              <a:buNone/>
              <a:defRPr>
                <a:latin typeface="+mn-lt"/>
              </a:defRPr>
            </a:lvl5pPr>
          </a:lstStyle>
          <a:p>
            <a:pPr lvl="0"/>
            <a:r>
              <a:rPr lang="en-US" dirty="0"/>
              <a:t>Insert Q&amp;A instruction text here.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0B3E5CE-A4ED-8042-A925-7BDE0E873B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737" y="1608882"/>
            <a:ext cx="3054529" cy="29746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7F77A0-FEE6-F74B-AAED-F932838BD0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b="3981"/>
          <a:stretch/>
        </p:blipFill>
        <p:spPr>
          <a:xfrm>
            <a:off x="459847" y="153325"/>
            <a:ext cx="6946330" cy="67046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1DFBD7F-6058-DB41-9FBF-C58EA0C08F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38" t="2222" r="4735" b="10531"/>
          <a:stretch/>
        </p:blipFill>
        <p:spPr>
          <a:xfrm>
            <a:off x="3984625" y="3124200"/>
            <a:ext cx="1136650" cy="11461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0707088"/>
      </p:ext>
    </p:extLst>
  </p:cSld>
  <p:clrMapOvr>
    <a:masterClrMapping/>
  </p:clrMapOvr>
  <p:transition spd="slow"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-Q-Pillar ba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" y="6438900"/>
            <a:ext cx="12192018" cy="419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"/>
            <a:ext cx="101600" cy="863600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6D02C5C-48E0-4547-B77D-5F1C1C87E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82881"/>
            <a:ext cx="11430000" cy="76961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399A37F-E49B-45AB-902F-F0981ED83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34800" y="6438900"/>
            <a:ext cx="457200" cy="419100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+mn-lt"/>
                <a:ea typeface="Open Sans Semibold" charset="0"/>
                <a:cs typeface="Calibri" panose="020F0502020204030204" pitchFamily="34" charset="0"/>
              </a:defRPr>
            </a:lvl1pPr>
          </a:lstStyle>
          <a:p>
            <a:fld id="{6476DBEE-108B-C54B-A71F-0F1E32E292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15825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2B857-82EE-468B-B76F-52B3FD446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F00679-3646-434B-BFA8-629A3288A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A19A6-462E-49F7-BF63-FD83726B7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F23A-582E-4DE7-9AB5-24338A5308B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24A92-FFE0-40B7-8210-36AD18162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2D02D-1A55-4B69-B037-C3BE60BD1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2FAC-852A-43CC-AE15-6B467EE11E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0802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line and Content-No Q-Mktg ba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2550"/>
            <a:ext cx="12192000" cy="425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82881"/>
            <a:ext cx="10972800" cy="680720"/>
          </a:xfrm>
        </p:spPr>
        <p:txBody>
          <a:bodyPr anchor="t">
            <a:noAutofit/>
          </a:bodyPr>
          <a:lstStyle>
            <a:lvl1pPr>
              <a:defRPr sz="4400" b="1" i="0" baseline="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562687"/>
            <a:ext cx="10155803" cy="4404061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b="0" i="0" spc="30" baseline="0">
                <a:latin typeface="+mj-lt"/>
                <a:ea typeface="Open Sans Light" charset="0"/>
                <a:cs typeface="Open Sans Light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08296" y="6420193"/>
            <a:ext cx="483704" cy="437807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fld id="{6476DBEE-108B-C54B-A71F-0F1E32E2925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"/>
            <a:ext cx="101600" cy="8636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74320" y="872785"/>
            <a:ext cx="10973118" cy="689902"/>
          </a:xfrm>
        </p:spPr>
        <p:txBody>
          <a:bodyPr/>
          <a:lstStyle>
            <a:lvl1pPr marL="0" indent="0">
              <a:buNone/>
              <a:defRPr i="1">
                <a:solidFill>
                  <a:srgbClr val="5D5B55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6364117"/>
      </p:ext>
    </p:extLst>
  </p:cSld>
  <p:clrMapOvr>
    <a:masterClrMapping/>
  </p:clrMapOvr>
  <p:transition spd="slow">
    <p:push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leo Regular"/>
                <a:ea typeface="+mn-ea"/>
                <a:cs typeface="+mn-cs"/>
              </a:defRPr>
            </a:lvl1pPr>
          </a:lstStyle>
          <a:p>
            <a:fld id="{4995E3C3-16BF-4441-8EBD-AEC322A2A832}" type="datetimeFigureOut">
              <a:rPr lang="en-US" smtClean="0"/>
              <a:pPr/>
              <a:t>11/3/2019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leo Regular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leo Regular"/>
                <a:ea typeface="+mn-ea"/>
                <a:cs typeface="+mn-cs"/>
              </a:defRPr>
            </a:lvl1pPr>
          </a:lstStyle>
          <a:p>
            <a:fld id="{85AEF935-81FE-8242-9805-AE3C9200DF7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250526"/>
      </p:ext>
    </p:extLst>
  </p:cSld>
  <p:clrMapOvr>
    <a:masterClrMapping/>
  </p:clrMapOvr>
  <p:transition spd="slow">
    <p:push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1" y="274639"/>
            <a:ext cx="9158260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ight Triangle 9"/>
          <p:cNvSpPr/>
          <p:nvPr userDrawn="1"/>
        </p:nvSpPr>
        <p:spPr>
          <a:xfrm flipH="1" flipV="1">
            <a:off x="9065685" y="0"/>
            <a:ext cx="3143249" cy="1433512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Aleo Regular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flipH="1" flipV="1">
            <a:off x="8257117" y="1"/>
            <a:ext cx="3951816" cy="1169987"/>
          </a:xfrm>
          <a:prstGeom prst="rtTriangle">
            <a:avLst/>
          </a:prstGeom>
          <a:solidFill>
            <a:schemeClr val="accent2">
              <a:lumMod val="75000"/>
              <a:alpha val="6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Aleo Regular"/>
            </a:endParaRPr>
          </a:p>
        </p:txBody>
      </p:sp>
      <p:pic>
        <p:nvPicPr>
          <p:cNvPr id="12" name="Picture 5" descr="pq-logo-white-6in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4312" y="207800"/>
            <a:ext cx="139700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05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F517A-59D0-4264-B73D-B4DD28D2E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DECB9-A434-4231-A30C-0C6A0F92F6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FAC6E5-20A8-42A9-8B9A-D1502FB57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49BD1-A6B8-46DB-B148-E9027CBC0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F23A-582E-4DE7-9AB5-24338A5308B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52494-1428-4CB6-B328-501698017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2D95A3-874E-44DC-B5EC-AADFAE899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2FAC-852A-43CC-AE15-6B467EE11E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031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D5339-69B5-40A4-ADBF-217C95117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263C0F-3AF3-4E6A-A613-B17F1CE32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3D8D0E-FA89-408D-9FD2-E9AF4314E2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536BB4-9A4E-4549-998F-B1101B87BB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A12198-E0B8-4088-AD50-2F9C160D25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8AA79F-BA6E-4488-90FD-8B5B9F658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F23A-582E-4DE7-9AB5-24338A5308B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B27BEC-32D9-4CA1-A1AD-3F504CEAF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79835E-C12C-4DD9-92BF-A7C5C2480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2FAC-852A-43CC-AE15-6B467EE11E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9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80B9C-5EF8-4D68-8CE2-E765A5CF7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A1B584-964C-48C8-9AF1-81BE8C0B6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F23A-582E-4DE7-9AB5-24338A5308B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59C897-7ECD-4CE8-99A7-F6472755E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37F266-DBF2-4509-8C80-C879F8EC4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2FAC-852A-43CC-AE15-6B467EE11E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689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DB99C9-02D7-46EA-B636-240418639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F23A-582E-4DE7-9AB5-24338A5308B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4F03A1-6B0A-414A-AF89-6EA196B48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B8C414-0D40-45C1-A789-30F824D2F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2FAC-852A-43CC-AE15-6B467EE11E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961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C06C6-DA24-4F92-A6D7-85F3FCD0F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3E38D-5AC8-4B33-B248-E45E1D2BD1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92392-5CB6-4FB9-B2A2-5ADB269F7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823A9C-47AD-4A86-974B-D5B7EE6D4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F23A-582E-4DE7-9AB5-24338A5308B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C95EA7-F9C7-42F3-BDBB-F186C1C9A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DC6D5-B3D2-4747-8261-AAF1B0183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2FAC-852A-43CC-AE15-6B467EE11E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525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0B0D2-B260-48ED-B082-273722BB9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6FB55-1299-4FD8-BC98-7E21C63D3C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E8A195-1E3A-4175-BC99-CA7964444A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1B5CFF-BFA9-4A4F-96B7-426E87B9C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3F23A-582E-4DE7-9AB5-24338A5308B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854244-379F-48C6-88F9-D0F4711FF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895A60-531D-4762-8470-F23C8B1D9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A2FAC-852A-43CC-AE15-6B467EE11E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492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B18098-390C-4F72-BF6E-76D073EF4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09846-19A0-4CE1-B78F-63B5EE1E5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386D4-EB54-4451-B4FF-967BF05400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3F23A-582E-4DE7-9AB5-24338A5308BD}" type="datetimeFigureOut">
              <a:rPr lang="zh-CN" altLang="en-US" smtClean="0"/>
              <a:t>2019/11/3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72E34-819B-4EF1-A255-EFA83B9D36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35F9A-6455-402F-8F8E-576043B2A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A2FAC-852A-43CC-AE15-6B467EE11E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091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8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6DBEE-108B-C54B-A71F-0F1E32E29253}" type="slidenum">
              <a:rPr lang="en-US" smtClean="0"/>
              <a:t>‹#›</a:t>
            </a:fld>
            <a:endParaRPr lang="en-US"/>
          </a:p>
        </p:txBody>
      </p:sp>
    </p:spTree>
    <p:custDataLst>
      <p:tags r:id="rId21"/>
    </p:custDataLst>
    <p:extLst>
      <p:ext uri="{BB962C8B-B14F-4D97-AF65-F5344CB8AC3E}">
        <p14:creationId xmlns:p14="http://schemas.microsoft.com/office/powerpoint/2010/main" val="241612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</p:sldLayoutIdLst>
  <p:transition spd="slow">
    <p:push dir="u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search.proquest.com/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6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svg"/><Relationship Id="rId13" Type="http://schemas.openxmlformats.org/officeDocument/2006/relationships/image" Target="../media/image62.png"/><Relationship Id="rId18" Type="http://schemas.openxmlformats.org/officeDocument/2006/relationships/image" Target="../media/image67.sv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12" Type="http://schemas.openxmlformats.org/officeDocument/2006/relationships/image" Target="../media/image61.svg"/><Relationship Id="rId17" Type="http://schemas.openxmlformats.org/officeDocument/2006/relationships/image" Target="../media/image66.png"/><Relationship Id="rId2" Type="http://schemas.openxmlformats.org/officeDocument/2006/relationships/image" Target="../media/image51.png"/><Relationship Id="rId16" Type="http://schemas.openxmlformats.org/officeDocument/2006/relationships/image" Target="../media/image65.svg"/><Relationship Id="rId20" Type="http://schemas.openxmlformats.org/officeDocument/2006/relationships/image" Target="../media/image69.sv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5.sv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5" Type="http://schemas.openxmlformats.org/officeDocument/2006/relationships/image" Target="../media/image64.png"/><Relationship Id="rId10" Type="http://schemas.openxmlformats.org/officeDocument/2006/relationships/image" Target="../media/image59.svg"/><Relationship Id="rId19" Type="http://schemas.openxmlformats.org/officeDocument/2006/relationships/image" Target="../media/image68.png"/><Relationship Id="rId4" Type="http://schemas.openxmlformats.org/officeDocument/2006/relationships/image" Target="../media/image53.svg"/><Relationship Id="rId9" Type="http://schemas.openxmlformats.org/officeDocument/2006/relationships/image" Target="../media/image58.png"/><Relationship Id="rId14" Type="http://schemas.openxmlformats.org/officeDocument/2006/relationships/image" Target="../media/image63.sv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ebookcentral.proquest.com/lib/cuccn" TargetMode="Externa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1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obe.com/cn/solutions/ebook/digital-editions/download.html" TargetMode="External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04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0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hyperlink" Target="http://china.pq.libguides.com/" TargetMode="External"/><Relationship Id="rId1" Type="http://schemas.openxmlformats.org/officeDocument/2006/relationships/slideLayout" Target="../slideLayouts/slideLayout2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hyperlink" Target="http://china.pq.libguides.com/abi" TargetMode="Externa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6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22.xml"/><Relationship Id="rId4" Type="http://schemas.openxmlformats.org/officeDocument/2006/relationships/hyperlink" Target="mailto:Chris.guo@proquest.com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5BB5F-B5C3-3D4F-825C-7F95E278F6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3040" y="2551464"/>
            <a:ext cx="8498721" cy="107330"/>
          </a:xfrm>
        </p:spPr>
        <p:txBody>
          <a:bodyPr>
            <a:normAutofit fontScale="90000"/>
          </a:bodyPr>
          <a:lstStyle/>
          <a:p>
            <a:r>
              <a:rPr lang="zh-CN" altLang="en-US" sz="5400" dirty="0">
                <a:latin typeface="+mn-lt"/>
                <a:ea typeface="华文楷体" panose="02010600040101010101" pitchFamily="2" charset="-122"/>
              </a:rPr>
              <a:t>激发课题灵感，乐享研究成果</a:t>
            </a:r>
            <a:br>
              <a:rPr lang="zh-CN" altLang="en-US" sz="5400" dirty="0">
                <a:latin typeface="+mn-lt"/>
                <a:ea typeface="华文楷体" panose="02010600040101010101" pitchFamily="2" charset="-122"/>
              </a:rPr>
            </a:br>
            <a:r>
              <a:rPr lang="zh-CN" altLang="en-US" sz="5400" dirty="0">
                <a:latin typeface="+mn-lt"/>
                <a:ea typeface="华文楷体" panose="02010600040101010101" pitchFamily="2" charset="-122"/>
              </a:rPr>
              <a:t> </a:t>
            </a:r>
            <a:r>
              <a:rPr lang="en-US" altLang="zh-CN" sz="5400" dirty="0">
                <a:latin typeface="+mn-lt"/>
                <a:ea typeface="华文楷体" panose="02010600040101010101" pitchFamily="2" charset="-122"/>
              </a:rPr>
              <a:t> </a:t>
            </a:r>
            <a:endParaRPr lang="zh-CN" altLang="en-US" sz="5400" dirty="0">
              <a:latin typeface="+mn-lt"/>
              <a:ea typeface="华文楷体" panose="02010600040101010101" pitchFamily="2" charset="-122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ECEB96-E00C-B94B-A53D-510B3A596A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Nov 5, 2019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E1EF8B-71C0-4B54-9905-ED3C7C7CD0FF}"/>
              </a:ext>
            </a:extLst>
          </p:cNvPr>
          <p:cNvSpPr/>
          <p:nvPr/>
        </p:nvSpPr>
        <p:spPr>
          <a:xfrm>
            <a:off x="5185359" y="5038056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zh-CN" altLang="en-US" sz="2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郭谷雨 </a:t>
            </a:r>
          </a:p>
          <a:p>
            <a:pPr algn="r"/>
            <a:r>
              <a:rPr lang="en-US" sz="2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ProQuest</a:t>
            </a:r>
            <a:r>
              <a:rPr lang="zh-CN" altLang="en-US" sz="2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培训及咨询顾问</a:t>
            </a:r>
          </a:p>
          <a:p>
            <a:pPr algn="r"/>
            <a:r>
              <a:rPr lang="en-US" sz="2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Chris.guo@proquest.com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37F3C5-1D15-4FDC-AA0C-415CF29FD1B0}"/>
              </a:ext>
            </a:extLst>
          </p:cNvPr>
          <p:cNvSpPr/>
          <p:nvPr/>
        </p:nvSpPr>
        <p:spPr>
          <a:xfrm>
            <a:off x="6296084" y="2852612"/>
            <a:ext cx="51122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ea typeface="华文楷体" panose="02010600040101010101" pitchFamily="2" charset="-122"/>
              </a:rPr>
              <a:t>——ProQuest</a:t>
            </a:r>
            <a:r>
              <a:rPr lang="zh-CN" altLang="en-US" sz="2400" dirty="0">
                <a:solidFill>
                  <a:schemeClr val="bg1"/>
                </a:solidFill>
                <a:ea typeface="华文楷体" panose="02010600040101010101" pitchFamily="2" charset="-122"/>
              </a:rPr>
              <a:t>全面助力社会科学研究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802907"/>
      </p:ext>
    </p:extLst>
  </p:cSld>
  <p:clrMapOvr>
    <a:masterClrMapping/>
  </p:clrMapOvr>
  <p:transition spd="slow">
    <p:wipe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zh-CN" altLang="en-US" b="1" dirty="0">
                <a:latin typeface="STKaiti" panose="02010600040101010101" pitchFamily="2" charset="-122"/>
                <a:ea typeface="STKaiti" panose="02010600040101010101" pitchFamily="2" charset="-122"/>
              </a:rPr>
              <a:t>期刊举例</a:t>
            </a:r>
            <a:r>
              <a:rPr lang="en-US" altLang="zh-CN" b="1" dirty="0">
                <a:latin typeface="STKaiti" panose="02010600040101010101" pitchFamily="2" charset="-122"/>
                <a:ea typeface="STKaiti" panose="02010600040101010101" pitchFamily="2" charset="-122"/>
              </a:rPr>
              <a:t>:</a:t>
            </a:r>
            <a:endParaRPr lang="zh-CN" altLang="en-US" b="1" dirty="0">
              <a:latin typeface="STKaiti" panose="02010600040101010101" pitchFamily="2" charset="-122"/>
              <a:ea typeface="STKaiti" panose="02010600040101010101" pitchFamily="2" charset="-122"/>
            </a:endParaRPr>
          </a:p>
        </p:txBody>
      </p:sp>
      <p:sp>
        <p:nvSpPr>
          <p:cNvPr id="306179" name="Rectangle 3"/>
          <p:cNvSpPr>
            <a:spLocks noGrp="1" noChangeArrowheads="1"/>
          </p:cNvSpPr>
          <p:nvPr>
            <p:ph idx="1"/>
          </p:nvPr>
        </p:nvSpPr>
        <p:spPr>
          <a:xfrm>
            <a:off x="548640" y="1188720"/>
            <a:ext cx="6581773" cy="578358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19th Century Music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Asian Music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Black Music Research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Early Music History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Folk Music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Journal of Band Research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Journal of Musicology - A Quarterly Review of Music History, Criticism, Analysis, and Performance Practice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Journal of the American Musical Instrument Society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Music Theory Spectrum - The Journal of the Society for Music Theory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Popular Music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Tempo - A Quarterly Review of Modern Music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Western Folklore</a:t>
            </a:r>
            <a:r>
              <a:rPr lang="zh-CN" altLang="en-US" sz="1600" dirty="0">
                <a:latin typeface="STKaiti" panose="02010600040101010101" pitchFamily="2" charset="-122"/>
                <a:ea typeface="STKaiti" panose="02010600040101010101" pitchFamily="2" charset="-122"/>
              </a:rPr>
              <a:t>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 rot="-5640947" flipH="1" flipV="1">
            <a:off x="3725864" y="3938432"/>
            <a:ext cx="458787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4450" rIns="92075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FCD58AE-9B5B-485A-859E-D17262858727}"/>
              </a:ext>
            </a:extLst>
          </p:cNvPr>
          <p:cNvSpPr txBox="1">
            <a:spLocks noChangeArrowheads="1"/>
          </p:cNvSpPr>
          <p:nvPr/>
        </p:nvSpPr>
        <p:spPr>
          <a:xfrm>
            <a:off x="7397114" y="1234440"/>
            <a:ext cx="4794886" cy="59264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800" b="0" i="0" kern="1200" spc="30" baseline="0">
                <a:solidFill>
                  <a:schemeClr val="tx1"/>
                </a:solidFill>
                <a:latin typeface="+mj-lt"/>
                <a:ea typeface="Open Sans Light" charset="0"/>
                <a:cs typeface="Open Sans Light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400" b="0" i="0" kern="1200" spc="30" baseline="0">
                <a:solidFill>
                  <a:schemeClr val="tx1"/>
                </a:solidFill>
                <a:latin typeface="+mj-lt"/>
                <a:ea typeface="Open Sans Light" charset="0"/>
                <a:cs typeface="Open Sans Light" charset="0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000" b="0" i="0" kern="1200" spc="30" baseline="0">
                <a:solidFill>
                  <a:schemeClr val="tx1"/>
                </a:solidFill>
                <a:latin typeface="+mj-lt"/>
                <a:ea typeface="Open Sans Light" charset="0"/>
                <a:cs typeface="Open Sans Light" charset="0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 b="0" i="0" kern="1200" spc="30" baseline="0">
                <a:solidFill>
                  <a:schemeClr val="tx1"/>
                </a:solidFill>
                <a:latin typeface="+mj-lt"/>
                <a:ea typeface="Open Sans Light" charset="0"/>
                <a:cs typeface="Open Sans Light" charset="0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 b="0" i="0" kern="1200" spc="30" baseline="0">
                <a:solidFill>
                  <a:schemeClr val="tx1"/>
                </a:solidFill>
                <a:latin typeface="+mj-lt"/>
                <a:ea typeface="Open Sans Light" charset="0"/>
                <a:cs typeface="Open Sans Light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Asian Theatre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Cinema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Comparative Drama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Film Comment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Film Quarterly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Journal of Film and Video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Literature/Film Quarterly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Millennium Film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NTQ - New Theatre Quarterly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Shakespeare Quarterly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Sight and Sound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Theatre Journal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STKaiti" panose="02010600040101010101" pitchFamily="2" charset="-122"/>
                <a:ea typeface="STKaiti" panose="02010600040101010101" pitchFamily="2" charset="-122"/>
              </a:rPr>
              <a:t>Theatre Research International</a:t>
            </a:r>
          </a:p>
          <a:p>
            <a:pPr algn="r">
              <a:lnSpc>
                <a:spcPct val="150000"/>
              </a:lnSpc>
              <a:buFont typeface="Monotype Sorts"/>
              <a:buNone/>
            </a:pPr>
            <a:r>
              <a:rPr lang="zh-CN" altLang="en-US" sz="1600" dirty="0">
                <a:latin typeface="STKaiti" panose="02010600040101010101" pitchFamily="2" charset="-122"/>
                <a:ea typeface="STKaiti" panose="02010600040101010101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120287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1852" y="90413"/>
            <a:ext cx="11221997" cy="874610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STKaiti" panose="02010600040101010101" pitchFamily="2" charset="-122"/>
                <a:ea typeface="STKaiti" panose="02010600040101010101" pitchFamily="2" charset="-122"/>
              </a:rPr>
              <a:t>ProQuest </a:t>
            </a:r>
            <a:r>
              <a:rPr lang="en-US" altLang="zh-CN" dirty="0" err="1">
                <a:latin typeface="STKaiti" panose="02010600040101010101" pitchFamily="2" charset="-122"/>
                <a:ea typeface="STKaiti" panose="02010600040101010101" pitchFamily="2" charset="-122"/>
              </a:rPr>
              <a:t>Ebook</a:t>
            </a:r>
            <a:r>
              <a:rPr lang="en-US" altLang="zh-CN" dirty="0">
                <a:latin typeface="STKaiti" panose="02010600040101010101" pitchFamily="2" charset="-122"/>
                <a:ea typeface="STKaiti" panose="02010600040101010101" pitchFamily="2" charset="-122"/>
              </a:rPr>
              <a:t> Central</a:t>
            </a:r>
            <a:r>
              <a:rPr lang="zh-CN" altLang="en-US" b="0" dirty="0">
                <a:latin typeface="STKaiti" panose="02010600040101010101" pitchFamily="2" charset="-122"/>
                <a:ea typeface="STKaiti" panose="02010600040101010101" pitchFamily="2" charset="-122"/>
              </a:rPr>
              <a:t> </a:t>
            </a:r>
            <a:r>
              <a:rPr lang="en-US" altLang="zh-CN" b="0" dirty="0">
                <a:latin typeface="STKaiti" panose="02010600040101010101" pitchFamily="2" charset="-122"/>
                <a:ea typeface="STKaiti" panose="02010600040101010101" pitchFamily="2" charset="-122"/>
              </a:rPr>
              <a:t>– </a:t>
            </a:r>
            <a:r>
              <a:rPr lang="zh-CN" altLang="en-US" b="0" dirty="0">
                <a:latin typeface="STKaiti" panose="02010600040101010101" pitchFamily="2" charset="-122"/>
                <a:ea typeface="STKaiti" panose="02010600040101010101" pitchFamily="2" charset="-122"/>
              </a:rPr>
              <a:t>电子书来源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A7635FB-4D1D-4881-B72C-77933C8C3A9B}"/>
              </a:ext>
            </a:extLst>
          </p:cNvPr>
          <p:cNvGrpSpPr/>
          <p:nvPr/>
        </p:nvGrpSpPr>
        <p:grpSpPr>
          <a:xfrm>
            <a:off x="903252" y="1122900"/>
            <a:ext cx="10232945" cy="5155352"/>
            <a:chOff x="1959055" y="1094619"/>
            <a:chExt cx="8542704" cy="4419216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2212974" y="1094619"/>
              <a:ext cx="8288785" cy="523220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"/>
                <a:defRPr sz="2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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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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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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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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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2800" b="1" dirty="0">
                  <a:solidFill>
                    <a:schemeClr val="bg1"/>
                  </a:solidFill>
                  <a:latin typeface="STKaiti" panose="02010600040101010101" pitchFamily="2" charset="-122"/>
                  <a:ea typeface="STKaiti" panose="02010600040101010101" pitchFamily="2" charset="-122"/>
                  <a:cs typeface="Arial Unicode MS" pitchFamily="34" charset="-122"/>
                </a:rPr>
                <a:t>来自</a:t>
              </a:r>
              <a:r>
                <a:rPr lang="en-US" altLang="zh-CN" sz="2800" b="1" dirty="0">
                  <a:solidFill>
                    <a:schemeClr val="bg1"/>
                  </a:solidFill>
                  <a:latin typeface="STKaiti" panose="02010600040101010101" pitchFamily="2" charset="-122"/>
                  <a:ea typeface="STKaiti" panose="02010600040101010101" pitchFamily="2" charset="-122"/>
                  <a:cs typeface="Arial Unicode MS" pitchFamily="34" charset="-122"/>
                </a:rPr>
                <a:t>1000</a:t>
              </a:r>
              <a:r>
                <a:rPr lang="zh-CN" altLang="zh-CN" sz="2800" b="1" dirty="0">
                  <a:solidFill>
                    <a:schemeClr val="bg1"/>
                  </a:solidFill>
                  <a:latin typeface="STKaiti" panose="02010600040101010101" pitchFamily="2" charset="-122"/>
                  <a:ea typeface="STKaiti" panose="02010600040101010101" pitchFamily="2" charset="-122"/>
                  <a:cs typeface="Arial Unicode MS" pitchFamily="34" charset="-122"/>
                </a:rPr>
                <a:t>多家全球著名的学术、商业和专业出版社</a:t>
              </a:r>
              <a:endParaRPr lang="zh-CN" altLang="en-US" sz="2800" b="1" dirty="0">
                <a:solidFill>
                  <a:schemeClr val="bg1"/>
                </a:solidFill>
                <a:latin typeface="STKaiti" panose="02010600040101010101" pitchFamily="2" charset="-122"/>
                <a:ea typeface="STKaiti" panose="02010600040101010101" pitchFamily="2" charset="-122"/>
                <a:cs typeface="Arial Unicode MS" pitchFamily="34" charset="-122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2974" y="1779508"/>
              <a:ext cx="1426256" cy="1635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9780" y="2638472"/>
              <a:ext cx="898839" cy="1270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1402" y="1895812"/>
              <a:ext cx="2198812" cy="599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4314" y="4789563"/>
              <a:ext cx="2120815" cy="724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2471" y="1919929"/>
              <a:ext cx="2036626" cy="553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9055" y="4267311"/>
              <a:ext cx="4278770" cy="349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1288" y="4873907"/>
              <a:ext cx="4338197" cy="46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9066" y="3467774"/>
              <a:ext cx="1649109" cy="594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9" name="Picture 1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1299" y="2775830"/>
              <a:ext cx="3053081" cy="430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0" name="Picture 1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5168" y="2679135"/>
              <a:ext cx="1396543" cy="1069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1" name="Picture 1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3924" y="3344239"/>
              <a:ext cx="2243384" cy="89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5" name="Picture 1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3285" y="3996125"/>
              <a:ext cx="2458806" cy="661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3478432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4A268-B6B5-4BBD-85FB-58ACEF2F9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STKaiti" panose="02010600040101010101" pitchFamily="2" charset="-122"/>
                <a:ea typeface="STKaiti" panose="02010600040101010101" pitchFamily="2" charset="-122"/>
              </a:rPr>
              <a:t>数据库登录方式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37CD40A-EA23-41C3-B86F-ADB0D132BB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22481"/>
            <a:ext cx="12192000" cy="573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81319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1896FCC-F64D-4696-BF73-1831E37CE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400" dirty="0">
                <a:latin typeface="华文楷体" panose="02010600040101010101" pitchFamily="2" charset="-122"/>
                <a:ea typeface="华文楷体" panose="02010600040101010101" pitchFamily="2" charset="-122"/>
              </a:rPr>
              <a:t>音乐表演全文库及电影学全文库检索</a:t>
            </a:r>
            <a:endParaRPr lang="en-US" sz="4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0234014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7E7F8-E260-40FC-B19A-72595FF16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ProQuest 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平台登陆</a:t>
            </a:r>
            <a:endParaRPr 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DF41C-2B9A-43A6-9E97-3129FE34EF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3D376A-97EC-4073-9760-8EDC743E8088}"/>
              </a:ext>
            </a:extLst>
          </p:cNvPr>
          <p:cNvGrpSpPr/>
          <p:nvPr/>
        </p:nvGrpSpPr>
        <p:grpSpPr>
          <a:xfrm>
            <a:off x="422031" y="1326894"/>
            <a:ext cx="3835078" cy="3352800"/>
            <a:chOff x="548640" y="1188720"/>
            <a:chExt cx="4295775" cy="301942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312EC03-4770-41E6-B8FB-E3C09D327F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8640" y="1188720"/>
              <a:ext cx="4295775" cy="301942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19F3974-9D28-4FC5-9254-83A18A282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6954" y="1379386"/>
              <a:ext cx="2644033" cy="2447025"/>
            </a:xfrm>
            <a:prstGeom prst="rect">
              <a:avLst/>
            </a:prstGeom>
            <a:effectLst>
              <a:softEdge rad="63500"/>
            </a:effectLst>
            <a:scene3d>
              <a:camera prst="perspectiveRelaxed"/>
              <a:lightRig rig="threePt" dir="t"/>
            </a:scene3d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A75909-7749-41EF-BA21-3891B1DD92D9}"/>
              </a:ext>
            </a:extLst>
          </p:cNvPr>
          <p:cNvGrpSpPr/>
          <p:nvPr/>
        </p:nvGrpSpPr>
        <p:grpSpPr>
          <a:xfrm>
            <a:off x="4577402" y="1326894"/>
            <a:ext cx="2399750" cy="3860549"/>
            <a:chOff x="6012730" y="581827"/>
            <a:chExt cx="3605378" cy="53748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548A8F9-6C7D-4B97-9D09-B4D2B9A9B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2730" y="581827"/>
              <a:ext cx="3605378" cy="5374808"/>
            </a:xfrm>
            <a:prstGeom prst="rect">
              <a:avLst/>
            </a:prstGeom>
          </p:spPr>
        </p:pic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4EAB3B41-B10F-402C-A8F8-42BE6BD288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9534" y="1326894"/>
              <a:ext cx="3111770" cy="4037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95B3A90-8B2F-48C3-B39A-F29EE28F5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404" y="1538611"/>
            <a:ext cx="4657566" cy="374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en-US" sz="2800" dirty="0">
                <a:latin typeface="华文楷体" panose="02010600040101010101" pitchFamily="2" charset="-122"/>
                <a:ea typeface="华文楷体" panose="02010600040101010101" pitchFamily="2" charset="-122"/>
                <a:hlinkClick r:id="rId6"/>
              </a:rPr>
              <a:t>https://search.proquest.com</a:t>
            </a:r>
            <a:r>
              <a:rPr lang="en-US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</a:t>
            </a:r>
          </a:p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同时支持计算机和移动设备访问，无需安装</a:t>
            </a:r>
            <a:r>
              <a:rPr lang="en-US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APP</a:t>
            </a:r>
          </a:p>
          <a:p>
            <a:pPr marL="457200" indent="-4572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访问采用</a:t>
            </a:r>
            <a:r>
              <a:rPr lang="en-US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IP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控制，远程访问需要借助</a:t>
            </a:r>
            <a:r>
              <a:rPr lang="en-US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VPN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实现</a:t>
            </a:r>
            <a:endParaRPr lang="en-US" alt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US" altLang="en-US" sz="2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8756903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5AE9858-F5CB-4D46-BCF3-4B67CB40E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6356"/>
            <a:ext cx="12192000" cy="572908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E65B9-94F8-44F6-98ED-1D614F796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634F12C-22EB-4240-A38D-E1C7B4D7F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638" y="182563"/>
            <a:ext cx="10972800" cy="681037"/>
          </a:xfrm>
        </p:spPr>
        <p:txBody>
          <a:bodyPr/>
          <a:lstStyle/>
          <a:p>
            <a:r>
              <a:rPr lang="en-US" dirty="0"/>
              <a:t>ProQuest </a:t>
            </a:r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特定出版物类型检索</a:t>
            </a:r>
            <a:endParaRPr 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F5F46E1-27CC-465B-BBA7-22C404DA828A}"/>
              </a:ext>
            </a:extLst>
          </p:cNvPr>
          <p:cNvSpPr/>
          <p:nvPr/>
        </p:nvSpPr>
        <p:spPr>
          <a:xfrm>
            <a:off x="3640318" y="2643472"/>
            <a:ext cx="4928648" cy="627629"/>
          </a:xfrm>
          <a:prstGeom prst="roundRect">
            <a:avLst/>
          </a:prstGeom>
          <a:noFill/>
          <a:ln w="76200">
            <a:solidFill>
              <a:schemeClr val="accent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771543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B7110-EB92-482A-BEF8-FF2FE0080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ProQuest</a:t>
            </a:r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检索</a:t>
            </a:r>
            <a:endParaRPr 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DEA3E4-6CCA-49FE-BF7B-8D4E1D808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20A514-ECD9-4053-8D5D-4BFB4D5B5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" y="972680"/>
            <a:ext cx="11071534" cy="51869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41E198-C1F6-4E8F-AC1A-1C03803B09C4}"/>
              </a:ext>
            </a:extLst>
          </p:cNvPr>
          <p:cNvSpPr txBox="1"/>
          <p:nvPr/>
        </p:nvSpPr>
        <p:spPr>
          <a:xfrm>
            <a:off x="1960775" y="3167390"/>
            <a:ext cx="7952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“short video</a:t>
            </a:r>
            <a:r>
              <a:rPr lang="en-US" altLang="zh-CN" sz="2800" b="1" dirty="0"/>
              <a:t>”</a:t>
            </a:r>
            <a:r>
              <a:rPr lang="en-US" sz="2800" b="1" dirty="0"/>
              <a:t> AND “social network*”‎</a:t>
            </a: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B5D5F88C-C707-49AD-BC70-C9466D123AA0}"/>
              </a:ext>
            </a:extLst>
          </p:cNvPr>
          <p:cNvSpPr/>
          <p:nvPr/>
        </p:nvSpPr>
        <p:spPr>
          <a:xfrm>
            <a:off x="5626541" y="4704425"/>
            <a:ext cx="5275921" cy="1348253"/>
          </a:xfrm>
          <a:prstGeom prst="wedgeRoundRectCallout">
            <a:avLst>
              <a:gd name="adj1" fmla="val -83386"/>
              <a:gd name="adj2" fmla="val -1423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“”来进行准确匹配</a:t>
            </a:r>
            <a:endParaRPr lang="en-US" altLang="zh-CN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*进行截词</a:t>
            </a:r>
            <a:endParaRPr lang="en-US" altLang="zh-CN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AND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限定逻辑关系</a:t>
            </a:r>
            <a:endParaRPr 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66631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8ADF3BB-9739-41E8-994D-A1C48B529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1"/>
            <a:ext cx="12192000" cy="57290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4B7110-EB92-482A-BEF8-FF2FE0080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全面的信息</a:t>
            </a:r>
            <a:endParaRPr 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2E248BDB-B34B-4D02-BE84-F1648C68DED2}"/>
              </a:ext>
            </a:extLst>
          </p:cNvPr>
          <p:cNvSpPr/>
          <p:nvPr/>
        </p:nvSpPr>
        <p:spPr>
          <a:xfrm>
            <a:off x="4429822" y="2614572"/>
            <a:ext cx="2269827" cy="814428"/>
          </a:xfrm>
          <a:prstGeom prst="wedgeRoundRectCallout">
            <a:avLst>
              <a:gd name="adj1" fmla="val 5922"/>
              <a:gd name="adj2" fmla="val 1973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期刊，论文，报告等</a:t>
            </a:r>
            <a:r>
              <a:rPr 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846CFB54-F1FB-40DD-9C00-BDD16323212F}"/>
              </a:ext>
            </a:extLst>
          </p:cNvPr>
          <p:cNvSpPr/>
          <p:nvPr/>
        </p:nvSpPr>
        <p:spPr>
          <a:xfrm>
            <a:off x="8638627" y="2614572"/>
            <a:ext cx="3037558" cy="814428"/>
          </a:xfrm>
          <a:prstGeom prst="wedgeRoundRectCallout">
            <a:avLst>
              <a:gd name="adj1" fmla="val 38118"/>
              <a:gd name="adj2" fmla="val 2091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电子书</a:t>
            </a:r>
            <a:endParaRPr lang="en-US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36369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C3DAA8-1DAC-4CF7-950E-004B782BA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1"/>
            <a:ext cx="12192000" cy="5729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结果凝练</a:t>
            </a:r>
            <a:endParaRPr lang="en-US" sz="4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721" y="3685880"/>
            <a:ext cx="1626397" cy="2805645"/>
          </a:xfrm>
          <a:prstGeom prst="roundRect">
            <a:avLst>
              <a:gd name="adj" fmla="val 17310"/>
            </a:avLst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3410060" y="4931500"/>
            <a:ext cx="2893359" cy="848831"/>
          </a:xfrm>
          <a:prstGeom prst="wedgeRoundRectCallout">
            <a:avLst>
              <a:gd name="adj1" fmla="val -75538"/>
              <a:gd name="adj2" fmla="val -348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Roboto Regular"/>
              </a:rPr>
              <a:t>寻找合适的研究方向：结果筛选</a:t>
            </a:r>
            <a:endParaRPr lang="en-US" sz="2400" dirty="0">
              <a:latin typeface="楷体" panose="02010609060101010101" pitchFamily="49" charset="-122"/>
              <a:ea typeface="楷体" panose="02010609060101010101" pitchFamily="49" charset="-122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946376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2ADE25E-73B2-4AAF-BCE6-FEED7ECEB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336" y="751063"/>
            <a:ext cx="4954690" cy="453659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3B64AF7-8944-443F-8B52-466332616A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74"/>
            <a:ext cx="3990975" cy="6200775"/>
          </a:xfrm>
          <a:prstGeom prst="rect">
            <a:avLst/>
          </a:prstGeom>
        </p:spPr>
      </p:pic>
      <p:sp>
        <p:nvSpPr>
          <p:cNvPr id="9" name="Rounded Rectangular Callout 8"/>
          <p:cNvSpPr/>
          <p:nvPr/>
        </p:nvSpPr>
        <p:spPr>
          <a:xfrm>
            <a:off x="6031499" y="30541"/>
            <a:ext cx="3022527" cy="1197680"/>
          </a:xfrm>
          <a:prstGeom prst="wedgeRoundRectCallout">
            <a:avLst>
              <a:gd name="adj1" fmla="val -49720"/>
              <a:gd name="adj2" fmla="val 9963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Roboto Regular"/>
              </a:rPr>
              <a:t>勾选感兴趣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Roboto Regular"/>
              </a:rPr>
              <a:t>/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Roboto Regular"/>
              </a:rPr>
              <a:t>和专业相关的主题词（研究领域）</a:t>
            </a:r>
            <a:endParaRPr lang="en-US" sz="2400" dirty="0">
              <a:latin typeface="楷体" panose="02010609060101010101" pitchFamily="49" charset="-122"/>
              <a:ea typeface="楷体" panose="02010609060101010101" pitchFamily="49" charset="-122"/>
              <a:cs typeface="Roboto Regular"/>
            </a:endParaRPr>
          </a:p>
        </p:txBody>
      </p:sp>
      <p:sp>
        <p:nvSpPr>
          <p:cNvPr id="8" name="Freeform 37"/>
          <p:cNvSpPr>
            <a:spLocks/>
          </p:cNvSpPr>
          <p:nvPr/>
        </p:nvSpPr>
        <p:spPr bwMode="auto">
          <a:xfrm rot="770517" flipH="1" flipV="1">
            <a:off x="2668544" y="3138310"/>
            <a:ext cx="2191742" cy="581379"/>
          </a:xfrm>
          <a:custGeom>
            <a:avLst/>
            <a:gdLst>
              <a:gd name="T0" fmla="*/ 2147483647 w 1501"/>
              <a:gd name="T1" fmla="*/ 2147483647 h 474"/>
              <a:gd name="T2" fmla="*/ 2147483647 w 1501"/>
              <a:gd name="T3" fmla="*/ 2147483647 h 474"/>
              <a:gd name="T4" fmla="*/ 2147483647 w 1501"/>
              <a:gd name="T5" fmla="*/ 2147483647 h 474"/>
              <a:gd name="T6" fmla="*/ 0 w 1501"/>
              <a:gd name="T7" fmla="*/ 2147483647 h 474"/>
              <a:gd name="T8" fmla="*/ 2147483647 w 1501"/>
              <a:gd name="T9" fmla="*/ 2147483647 h 474"/>
              <a:gd name="T10" fmla="*/ 2147483647 w 1501"/>
              <a:gd name="T11" fmla="*/ 2147483647 h 474"/>
              <a:gd name="T12" fmla="*/ 2147483647 w 1501"/>
              <a:gd name="T13" fmla="*/ 2147483647 h 47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01"/>
              <a:gd name="T22" fmla="*/ 0 h 474"/>
              <a:gd name="T23" fmla="*/ 1501 w 1501"/>
              <a:gd name="T24" fmla="*/ 474 h 47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01" h="474">
                <a:moveTo>
                  <a:pt x="1494" y="337"/>
                </a:moveTo>
                <a:cubicBezTo>
                  <a:pt x="1501" y="296"/>
                  <a:pt x="956" y="0"/>
                  <a:pt x="278" y="182"/>
                </a:cubicBezTo>
                <a:cubicBezTo>
                  <a:pt x="270" y="181"/>
                  <a:pt x="232" y="182"/>
                  <a:pt x="296" y="44"/>
                </a:cubicBezTo>
                <a:cubicBezTo>
                  <a:pt x="83" y="191"/>
                  <a:pt x="2" y="315"/>
                  <a:pt x="0" y="324"/>
                </a:cubicBezTo>
                <a:cubicBezTo>
                  <a:pt x="204" y="345"/>
                  <a:pt x="314" y="474"/>
                  <a:pt x="314" y="474"/>
                </a:cubicBezTo>
                <a:cubicBezTo>
                  <a:pt x="319" y="470"/>
                  <a:pt x="259" y="330"/>
                  <a:pt x="287" y="337"/>
                </a:cubicBezTo>
                <a:cubicBezTo>
                  <a:pt x="1247" y="35"/>
                  <a:pt x="1487" y="377"/>
                  <a:pt x="1494" y="337"/>
                </a:cubicBezTo>
                <a:close/>
              </a:path>
            </a:pathLst>
          </a:custGeom>
          <a:solidFill>
            <a:srgbClr val="C21C22"/>
          </a:solidFill>
          <a:ln w="28575">
            <a:solidFill>
              <a:srgbClr val="C21C22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57189"/>
            <a:endParaRPr lang="ko-KR" altLang="en-US" dirty="0">
              <a:solidFill>
                <a:srgbClr val="0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B893CDF-BABD-40FA-92B6-C535797F7D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8089" y="1977994"/>
            <a:ext cx="4232856" cy="39559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20FD30-BAE4-4AD6-BC6B-F205BA2BAA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5300" y="1108728"/>
            <a:ext cx="4038600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657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E22ABD1-1437-40EB-8DC9-1FAD1A10C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培训大纲</a:t>
            </a:r>
            <a:endParaRPr lang="en-US" sz="4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3D95ABF4-FA3B-4CDB-A718-B8B34A42E4B0}"/>
              </a:ext>
            </a:extLst>
          </p:cNvPr>
          <p:cNvSpPr txBox="1">
            <a:spLocks/>
          </p:cNvSpPr>
          <p:nvPr/>
        </p:nvSpPr>
        <p:spPr>
          <a:xfrm>
            <a:off x="661156" y="1335608"/>
            <a:ext cx="11075913" cy="4186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800" b="0" i="0" kern="1200" spc="30" baseline="0">
                <a:solidFill>
                  <a:schemeClr val="tx1"/>
                </a:solidFill>
                <a:latin typeface="+mj-lt"/>
                <a:ea typeface="Open Sans Light" charset="0"/>
                <a:cs typeface="Open Sans Light" charset="0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400" b="0" i="0" kern="1200" spc="30" baseline="0">
                <a:solidFill>
                  <a:schemeClr val="tx1"/>
                </a:solidFill>
                <a:latin typeface="+mj-lt"/>
                <a:ea typeface="Open Sans Light" charset="0"/>
                <a:cs typeface="Open Sans Light" charset="0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000" b="0" i="0" kern="1200" spc="30" baseline="0">
                <a:solidFill>
                  <a:schemeClr val="tx1"/>
                </a:solidFill>
                <a:latin typeface="+mj-lt"/>
                <a:ea typeface="Open Sans Light" charset="0"/>
                <a:cs typeface="Open Sans Light" charset="0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 b="0" i="0" kern="1200" spc="30" baseline="0">
                <a:solidFill>
                  <a:schemeClr val="tx1"/>
                </a:solidFill>
                <a:latin typeface="+mj-lt"/>
                <a:ea typeface="Open Sans Light" charset="0"/>
                <a:cs typeface="Open Sans Light" charset="0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 b="0" i="0" kern="1200" spc="30" baseline="0">
                <a:solidFill>
                  <a:schemeClr val="tx1"/>
                </a:solidFill>
                <a:latin typeface="+mj-lt"/>
                <a:ea typeface="Open Sans Light" charset="0"/>
                <a:cs typeface="Open Sans Light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28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rPr>
              <a:t>本次讲座将帮助您：</a:t>
            </a:r>
            <a:endParaRPr kumimoji="0" lang="en-US" altLang="zh-CN" sz="2800" b="0" i="0" u="none" strike="noStrike" kern="1200" cap="none" spc="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zh-CN" altLang="en-US" sz="28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rPr>
              <a:t>了解</a:t>
            </a:r>
            <a:r>
              <a:rPr kumimoji="0" lang="en-US" altLang="zh-CN" sz="28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rPr>
              <a:t>ProQuest</a:t>
            </a:r>
            <a:r>
              <a:rPr kumimoji="0" lang="zh-CN" altLang="en-US" sz="28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rPr>
              <a:t>数据库内容及特色</a:t>
            </a:r>
            <a:endParaRPr kumimoji="0" lang="en-US" altLang="zh-CN" sz="2800" b="0" i="0" u="none" strike="noStrike" kern="1200" cap="none" spc="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zh-CN" altLang="en-US" sz="28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rPr>
              <a:t>掌握外文文献检索方法及相关文献挖掘技术</a:t>
            </a:r>
            <a:endParaRPr kumimoji="0" lang="en-US" altLang="zh-CN" sz="2800" b="0" i="0" u="none" strike="noStrike" kern="1200" cap="none" spc="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zh-CN" altLang="en-US" sz="28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rPr>
              <a:t>学会课题追踪、文献分享方法</a:t>
            </a:r>
            <a:r>
              <a:rPr kumimoji="0" lang="en-US" altLang="zh-CN" sz="2800" b="0" i="0" u="none" strike="noStrike" kern="1200" cap="none" spc="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kumimoji="0" lang="en-US" sz="2800" b="0" i="0" u="none" strike="noStrike" kern="1200" cap="none" spc="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54157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14B854-114D-4605-BC27-E8829FC15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445" y="1126263"/>
            <a:ext cx="5899685" cy="54231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0C297A-0621-49C8-91BB-14BDBD6F1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结果凝练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出版物</a:t>
            </a:r>
            <a:endParaRPr 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C9F3AE-25B6-4DB6-A610-07F37AD6F802}"/>
              </a:ext>
            </a:extLst>
          </p:cNvPr>
          <p:cNvSpPr txBox="1"/>
          <p:nvPr/>
        </p:nvSpPr>
        <p:spPr>
          <a:xfrm>
            <a:off x="5124082" y="1116638"/>
            <a:ext cx="6508866" cy="4758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u="sng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如何选择投稿期刊</a:t>
            </a:r>
            <a:endParaRPr lang="en-US" altLang="zh-CN" sz="2800" u="sng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sz="2800" u="sng" spc="600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2800" spc="-150" dirty="0">
                <a:solidFill>
                  <a:srgbClr val="002060"/>
                </a:solidFill>
                <a:ea typeface="楷体" panose="02010609060101010101" pitchFamily="49" charset="-122"/>
              </a:rPr>
              <a:t>JCR- impact factor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spc="-150" dirty="0">
                <a:solidFill>
                  <a:srgbClr val="002060"/>
                </a:solidFill>
                <a:ea typeface="楷体" panose="02010609060101010101" pitchFamily="49" charset="-122"/>
              </a:rPr>
              <a:t>期刊分区</a:t>
            </a:r>
            <a:endParaRPr lang="en-US" altLang="zh-CN" sz="2800" spc="-150" dirty="0">
              <a:solidFill>
                <a:srgbClr val="002060"/>
              </a:solidFill>
              <a:ea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800" spc="-150" dirty="0">
                <a:solidFill>
                  <a:srgbClr val="002060"/>
                </a:solidFill>
                <a:ea typeface="楷体" panose="02010609060101010101" pitchFamily="49" charset="-122"/>
              </a:rPr>
              <a:t>WOS</a:t>
            </a:r>
            <a:r>
              <a:rPr lang="zh-CN" altLang="en-US" sz="2800" spc="-150" dirty="0">
                <a:solidFill>
                  <a:srgbClr val="002060"/>
                </a:solidFill>
                <a:ea typeface="楷体" panose="02010609060101010101" pitchFamily="49" charset="-122"/>
              </a:rPr>
              <a:t>核心合集</a:t>
            </a:r>
            <a:endParaRPr lang="en-US" altLang="zh-CN" sz="2800" spc="-150" dirty="0">
              <a:solidFill>
                <a:srgbClr val="002060"/>
              </a:solidFill>
              <a:ea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spc="-150" dirty="0">
                <a:solidFill>
                  <a:srgbClr val="002060"/>
                </a:solidFill>
                <a:ea typeface="楷体" panose="02010609060101010101" pitchFamily="49" charset="-122"/>
              </a:rPr>
              <a:t>同行推荐，导师推荐</a:t>
            </a:r>
            <a:endParaRPr lang="en-US" altLang="zh-CN" sz="2800" spc="-150" dirty="0">
              <a:solidFill>
                <a:srgbClr val="002060"/>
              </a:solidFill>
              <a:ea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spc="-150" dirty="0">
                <a:solidFill>
                  <a:srgbClr val="002060"/>
                </a:solidFill>
                <a:ea typeface="楷体" panose="02010609060101010101" pitchFamily="49" charset="-122"/>
              </a:rPr>
              <a:t>查阅所引用参考文献来源</a:t>
            </a:r>
            <a:endParaRPr lang="en-US" altLang="zh-CN" sz="2800" spc="-150" dirty="0">
              <a:solidFill>
                <a:srgbClr val="002060"/>
              </a:solidFill>
              <a:ea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spc="-150" dirty="0">
                <a:solidFill>
                  <a:srgbClr val="002060"/>
                </a:solidFill>
                <a:ea typeface="楷体" panose="02010609060101010101" pitchFamily="49" charset="-122"/>
              </a:rPr>
              <a:t>期刊收录的中国作者稿件数量</a:t>
            </a:r>
            <a:endParaRPr lang="en-US" sz="2800" spc="-150" dirty="0">
              <a:solidFill>
                <a:srgbClr val="002060"/>
              </a:solidFill>
              <a:ea typeface="楷体" panose="02010609060101010101" pitchFamily="49" charset="-122"/>
            </a:endParaRPr>
          </a:p>
        </p:txBody>
      </p:sp>
      <p:pic>
        <p:nvPicPr>
          <p:cNvPr id="7" name="Graphic 6" descr="Back">
            <a:extLst>
              <a:ext uri="{FF2B5EF4-FFF2-40B4-BE49-F238E27FC236}">
                <a16:creationId xmlns:a16="http://schemas.microsoft.com/office/drawing/2014/main" id="{FAA2BF3F-352E-4C89-A249-CE02C57251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996551">
            <a:off x="3580943" y="3539211"/>
            <a:ext cx="2111433" cy="10880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8BFA73-9792-4016-A3C2-D2C5DA7155A5}"/>
              </a:ext>
            </a:extLst>
          </p:cNvPr>
          <p:cNvSpPr txBox="1"/>
          <p:nvPr/>
        </p:nvSpPr>
        <p:spPr>
          <a:xfrm>
            <a:off x="8164487" y="1116638"/>
            <a:ext cx="4783973" cy="2819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u="sng" dirty="0">
                <a:solidFill>
                  <a:schemeClr val="tx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稿件投入不适合刊物</a:t>
            </a:r>
            <a:endParaRPr lang="en-US" altLang="zh-CN" sz="2800" u="sng" dirty="0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sz="2800" u="sng" dirty="0">
              <a:solidFill>
                <a:schemeClr val="tx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spc="-150" dirty="0">
                <a:solidFill>
                  <a:schemeClr val="tx2">
                    <a:lumMod val="75000"/>
                  </a:schemeClr>
                </a:solidFill>
                <a:ea typeface="楷体" panose="02010609060101010101" pitchFamily="49" charset="-122"/>
              </a:rPr>
              <a:t>退稿</a:t>
            </a:r>
            <a:endParaRPr lang="en-US" altLang="zh-CN" sz="2800" spc="-150" dirty="0">
              <a:solidFill>
                <a:schemeClr val="tx2">
                  <a:lumMod val="75000"/>
                </a:schemeClr>
              </a:solidFill>
              <a:ea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spc="-150" dirty="0">
                <a:solidFill>
                  <a:schemeClr val="tx2">
                    <a:lumMod val="75000"/>
                  </a:schemeClr>
                </a:solidFill>
                <a:ea typeface="楷体" panose="02010609060101010101" pitchFamily="49" charset="-122"/>
              </a:rPr>
              <a:t>少有同行关注，少引用</a:t>
            </a:r>
            <a:endParaRPr lang="en-US" altLang="zh-CN" sz="2800" spc="-150" dirty="0">
              <a:solidFill>
                <a:schemeClr val="tx2">
                  <a:lumMod val="75000"/>
                </a:schemeClr>
              </a:solidFill>
              <a:ea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spc="-150" dirty="0">
                <a:solidFill>
                  <a:schemeClr val="tx2">
                    <a:lumMod val="75000"/>
                  </a:schemeClr>
                </a:solidFill>
                <a:ea typeface="楷体" panose="02010609060101010101" pitchFamily="49" charset="-122"/>
              </a:rPr>
              <a:t>不公正的同行评审</a:t>
            </a:r>
            <a:endParaRPr lang="en-US" sz="2800" spc="-150" dirty="0">
              <a:solidFill>
                <a:schemeClr val="tx2">
                  <a:lumMod val="75000"/>
                </a:schemeClr>
              </a:solidFill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02077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8AB00F-9898-4AD4-882A-79176A599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3059"/>
            <a:ext cx="12192000" cy="5729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10" y="0"/>
            <a:ext cx="10972800" cy="68072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结果导出</a:t>
            </a:r>
            <a:endParaRPr lang="en-US" sz="4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1410950" y="2600325"/>
            <a:ext cx="591859" cy="504825"/>
          </a:xfrm>
          <a:prstGeom prst="roundRect">
            <a:avLst>
              <a:gd name="adj" fmla="val 17310"/>
            </a:avLst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31F721-03B0-493F-88A4-537F7A498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3164" y="3183180"/>
            <a:ext cx="3381375" cy="2647950"/>
          </a:xfrm>
          <a:prstGeom prst="rect">
            <a:avLst/>
          </a:prstGeom>
          <a:ln w="57150">
            <a:solidFill>
              <a:schemeClr val="accent1"/>
            </a:solidFill>
            <a:prstDash val="sysDot"/>
          </a:ln>
        </p:spPr>
      </p:pic>
      <p:sp>
        <p:nvSpPr>
          <p:cNvPr id="7" name="Rounded Rectangle 6"/>
          <p:cNvSpPr/>
          <p:nvPr/>
        </p:nvSpPr>
        <p:spPr>
          <a:xfrm>
            <a:off x="7670992" y="5013103"/>
            <a:ext cx="3449518" cy="339305"/>
          </a:xfrm>
          <a:prstGeom prst="roundRect">
            <a:avLst>
              <a:gd name="adj" fmla="val 17310"/>
            </a:avLst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8813014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95" y="1161262"/>
            <a:ext cx="10826325" cy="3508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按作者查找文献</a:t>
            </a:r>
            <a:endParaRPr lang="en-US" sz="4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390623" y="1680883"/>
            <a:ext cx="2551697" cy="484095"/>
          </a:xfrm>
          <a:prstGeom prst="roundRect">
            <a:avLst>
              <a:gd name="adj" fmla="val 17310"/>
            </a:avLst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4424" y="1685366"/>
            <a:ext cx="1581928" cy="479612"/>
          </a:xfrm>
          <a:prstGeom prst="roundRect">
            <a:avLst>
              <a:gd name="adj" fmla="val 17310"/>
            </a:avLst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895" y="2986470"/>
            <a:ext cx="7100047" cy="3384356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3161895" y="3850623"/>
            <a:ext cx="981635" cy="479331"/>
          </a:xfrm>
          <a:prstGeom prst="roundRect">
            <a:avLst>
              <a:gd name="adj" fmla="val 17310"/>
            </a:avLst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7074989" y="4670046"/>
            <a:ext cx="2907212" cy="1390284"/>
          </a:xfrm>
          <a:prstGeom prst="wedgeRoundRectCallout">
            <a:avLst>
              <a:gd name="adj1" fmla="val -46769"/>
              <a:gd name="adj2" fmla="val -715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  <a:cs typeface="Roboto Regular"/>
              </a:rPr>
              <a:t>重复上一个流程，继续挖掘主题词和研究方向</a:t>
            </a:r>
            <a:endParaRPr lang="en-US" altLang="zh-CN" sz="2800" dirty="0">
              <a:latin typeface="华文楷体" panose="02010600040101010101" pitchFamily="2" charset="-122"/>
              <a:ea typeface="华文楷体" panose="02010600040101010101" pitchFamily="2" charset="-122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41993161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14A172A2-86F3-4816-A84E-F9492021E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2842" y="0"/>
            <a:ext cx="4546315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A46F7877-7C41-496D-B6D9-043C032B5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654" y="182881"/>
            <a:ext cx="10972800" cy="680720"/>
          </a:xfrm>
        </p:spPr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文献的挖掘方式</a:t>
            </a:r>
            <a:endParaRPr lang="en-US" dirty="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AAF5007-F916-4C5F-AA38-BEE39A56DCC5}"/>
              </a:ext>
            </a:extLst>
          </p:cNvPr>
          <p:cNvGrpSpPr/>
          <p:nvPr/>
        </p:nvGrpSpPr>
        <p:grpSpPr>
          <a:xfrm>
            <a:off x="568150" y="4898142"/>
            <a:ext cx="10552320" cy="1776977"/>
            <a:chOff x="469348" y="2909236"/>
            <a:chExt cx="11004881" cy="2009922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C1377CF2-5867-4B1E-8574-959AEA79AA5A}"/>
                </a:ext>
              </a:extLst>
            </p:cNvPr>
            <p:cNvGrpSpPr/>
            <p:nvPr/>
          </p:nvGrpSpPr>
          <p:grpSpPr>
            <a:xfrm>
              <a:off x="469348" y="2909236"/>
              <a:ext cx="6518967" cy="2009922"/>
              <a:chOff x="469348" y="2909236"/>
              <a:chExt cx="6518967" cy="2009922"/>
            </a:xfrm>
            <a:solidFill>
              <a:srgbClr val="002060"/>
            </a:solidFill>
          </p:grpSpPr>
          <p:pic>
            <p:nvPicPr>
              <p:cNvPr id="10" name="Graphic 9" descr="Books">
                <a:extLst>
                  <a:ext uri="{FF2B5EF4-FFF2-40B4-BE49-F238E27FC236}">
                    <a16:creationId xmlns:a16="http://schemas.microsoft.com/office/drawing/2014/main" id="{62232679-9E85-494A-A55F-9DA88BDADE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978393" y="2909236"/>
                <a:ext cx="2009922" cy="2009922"/>
              </a:xfrm>
              <a:prstGeom prst="rect">
                <a:avLst/>
              </a:prstGeom>
            </p:spPr>
          </p:pic>
          <p:pic>
            <p:nvPicPr>
              <p:cNvPr id="11" name="Graphic 10" descr="Arrow: Slight curve">
                <a:extLst>
                  <a:ext uri="{FF2B5EF4-FFF2-40B4-BE49-F238E27FC236}">
                    <a16:creationId xmlns:a16="http://schemas.microsoft.com/office/drawing/2014/main" id="{232FF6B6-6CB4-4858-8E17-DF89D465DC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790885" y="3429000"/>
                <a:ext cx="3009208" cy="914400"/>
              </a:xfrm>
              <a:prstGeom prst="rect">
                <a:avLst/>
              </a:prstGeom>
            </p:spPr>
          </p:pic>
          <p:pic>
            <p:nvPicPr>
              <p:cNvPr id="12" name="Graphic 11" descr="List">
                <a:extLst>
                  <a:ext uri="{FF2B5EF4-FFF2-40B4-BE49-F238E27FC236}">
                    <a16:creationId xmlns:a16="http://schemas.microsoft.com/office/drawing/2014/main" id="{E8E37ABD-F483-4A39-8748-4F90526F6B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69348" y="3018317"/>
                <a:ext cx="1684967" cy="1684967"/>
              </a:xfrm>
              <a:prstGeom prst="rect">
                <a:avLst/>
              </a:prstGeom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D119301-EBB0-4EB6-ACF6-6BB66C9993D3}"/>
                </a:ext>
              </a:extLst>
            </p:cNvPr>
            <p:cNvGrpSpPr/>
            <p:nvPr/>
          </p:nvGrpSpPr>
          <p:grpSpPr>
            <a:xfrm>
              <a:off x="7694886" y="3397999"/>
              <a:ext cx="3779343" cy="783146"/>
              <a:chOff x="7542486" y="1317844"/>
              <a:chExt cx="3779343" cy="783146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6567AE-7A3F-443F-99BF-0397F0BE5637}"/>
                  </a:ext>
                </a:extLst>
              </p:cNvPr>
              <p:cNvSpPr txBox="1"/>
              <p:nvPr/>
            </p:nvSpPr>
            <p:spPr>
              <a:xfrm>
                <a:off x="7542486" y="1317844"/>
                <a:ext cx="261296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00206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Wingdings" panose="05000000000000000000" pitchFamily="2" charset="2"/>
                  </a:rPr>
                  <a:t>文</a:t>
                </a:r>
                <a:endParaRPr lang="en-US" altLang="zh-CN" sz="4000" dirty="0">
                  <a:solidFill>
                    <a:srgbClr val="00206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Wingdings" panose="05000000000000000000" pitchFamily="2" charset="2"/>
                </a:endParaRPr>
              </a:p>
            </p:txBody>
          </p:sp>
          <p:pic>
            <p:nvPicPr>
              <p:cNvPr id="21" name="Graphic 20" descr="Arrow: Slight curve">
                <a:extLst>
                  <a:ext uri="{FF2B5EF4-FFF2-40B4-BE49-F238E27FC236}">
                    <a16:creationId xmlns:a16="http://schemas.microsoft.com/office/drawing/2014/main" id="{315346A7-0708-40AC-A3BD-7C0A9AA5A6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8018483" y="1345076"/>
                <a:ext cx="2487645" cy="755914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E197FD8-A6AB-4C6F-B1F7-C31410BC8CE8}"/>
                  </a:ext>
                </a:extLst>
              </p:cNvPr>
              <p:cNvSpPr/>
              <p:nvPr/>
            </p:nvSpPr>
            <p:spPr>
              <a:xfrm flipH="1">
                <a:off x="10536503" y="1345076"/>
                <a:ext cx="78532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4000" dirty="0">
                    <a:solidFill>
                      <a:srgbClr val="00206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Wingdings" panose="05000000000000000000" pitchFamily="2" charset="2"/>
                  </a:rPr>
                  <a:t>文</a:t>
                </a:r>
                <a:endParaRPr lang="en-US" sz="4000" dirty="0">
                  <a:solidFill>
                    <a:srgbClr val="002060"/>
                  </a:solidFill>
                </a:endParaRP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280DEFC-4CE3-41B0-9CB6-7F572160DF6F}"/>
              </a:ext>
            </a:extLst>
          </p:cNvPr>
          <p:cNvGrpSpPr/>
          <p:nvPr/>
        </p:nvGrpSpPr>
        <p:grpSpPr>
          <a:xfrm>
            <a:off x="670804" y="3184164"/>
            <a:ext cx="10536556" cy="1776977"/>
            <a:chOff x="485787" y="845917"/>
            <a:chExt cx="10988442" cy="200992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913DFA5-8D73-4DC8-8891-FB9D2F5D4DFE}"/>
                </a:ext>
              </a:extLst>
            </p:cNvPr>
            <p:cNvGrpSpPr/>
            <p:nvPr/>
          </p:nvGrpSpPr>
          <p:grpSpPr>
            <a:xfrm>
              <a:off x="485787" y="845917"/>
              <a:ext cx="6324228" cy="2009922"/>
              <a:chOff x="485787" y="845917"/>
              <a:chExt cx="6324228" cy="2009922"/>
            </a:xfrm>
            <a:solidFill>
              <a:srgbClr val="475920"/>
            </a:solidFill>
          </p:grpSpPr>
          <p:pic>
            <p:nvPicPr>
              <p:cNvPr id="4" name="Graphic 3" descr="Lecturer">
                <a:extLst>
                  <a:ext uri="{FF2B5EF4-FFF2-40B4-BE49-F238E27FC236}">
                    <a16:creationId xmlns:a16="http://schemas.microsoft.com/office/drawing/2014/main" id="{2BEFE91C-3797-4977-AD7F-17E33E2E3F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485787" y="1127253"/>
                <a:ext cx="1684967" cy="1684967"/>
              </a:xfrm>
              <a:prstGeom prst="rect">
                <a:avLst/>
              </a:prstGeom>
            </p:spPr>
          </p:pic>
          <p:pic>
            <p:nvPicPr>
              <p:cNvPr id="6" name="Graphic 5" descr="Books">
                <a:extLst>
                  <a:ext uri="{FF2B5EF4-FFF2-40B4-BE49-F238E27FC236}">
                    <a16:creationId xmlns:a16="http://schemas.microsoft.com/office/drawing/2014/main" id="{EC60FE81-27A1-417A-8702-34BA82B938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4800093" y="845917"/>
                <a:ext cx="2009922" cy="2009922"/>
              </a:xfrm>
              <a:prstGeom prst="rect">
                <a:avLst/>
              </a:prstGeom>
            </p:spPr>
          </p:pic>
          <p:pic>
            <p:nvPicPr>
              <p:cNvPr id="8" name="Graphic 7" descr="Arrow: Slight curve">
                <a:extLst>
                  <a:ext uri="{FF2B5EF4-FFF2-40B4-BE49-F238E27FC236}">
                    <a16:creationId xmlns:a16="http://schemas.microsoft.com/office/drawing/2014/main" id="{688271DD-A084-4A84-869A-872463F4BB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1728039" y="1419078"/>
                <a:ext cx="3009208" cy="914400"/>
              </a:xfrm>
              <a:prstGeom prst="rect">
                <a:avLst/>
              </a:prstGeom>
            </p:spPr>
          </p:pic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275EE93-1A1F-45C0-8F2E-554C2C430962}"/>
                </a:ext>
              </a:extLst>
            </p:cNvPr>
            <p:cNvGrpSpPr/>
            <p:nvPr/>
          </p:nvGrpSpPr>
          <p:grpSpPr>
            <a:xfrm>
              <a:off x="7694886" y="1470244"/>
              <a:ext cx="3779343" cy="783146"/>
              <a:chOff x="7542486" y="1317844"/>
              <a:chExt cx="3779343" cy="783146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55C45DF-BBE7-4A69-A1E7-34D75B7661DA}"/>
                  </a:ext>
                </a:extLst>
              </p:cNvPr>
              <p:cNvSpPr txBox="1"/>
              <p:nvPr/>
            </p:nvSpPr>
            <p:spPr>
              <a:xfrm>
                <a:off x="7542486" y="1317844"/>
                <a:ext cx="261296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47592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人</a:t>
                </a:r>
                <a:endParaRPr lang="en-US" altLang="zh-CN" sz="4000" dirty="0">
                  <a:solidFill>
                    <a:srgbClr val="47592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Wingdings" panose="05000000000000000000" pitchFamily="2" charset="2"/>
                </a:endParaRPr>
              </a:p>
            </p:txBody>
          </p:sp>
          <p:pic>
            <p:nvPicPr>
              <p:cNvPr id="26" name="Graphic 25" descr="Arrow: Slight curve">
                <a:extLst>
                  <a:ext uri="{FF2B5EF4-FFF2-40B4-BE49-F238E27FC236}">
                    <a16:creationId xmlns:a16="http://schemas.microsoft.com/office/drawing/2014/main" id="{8600D2B0-73F8-43C5-91BB-4828B920A1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8018483" y="1345076"/>
                <a:ext cx="2487645" cy="755914"/>
              </a:xfrm>
              <a:prstGeom prst="rect">
                <a:avLst/>
              </a:prstGeom>
            </p:spPr>
          </p:pic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C5D3E14-C76A-4434-BD83-B98676C464EA}"/>
                  </a:ext>
                </a:extLst>
              </p:cNvPr>
              <p:cNvSpPr/>
              <p:nvPr/>
            </p:nvSpPr>
            <p:spPr>
              <a:xfrm flipH="1">
                <a:off x="10536503" y="1345076"/>
                <a:ext cx="78532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4000" dirty="0">
                    <a:solidFill>
                      <a:srgbClr val="47592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Wingdings" panose="05000000000000000000" pitchFamily="2" charset="2"/>
                  </a:rPr>
                  <a:t>文</a:t>
                </a:r>
                <a:endParaRPr lang="en-US" sz="4000" dirty="0">
                  <a:solidFill>
                    <a:srgbClr val="475920"/>
                  </a:solidFill>
                </a:endParaRPr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EFE7CC-11FF-40A5-A96C-D369BD39CACE}"/>
              </a:ext>
            </a:extLst>
          </p:cNvPr>
          <p:cNvGrpSpPr/>
          <p:nvPr/>
        </p:nvGrpSpPr>
        <p:grpSpPr>
          <a:xfrm>
            <a:off x="530677" y="1553029"/>
            <a:ext cx="10485666" cy="1776977"/>
            <a:chOff x="558270" y="4922664"/>
            <a:chExt cx="10935369" cy="2009922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3599A0E-85FF-4D4C-86DB-EABF216FDFED}"/>
                </a:ext>
              </a:extLst>
            </p:cNvPr>
            <p:cNvGrpSpPr/>
            <p:nvPr/>
          </p:nvGrpSpPr>
          <p:grpSpPr>
            <a:xfrm>
              <a:off x="558270" y="4922664"/>
              <a:ext cx="6538398" cy="2009922"/>
              <a:chOff x="558270" y="4922664"/>
              <a:chExt cx="6538398" cy="2009922"/>
            </a:xfrm>
          </p:grpSpPr>
          <p:pic>
            <p:nvPicPr>
              <p:cNvPr id="17" name="Graphic 16" descr="Arrow: Slight curve">
                <a:extLst>
                  <a:ext uri="{FF2B5EF4-FFF2-40B4-BE49-F238E27FC236}">
                    <a16:creationId xmlns:a16="http://schemas.microsoft.com/office/drawing/2014/main" id="{39D209A8-2798-45CA-81BF-DBF7F35625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1949776" y="5428246"/>
                <a:ext cx="3009208" cy="914400"/>
              </a:xfrm>
              <a:prstGeom prst="rect">
                <a:avLst/>
              </a:prstGeom>
            </p:spPr>
          </p:pic>
          <p:pic>
            <p:nvPicPr>
              <p:cNvPr id="18" name="Graphic 17" descr="Books">
                <a:extLst>
                  <a:ext uri="{FF2B5EF4-FFF2-40B4-BE49-F238E27FC236}">
                    <a16:creationId xmlns:a16="http://schemas.microsoft.com/office/drawing/2014/main" id="{5E93147B-591C-4D93-9F39-3A3C4AEEE1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5086746" y="4922664"/>
                <a:ext cx="2009922" cy="2009922"/>
              </a:xfrm>
              <a:prstGeom prst="rect">
                <a:avLst/>
              </a:prstGeom>
            </p:spPr>
          </p:pic>
          <p:pic>
            <p:nvPicPr>
              <p:cNvPr id="5" name="Graphic 4" descr="Thought bubble">
                <a:extLst>
                  <a:ext uri="{FF2B5EF4-FFF2-40B4-BE49-F238E27FC236}">
                    <a16:creationId xmlns:a16="http://schemas.microsoft.com/office/drawing/2014/main" id="{943064DF-A066-4DCD-A757-8D39B7FE3D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tretch>
                <a:fillRect/>
              </a:stretch>
            </p:blipFill>
            <p:spPr>
              <a:xfrm>
                <a:off x="558270" y="5209584"/>
                <a:ext cx="1479158" cy="1465535"/>
              </a:xfrm>
              <a:prstGeom prst="rect">
                <a:avLst/>
              </a:prstGeom>
            </p:spPr>
          </p:pic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A6B3C6A-9CD9-4390-88C1-00000E97DE4B}"/>
                </a:ext>
              </a:extLst>
            </p:cNvPr>
            <p:cNvGrpSpPr/>
            <p:nvPr/>
          </p:nvGrpSpPr>
          <p:grpSpPr>
            <a:xfrm>
              <a:off x="7714296" y="5559500"/>
              <a:ext cx="3779343" cy="783146"/>
              <a:chOff x="7542486" y="1317844"/>
              <a:chExt cx="3779343" cy="783146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8CC48AF-B9EE-4931-A9D5-1653F0563E41}"/>
                  </a:ext>
                </a:extLst>
              </p:cNvPr>
              <p:cNvSpPr txBox="1"/>
              <p:nvPr/>
            </p:nvSpPr>
            <p:spPr>
              <a:xfrm>
                <a:off x="7542486" y="1317844"/>
                <a:ext cx="261296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C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Wingdings" panose="05000000000000000000" pitchFamily="2" charset="2"/>
                  </a:rPr>
                  <a:t>词</a:t>
                </a:r>
                <a:endParaRPr lang="en-US" altLang="zh-CN" sz="4000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Wingdings" panose="05000000000000000000" pitchFamily="2" charset="2"/>
                </a:endParaRPr>
              </a:p>
            </p:txBody>
          </p:sp>
          <p:pic>
            <p:nvPicPr>
              <p:cNvPr id="31" name="Graphic 30" descr="Arrow: Slight curve">
                <a:extLst>
                  <a:ext uri="{FF2B5EF4-FFF2-40B4-BE49-F238E27FC236}">
                    <a16:creationId xmlns:a16="http://schemas.microsoft.com/office/drawing/2014/main" id="{48268792-D022-419C-8764-27E32363A4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8018483" y="1345076"/>
                <a:ext cx="2487645" cy="755914"/>
              </a:xfrm>
              <a:prstGeom prst="rect">
                <a:avLst/>
              </a:prstGeom>
            </p:spPr>
          </p:pic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ECAF676-8908-4891-8ECC-D00147CBB79F}"/>
                  </a:ext>
                </a:extLst>
              </p:cNvPr>
              <p:cNvSpPr/>
              <p:nvPr/>
            </p:nvSpPr>
            <p:spPr>
              <a:xfrm flipH="1">
                <a:off x="10536503" y="1345076"/>
                <a:ext cx="78532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4000" dirty="0">
                    <a:solidFill>
                      <a:srgbClr val="C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Wingdings" panose="05000000000000000000" pitchFamily="2" charset="2"/>
                  </a:rPr>
                  <a:t>文</a:t>
                </a:r>
                <a:endParaRPr lang="en-US" sz="4000" dirty="0">
                  <a:solidFill>
                    <a:srgbClr val="C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210261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F413E6E8-2463-4CDE-8659-35EFB687A0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" y="-155466"/>
            <a:ext cx="10466251" cy="687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BEE7D6-0C4D-4F5C-BFDF-7DD2D0E0C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通过文献寻找文献</a:t>
            </a:r>
            <a:endParaRPr lang="en-US" dirty="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5438144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AC40B2-DDCC-49D9-94FA-22B30148E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12192000" cy="572908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A676A87-4C58-4BD2-93F1-D6E8D2465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638" y="182563"/>
            <a:ext cx="10972800" cy="681037"/>
          </a:xfrm>
        </p:spPr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通过文献寻找文献</a:t>
            </a:r>
            <a:endParaRPr lang="en-US" dirty="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2DF3F35-A676-456D-942C-89EE36B8A802}"/>
              </a:ext>
            </a:extLst>
          </p:cNvPr>
          <p:cNvSpPr/>
          <p:nvPr/>
        </p:nvSpPr>
        <p:spPr>
          <a:xfrm>
            <a:off x="8604841" y="4275909"/>
            <a:ext cx="2752379" cy="802640"/>
          </a:xfrm>
          <a:prstGeom prst="roundRect">
            <a:avLst/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1CB2991-4097-4CD3-889E-C1DE86028912}"/>
              </a:ext>
            </a:extLst>
          </p:cNvPr>
          <p:cNvSpPr/>
          <p:nvPr/>
        </p:nvSpPr>
        <p:spPr>
          <a:xfrm>
            <a:off x="3567338" y="3249828"/>
            <a:ext cx="1719038" cy="571954"/>
          </a:xfrm>
          <a:prstGeom prst="roundRect">
            <a:avLst/>
          </a:prstGeom>
          <a:noFill/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5B6B1390-E610-4C7D-B2DA-7F81964CC638}"/>
              </a:ext>
            </a:extLst>
          </p:cNvPr>
          <p:cNvSpPr/>
          <p:nvPr/>
        </p:nvSpPr>
        <p:spPr>
          <a:xfrm>
            <a:off x="1216216" y="4913534"/>
            <a:ext cx="2370945" cy="681037"/>
          </a:xfrm>
          <a:prstGeom prst="wedgeRectCallout">
            <a:avLst>
              <a:gd name="adj1" fmla="val 74930"/>
              <a:gd name="adj2" fmla="val -2246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参考文献</a:t>
            </a:r>
            <a:endParaRPr 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4910ECF2-8B53-4E7E-B560-384F53E99288}"/>
              </a:ext>
            </a:extLst>
          </p:cNvPr>
          <p:cNvSpPr/>
          <p:nvPr/>
        </p:nvSpPr>
        <p:spPr>
          <a:xfrm>
            <a:off x="5399116" y="4530050"/>
            <a:ext cx="2370945" cy="1096492"/>
          </a:xfrm>
          <a:prstGeom prst="wedgeRectCallout">
            <a:avLst>
              <a:gd name="adj1" fmla="val 97210"/>
              <a:gd name="adj2" fmla="val -37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施引文献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相关文献</a:t>
            </a:r>
            <a:endParaRPr 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86415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0BB6BB5-64F7-4F1A-8227-AA7447EEE8DC}"/>
              </a:ext>
            </a:extLst>
          </p:cNvPr>
          <p:cNvSpPr txBox="1">
            <a:spLocks/>
          </p:cNvSpPr>
          <p:nvPr/>
        </p:nvSpPr>
        <p:spPr>
          <a:xfrm>
            <a:off x="426720" y="219826"/>
            <a:ext cx="10972800" cy="6807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通过关键词检索文献</a:t>
            </a:r>
            <a:r>
              <a:rPr lang="en-US" altLang="zh-CN" dirty="0">
                <a:solidFill>
                  <a:srgbClr val="C00000"/>
                </a:solidFill>
                <a:ea typeface="楷体" panose="02010609060101010101" pitchFamily="49" charset="-122"/>
              </a:rPr>
              <a:t>——</a:t>
            </a:r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检索式的设计</a:t>
            </a:r>
            <a:endParaRPr lang="en-US" dirty="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974F3BF-65C7-4A19-A4D3-17976E828889}"/>
              </a:ext>
            </a:extLst>
          </p:cNvPr>
          <p:cNvGraphicFramePr/>
          <p:nvPr>
            <p:extLst/>
          </p:nvPr>
        </p:nvGraphicFramePr>
        <p:xfrm>
          <a:off x="1267229" y="72443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6787261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CDFC809-2AF7-4CFE-A743-9C10727EED69}"/>
              </a:ext>
            </a:extLst>
          </p:cNvPr>
          <p:cNvSpPr txBox="1">
            <a:spLocks/>
          </p:cNvSpPr>
          <p:nvPr/>
        </p:nvSpPr>
        <p:spPr>
          <a:xfrm>
            <a:off x="155171" y="217416"/>
            <a:ext cx="10972800" cy="6807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检索式的设计</a:t>
            </a:r>
            <a:r>
              <a:rPr lang="en-US" altLang="zh-CN" dirty="0">
                <a:solidFill>
                  <a:srgbClr val="C00000"/>
                </a:solidFill>
                <a:ea typeface="楷体" panose="02010609060101010101" pitchFamily="49" charset="-122"/>
              </a:rPr>
              <a:t> </a:t>
            </a:r>
            <a:br>
              <a:rPr lang="en-US" dirty="0">
                <a:solidFill>
                  <a:srgbClr val="C00000"/>
                </a:solidFill>
                <a:ea typeface="楷体" panose="02010609060101010101" pitchFamily="49" charset="-122"/>
              </a:rPr>
            </a:br>
            <a:endParaRPr lang="en-US" dirty="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sp>
        <p:nvSpPr>
          <p:cNvPr id="2" name="Speech Bubble: Rectangle with Corners Rounded 1">
            <a:extLst>
              <a:ext uri="{FF2B5EF4-FFF2-40B4-BE49-F238E27FC236}">
                <a16:creationId xmlns:a16="http://schemas.microsoft.com/office/drawing/2014/main" id="{339795CC-AE7B-4D03-A3BC-2DDBF7314648}"/>
              </a:ext>
            </a:extLst>
          </p:cNvPr>
          <p:cNvSpPr/>
          <p:nvPr/>
        </p:nvSpPr>
        <p:spPr>
          <a:xfrm>
            <a:off x="7049193" y="1172095"/>
            <a:ext cx="4560916" cy="1945177"/>
          </a:xfrm>
          <a:prstGeom prst="wedgeRoundRectCallout">
            <a:avLst>
              <a:gd name="adj1" fmla="val -78595"/>
              <a:gd name="adj2" fmla="val 27"/>
              <a:gd name="adj3" fmla="val 16667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同义词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上级下级扩展和深化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运算符和截词符的运用</a:t>
            </a:r>
            <a:endParaRPr 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4968F886-8E23-418B-B8CE-FF7D05A092BD}"/>
              </a:ext>
            </a:extLst>
          </p:cNvPr>
          <p:cNvSpPr/>
          <p:nvPr/>
        </p:nvSpPr>
        <p:spPr>
          <a:xfrm>
            <a:off x="6882940" y="4038676"/>
            <a:ext cx="4727169" cy="1782670"/>
          </a:xfrm>
          <a:prstGeom prst="wedgeRoundRectCallout">
            <a:avLst>
              <a:gd name="adj1" fmla="val -74629"/>
              <a:gd name="adj2" fmla="val -76822"/>
              <a:gd name="adj3" fmla="val 16667"/>
            </a:avLst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00AF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足够宽泛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约定俗成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上级下级扩展和深化</a:t>
            </a:r>
            <a:endParaRPr 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346248D-37E8-4099-BDD7-4B009262DBE1}"/>
              </a:ext>
            </a:extLst>
          </p:cNvPr>
          <p:cNvGraphicFramePr/>
          <p:nvPr>
            <p:extLst/>
          </p:nvPr>
        </p:nvGraphicFramePr>
        <p:xfrm>
          <a:off x="-11082" y="898136"/>
          <a:ext cx="6894022" cy="5920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77082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Graphic spid="3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40B14-E2F1-49D0-A648-240E34E1C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检索式的设计</a:t>
            </a:r>
            <a:r>
              <a:rPr lang="en-US" altLang="zh-CN" dirty="0">
                <a:solidFill>
                  <a:srgbClr val="C00000"/>
                </a:solidFill>
                <a:ea typeface="楷体" panose="02010609060101010101" pitchFamily="49" charset="-122"/>
              </a:rPr>
              <a:t>——</a:t>
            </a:r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字段</a:t>
            </a:r>
            <a:endParaRPr lang="en-US" dirty="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F61939-FB4E-4198-BB93-D1481B9F3A8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252577" y="1605742"/>
          <a:ext cx="8789196" cy="3901440"/>
        </p:xfrm>
        <a:graphic>
          <a:graphicData uri="http://schemas.openxmlformats.org/drawingml/2006/table">
            <a:tbl>
              <a:tblPr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tableStyleId>{3C2FFA5D-87B4-456A-9821-1D502468CF0F}</a:tableStyleId>
              </a:tblPr>
              <a:tblGrid>
                <a:gridCol w="3784936">
                  <a:extLst>
                    <a:ext uri="{9D8B030D-6E8A-4147-A177-3AD203B41FA5}">
                      <a16:colId xmlns:a16="http://schemas.microsoft.com/office/drawing/2014/main" val="3724561677"/>
                    </a:ext>
                  </a:extLst>
                </a:gridCol>
                <a:gridCol w="2074528">
                  <a:extLst>
                    <a:ext uri="{9D8B030D-6E8A-4147-A177-3AD203B41FA5}">
                      <a16:colId xmlns:a16="http://schemas.microsoft.com/office/drawing/2014/main" val="3743712553"/>
                    </a:ext>
                  </a:extLst>
                </a:gridCol>
                <a:gridCol w="2929732">
                  <a:extLst>
                    <a:ext uri="{9D8B030D-6E8A-4147-A177-3AD203B41FA5}">
                      <a16:colId xmlns:a16="http://schemas.microsoft.com/office/drawing/2014/main" val="3930559919"/>
                    </a:ext>
                  </a:extLst>
                </a:gridCol>
              </a:tblGrid>
              <a:tr h="25919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Search Field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Corresponding Field Code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Example</a:t>
                      </a:r>
                      <a:br>
                        <a:rPr lang="en-US" sz="2000" b="1" dirty="0">
                          <a:latin typeface="+mn-lt"/>
                        </a:rPr>
                      </a:br>
                      <a:endParaRPr lang="en-US" sz="2000" b="1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47631825"/>
                  </a:ext>
                </a:extLst>
              </a:tr>
              <a:tr h="129596"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Abstract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AB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AB(food)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36106755"/>
                  </a:ext>
                </a:extLst>
              </a:tr>
              <a:tr h="129596"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Author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AU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</a:rPr>
                        <a:t>AU(smith)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02971814"/>
                  </a:ext>
                </a:extLst>
              </a:tr>
              <a:tr h="129596"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Publication year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YR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</a:rPr>
                        <a:t>YR(2005)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75334866"/>
                  </a:ext>
                </a:extLst>
              </a:tr>
              <a:tr h="129596"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Publication title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PUB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</a:rPr>
                        <a:t>PUB(wall street journal)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46465576"/>
                  </a:ext>
                </a:extLst>
              </a:tr>
              <a:tr h="129596"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Source type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STYPE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</a:rPr>
                        <a:t>STYPE(newspapers)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28552569"/>
                  </a:ext>
                </a:extLst>
              </a:tr>
              <a:tr h="129596"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Subjects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SU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SU(higher education)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89458333"/>
                  </a:ext>
                </a:extLst>
              </a:tr>
              <a:tr h="129596">
                <a:tc>
                  <a:txBody>
                    <a:bodyPr/>
                    <a:lstStyle/>
                    <a:p>
                      <a:r>
                        <a:rPr lang="en-US" altLang="zh-CN" sz="2400" dirty="0">
                          <a:latin typeface="+mn-lt"/>
                        </a:rPr>
                        <a:t>MESH Subjects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CN" sz="2400" dirty="0">
                          <a:latin typeface="+mn-lt"/>
                        </a:rPr>
                        <a:t>MESH</a:t>
                      </a:r>
                      <a:endParaRPr lang="en-US" sz="24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</a:rPr>
                        <a:t>LUPD(20110504)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35779356"/>
                  </a:ext>
                </a:extLst>
              </a:tr>
              <a:tr h="129596"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Volume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latin typeface="+mn-lt"/>
                        </a:rPr>
                        <a:t>VO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+mn-lt"/>
                        </a:rPr>
                        <a:t>VO(85)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28783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737023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F30F909-D926-4C1C-A82E-0F0342FD0875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26720" y="1189038"/>
          <a:ext cx="10612584" cy="115214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515985">
                  <a:extLst>
                    <a:ext uri="{9D8B030D-6E8A-4147-A177-3AD203B41FA5}">
                      <a16:colId xmlns:a16="http://schemas.microsoft.com/office/drawing/2014/main" val="1188283966"/>
                    </a:ext>
                  </a:extLst>
                </a:gridCol>
                <a:gridCol w="5503026">
                  <a:extLst>
                    <a:ext uri="{9D8B030D-6E8A-4147-A177-3AD203B41FA5}">
                      <a16:colId xmlns:a16="http://schemas.microsoft.com/office/drawing/2014/main" val="1541671410"/>
                    </a:ext>
                  </a:extLst>
                </a:gridCol>
                <a:gridCol w="2593573">
                  <a:extLst>
                    <a:ext uri="{9D8B030D-6E8A-4147-A177-3AD203B41FA5}">
                      <a16:colId xmlns:a16="http://schemas.microsoft.com/office/drawing/2014/main" val="1043089816"/>
                    </a:ext>
                  </a:extLst>
                </a:gridCol>
              </a:tblGrid>
              <a:tr h="759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运算符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说明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示例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47957011"/>
                  </a:ext>
                </a:extLst>
              </a:tr>
              <a:tr h="303902">
                <a:tc>
                  <a:txBody>
                    <a:bodyPr/>
                    <a:lstStyle/>
                    <a:p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AND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查找包含您的所有字词或短语的文档。</a:t>
                      </a:r>
                      <a:b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使用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AND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可缩小您的检索范围并获取较少的结果。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food AND nutrition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99786399"/>
                  </a:ext>
                </a:extLst>
              </a:tr>
              <a:tr h="303902">
                <a:tc>
                  <a:txBody>
                    <a:bodyPr/>
                    <a:lstStyle/>
                    <a:p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查找包含您的任何字词或短语的文档。</a:t>
                      </a:r>
                      <a:b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使用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OR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可扩大您的检索范围并获取更多的结果。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food OR nutrition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14828095"/>
                  </a:ext>
                </a:extLst>
              </a:tr>
              <a:tr h="151952">
                <a:tc>
                  <a:txBody>
                    <a:bodyPr/>
                    <a:lstStyle/>
                    <a:p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NOT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查找包含其中一个检索词语而不包含其他检索词语的文档。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nursing NOT shortage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46188676"/>
                  </a:ext>
                </a:extLst>
              </a:tr>
              <a:tr h="835732">
                <a:tc>
                  <a:txBody>
                    <a:bodyPr/>
                    <a:lstStyle/>
                    <a:p>
                      <a:r>
                        <a:rPr lang="pt-BR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NEAR/n 或 N/n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查找包含间隔指定数量字词的两个检索词（任意顺序）的文档。将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"n"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替换为数字。例如，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表示在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个字词中。</a:t>
                      </a:r>
                      <a:b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单独使用时，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NEAR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默认为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NEAR/4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。</a:t>
                      </a:r>
                      <a:b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重要信息：当您将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NEAR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缩短为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时，必须提供一个编号。例如，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internet N/3 media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。如果检索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internet N media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，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ProQuest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会将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视为检索词，而非近似运算符。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nursing NEAR/3 education</a:t>
                      </a:r>
                      <a:b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media N/3 women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76672262"/>
                  </a:ext>
                </a:extLst>
              </a:tr>
              <a:tr h="531830">
                <a:tc>
                  <a:txBody>
                    <a:bodyPr/>
                    <a:lstStyle/>
                    <a:p>
                      <a:r>
                        <a:rPr lang="pt-BR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PRE/n 或 P/n 或 -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查找包含一个检索词语先于另一个词语指定字数的文档。</a:t>
                      </a:r>
                    </a:p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用一个数字代替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"n"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。例如，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表示第一个词先于第二个词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个字或更少。</a:t>
                      </a:r>
                    </a:p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连字符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(-)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可连接检索中的两个词语，等同于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PRE/0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或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P/0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。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nursing PRE/4 education</a:t>
                      </a:r>
                      <a:b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shares P/4 technologies</a:t>
                      </a:r>
                      <a:b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护理教育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5233777"/>
                  </a:ext>
                </a:extLst>
              </a:tr>
              <a:tr h="1139635">
                <a:tc>
                  <a:txBody>
                    <a:bodyPr/>
                    <a:lstStyle/>
                    <a:p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EXACT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或 </a:t>
                      </a:r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X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在全部内容中查找准确检索词语。主要用于检索特定字段，如“主题”。例如， </a:t>
                      </a:r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su.exact("higher education")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检索将返回包含主题词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"</a:t>
                      </a:r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higher education"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的文件，而不会是带有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"</a:t>
                      </a:r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higher education funding"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主题词的文件。</a:t>
                      </a:r>
                    </a:p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重要信息：上述“运算符优先级”列表中不包含“</a:t>
                      </a:r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EXACT”（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完全匹配）。与 </a:t>
                      </a:r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AND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或 </a:t>
                      </a:r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PRE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等所列运算符不同，</a:t>
                      </a:r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EXACT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既不是布尔运算符，也不属于临近运算符。</a:t>
                      </a:r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EXACT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可根据“完全匹配”词语的精确检索词指定检索，不返回包含检索词的多词检索结果。 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SU.EXACT("higher education")</a:t>
                      </a:r>
                      <a:b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SU.X("higher education")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9222350"/>
                  </a:ext>
                </a:extLst>
              </a:tr>
              <a:tr h="987684">
                <a:tc>
                  <a:txBody>
                    <a:bodyPr/>
                    <a:lstStyle/>
                    <a:p>
                      <a:r>
                        <a:rPr 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LNK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通过在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"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词库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"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窗口选择适当的限定符，或通过在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"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基本检索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"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、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"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高级检索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"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或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"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命令行检索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"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中使用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LNK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（或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--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），将描述词链接到副标题（限定符）。</a:t>
                      </a:r>
                    </a:p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此外，一起链接两个相关的数据元素，以确保您的检索的适当特异性。</a:t>
                      </a:r>
                    </a:p>
                    <a:p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重要信息：上述“运算符优先级”列表中不包含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LNK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。与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AND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或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PRE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等所列运算符不同，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LNK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既不是布尔运算符，也不属于临近运算符。使用 </a:t>
                      </a:r>
                      <a:r>
                        <a:rPr lang="en-US" altLang="zh-CN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LNK </a:t>
                      </a:r>
                      <a:r>
                        <a:rPr lang="zh-CN" altLang="en-US" sz="18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可帮助指定检索查询中限定词与检索词之间的精确关系。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MESH(descriptor LNK qualifier)</a:t>
                      </a:r>
                    </a:p>
                    <a:p>
                      <a:r>
                        <a:rPr lang="en-US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MESH("aspirin" LNK "adverse effects")</a:t>
                      </a:r>
                    </a:p>
                    <a:p>
                      <a:r>
                        <a:rPr lang="en-US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MESH("aspirin -- adverse effects")</a:t>
                      </a:r>
                    </a:p>
                    <a:p>
                      <a:r>
                        <a:rPr lang="en-US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 </a:t>
                      </a:r>
                    </a:p>
                    <a:p>
                      <a:r>
                        <a:rPr lang="en-US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IND("dry eye") LNK RG(Canada)</a:t>
                      </a:r>
                    </a:p>
                    <a:p>
                      <a:r>
                        <a:rPr lang="zh-CN" altLang="en-US" sz="18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将检索已标示加拿大地区治疗干眼症的药物的文件。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24670423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1B026521-0518-437D-BFB1-F0AAAC978904}"/>
              </a:ext>
            </a:extLst>
          </p:cNvPr>
          <p:cNvSpPr txBox="1">
            <a:spLocks/>
          </p:cNvSpPr>
          <p:nvPr/>
        </p:nvSpPr>
        <p:spPr>
          <a:xfrm>
            <a:off x="426720" y="233680"/>
            <a:ext cx="10972800" cy="6807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检索式的设计</a:t>
            </a:r>
            <a:r>
              <a:rPr lang="en-US" altLang="zh-CN" dirty="0">
                <a:solidFill>
                  <a:srgbClr val="C00000"/>
                </a:solidFill>
                <a:ea typeface="楷体" panose="02010609060101010101" pitchFamily="49" charset="-122"/>
              </a:rPr>
              <a:t>——</a:t>
            </a:r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运算符</a:t>
            </a:r>
            <a:endParaRPr lang="en-US" dirty="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107439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AE2A8-112D-5B48-BE17-A8D8F1957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9420"/>
            <a:ext cx="12190268" cy="1280160"/>
          </a:xfrm>
        </p:spPr>
        <p:txBody>
          <a:bodyPr/>
          <a:lstStyle/>
          <a:p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ProQuest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数据库概览</a:t>
            </a:r>
            <a:endParaRPr 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650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6686B-6237-4A05-8647-37392ACB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" y="150915"/>
            <a:ext cx="10972800" cy="680720"/>
          </a:xfrm>
        </p:spPr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检索式的设计</a:t>
            </a:r>
            <a:r>
              <a:rPr lang="en-US" altLang="zh-CN" dirty="0">
                <a:solidFill>
                  <a:srgbClr val="C00000"/>
                </a:solidFill>
                <a:ea typeface="楷体" panose="02010609060101010101" pitchFamily="49" charset="-122"/>
              </a:rPr>
              <a:t>——</a:t>
            </a:r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通配符</a:t>
            </a:r>
            <a:br>
              <a:rPr lang="en-US" dirty="0">
                <a:solidFill>
                  <a:srgbClr val="C00000"/>
                </a:solidFill>
                <a:ea typeface="楷体" panose="02010609060101010101" pitchFamily="49" charset="-122"/>
              </a:rPr>
            </a:br>
            <a:endParaRPr lang="en-US" dirty="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6D4E71A-6D59-4647-B7FA-F8383E113A9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9600" y="915885"/>
          <a:ext cx="10972800" cy="60960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98268">
                  <a:extLst>
                    <a:ext uri="{9D8B030D-6E8A-4147-A177-3AD203B41FA5}">
                      <a16:colId xmlns:a16="http://schemas.microsoft.com/office/drawing/2014/main" val="3661477784"/>
                    </a:ext>
                  </a:extLst>
                </a:gridCol>
                <a:gridCol w="4904509">
                  <a:extLst>
                    <a:ext uri="{9D8B030D-6E8A-4147-A177-3AD203B41FA5}">
                      <a16:colId xmlns:a16="http://schemas.microsoft.com/office/drawing/2014/main" val="196462088"/>
                    </a:ext>
                  </a:extLst>
                </a:gridCol>
                <a:gridCol w="5370023">
                  <a:extLst>
                    <a:ext uri="{9D8B030D-6E8A-4147-A177-3AD203B41FA5}">
                      <a16:colId xmlns:a16="http://schemas.microsoft.com/office/drawing/2014/main" val="3393211962"/>
                    </a:ext>
                  </a:extLst>
                </a:gridCol>
              </a:tblGrid>
              <a:tr h="207207">
                <a:tc>
                  <a:txBody>
                    <a:bodyPr/>
                    <a:lstStyle/>
                    <a:p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字符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说明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示例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87326888"/>
                  </a:ext>
                </a:extLst>
              </a:tr>
              <a:tr h="1864859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?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通配符 </a:t>
                      </a:r>
                      <a:r>
                        <a:rPr lang="en-US" altLang="zh-CN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— 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用于替换某个字词内部或结尾的任何一个字符。可使用多个通配符来表示多个字符。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nurse?</a:t>
                      </a:r>
                      <a:b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可找到：</a:t>
                      </a:r>
                      <a: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nurses、nursed，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但不是 </a:t>
                      </a:r>
                      <a: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nurse</a:t>
                      </a:r>
                      <a:b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b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sm?th</a:t>
                      </a:r>
                      <a:b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可找到：</a:t>
                      </a:r>
                      <a: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smith 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和 </a:t>
                      </a:r>
                      <a: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smyth</a:t>
                      </a:r>
                      <a:b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b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ad???</a:t>
                      </a:r>
                      <a:b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可找到：</a:t>
                      </a:r>
                      <a:r>
                        <a:rPr 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added、adult、adopt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02008426"/>
                  </a:ext>
                </a:extLst>
              </a:tr>
              <a:tr h="227927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*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截词字符</a:t>
                      </a:r>
                      <a:r>
                        <a:rPr lang="en-US" altLang="zh-CN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*</a:t>
                      </a:r>
                      <a:r>
                        <a:rPr lang="en-US" altLang="zh-CN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 - 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检索检索词的变体。在检索词开头（左侧截词）、结尾（右侧截词）或中间使用截词字符。每一个截词字符可以返回最多 </a:t>
                      </a:r>
                      <a:r>
                        <a:rPr lang="en-US" altLang="zh-CN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500 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个词的变体。</a:t>
                      </a:r>
                    </a:p>
                    <a:p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标准截词 </a:t>
                      </a:r>
                      <a:r>
                        <a:rPr lang="en-US" altLang="zh-CN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(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*</a:t>
                      </a:r>
                      <a:r>
                        <a:rPr lang="en-US" altLang="zh-CN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) 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检索检索词的变体，最多可替换 </a:t>
                      </a:r>
                      <a:r>
                        <a:rPr lang="en-US" altLang="zh-CN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 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个字符。</a:t>
                      </a:r>
                    </a:p>
                    <a:p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限定截词（</a:t>
                      </a:r>
                      <a:r>
                        <a:rPr lang="en-US" altLang="zh-CN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[*n]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或 </a:t>
                      </a:r>
                      <a:r>
                        <a:rPr lang="en-US" altLang="zh-CN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$n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）可替换多达指定字符数的字符，例如 </a:t>
                      </a:r>
                      <a:r>
                        <a:rPr lang="en-US" altLang="zh-CN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[*50]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。可输入的最大字符数为 </a:t>
                      </a:r>
                      <a:r>
                        <a:rPr lang="en-US" altLang="zh-CN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125</a:t>
                      </a:r>
                      <a:r>
                        <a:rPr lang="zh-CN" altLang="en-US" sz="20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。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nurse*</a:t>
                      </a:r>
                      <a:b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可找到：</a:t>
                      </a:r>
                      <a:r>
                        <a:rPr lang="en-US" sz="2000" dirty="0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nurse、nurses、nursed</a:t>
                      </a:r>
                      <a:b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b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en-US" sz="2000" dirty="0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colo</a:t>
                      </a:r>
                      <a: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*r</a:t>
                      </a:r>
                      <a:b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可找到：</a:t>
                      </a:r>
                      <a:r>
                        <a:rPr lang="en-US" sz="2000" dirty="0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colour、color</a:t>
                      </a:r>
                      <a:b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b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*old</a:t>
                      </a:r>
                      <a:b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</a:br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可找到：</a:t>
                      </a:r>
                      <a:r>
                        <a:rPr lang="en-US" sz="2000" dirty="0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told、household、bold</a:t>
                      </a:r>
                      <a:endParaRPr 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[*5]beat</a:t>
                      </a:r>
                    </a:p>
                    <a:p>
                      <a:r>
                        <a:rPr lang="zh-CN" altLang="en-US" sz="20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可找到：</a:t>
                      </a:r>
                      <a:r>
                        <a:rPr lang="en-US" sz="2000" dirty="0" err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upbeat、downbeat、offbeat、heartbeat</a:t>
                      </a:r>
                      <a:endParaRPr 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52007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682908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B3E25-54E0-4EED-B448-9B96D2AE8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检索式设计</a:t>
            </a:r>
            <a:endParaRPr lang="en-US" dirty="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4F09C97E-7F7D-4F42-8329-E62B05F1A691}"/>
              </a:ext>
            </a:extLst>
          </p:cNvPr>
          <p:cNvGraphicFramePr/>
          <p:nvPr>
            <p:extLst/>
          </p:nvPr>
        </p:nvGraphicFramePr>
        <p:xfrm>
          <a:off x="274319" y="2876204"/>
          <a:ext cx="11646132" cy="3158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F4DE081B-CDD6-4070-A6DC-B25F1E02E052}"/>
              </a:ext>
            </a:extLst>
          </p:cNvPr>
          <p:cNvSpPr/>
          <p:nvPr/>
        </p:nvSpPr>
        <p:spPr>
          <a:xfrm>
            <a:off x="667658" y="1153050"/>
            <a:ext cx="10827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短视频传播中的广告植入研究</a:t>
            </a:r>
            <a:endParaRPr lang="en-US" sz="3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36597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7388C68-B9BE-4D45-B0AF-BEB9E117E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82" y="788311"/>
            <a:ext cx="12192000" cy="57161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C00000"/>
                </a:solidFill>
                <a:ea typeface="楷体" panose="02010609060101010101" pitchFamily="49" charset="-122"/>
              </a:rPr>
              <a:t>高级检索</a:t>
            </a:r>
            <a:endParaRPr lang="en-US" dirty="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sp>
        <p:nvSpPr>
          <p:cNvPr id="6" name="Rounded Rectangle 5"/>
          <p:cNvSpPr/>
          <p:nvPr/>
        </p:nvSpPr>
        <p:spPr>
          <a:xfrm flipV="1">
            <a:off x="2950030" y="1656969"/>
            <a:ext cx="782863" cy="233356"/>
          </a:xfrm>
          <a:prstGeom prst="roundRect">
            <a:avLst/>
          </a:prstGeom>
          <a:noFill/>
          <a:ln w="381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4650921" y="788311"/>
            <a:ext cx="3425371" cy="624568"/>
          </a:xfrm>
          <a:prstGeom prst="wedgeRoundRectCallout">
            <a:avLst>
              <a:gd name="adj1" fmla="val -74204"/>
              <a:gd name="adj2" fmla="val 9450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  <a:cs typeface="Roboto Regular"/>
              </a:rPr>
              <a:t>在线词库、字段代码等</a:t>
            </a:r>
            <a:endParaRPr lang="en-US" sz="2400" dirty="0">
              <a:latin typeface="华文楷体" panose="02010600040101010101" pitchFamily="2" charset="-122"/>
              <a:ea typeface="华文楷体" panose="02010600040101010101" pitchFamily="2" charset="-122"/>
              <a:cs typeface="Roboto Regular"/>
            </a:endParaRPr>
          </a:p>
        </p:txBody>
      </p:sp>
      <p:sp>
        <p:nvSpPr>
          <p:cNvPr id="8" name="Rounded Rectangle 7"/>
          <p:cNvSpPr/>
          <p:nvPr/>
        </p:nvSpPr>
        <p:spPr>
          <a:xfrm flipV="1">
            <a:off x="949816" y="4160519"/>
            <a:ext cx="10647823" cy="2261442"/>
          </a:xfrm>
          <a:prstGeom prst="roundRect">
            <a:avLst/>
          </a:prstGeom>
          <a:noFill/>
          <a:ln w="381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8382000" y="3133795"/>
            <a:ext cx="2477501" cy="902578"/>
          </a:xfrm>
          <a:prstGeom prst="wedgeRoundRectCallout">
            <a:avLst>
              <a:gd name="adj1" fmla="val -62570"/>
              <a:gd name="adj2" fmla="val 1391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  <a:cs typeface="Roboto Regular"/>
              </a:rPr>
              <a:t>其他限定条件</a:t>
            </a:r>
            <a:endParaRPr lang="en-US" sz="2800" dirty="0">
              <a:latin typeface="华文楷体" panose="02010600040101010101" pitchFamily="2" charset="-122"/>
              <a:ea typeface="华文楷体" panose="02010600040101010101" pitchFamily="2" charset="-122"/>
              <a:cs typeface="Roboto Regular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FE7D0D-2F03-4CCD-B34B-DDFB1C824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188" y="1331084"/>
            <a:ext cx="8241518" cy="505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4712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ADCCC3-3F61-462E-B876-7E906902E8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4990" y="886444"/>
            <a:ext cx="6149409" cy="5483064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 flipV="1">
            <a:off x="2131120" y="3238500"/>
            <a:ext cx="2583756" cy="921204"/>
          </a:xfrm>
          <a:prstGeom prst="roundRect">
            <a:avLst/>
          </a:prstGeom>
          <a:noFill/>
          <a:ln w="381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5802084" y="4009467"/>
            <a:ext cx="2286001" cy="624568"/>
          </a:xfrm>
          <a:prstGeom prst="wedgeRoundRectCallout">
            <a:avLst>
              <a:gd name="adj1" fmla="val -77666"/>
              <a:gd name="adj2" fmla="val -1538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Roboto Regular"/>
              </a:rPr>
              <a:t>定义及相关词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  <a:cs typeface="Roboto Regular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BECB7A6-4C7D-417D-90C3-3610BCA9A628}"/>
              </a:ext>
            </a:extLst>
          </p:cNvPr>
          <p:cNvSpPr txBox="1">
            <a:spLocks/>
          </p:cNvSpPr>
          <p:nvPr/>
        </p:nvSpPr>
        <p:spPr>
          <a:xfrm>
            <a:off x="288388" y="172926"/>
            <a:ext cx="10972800" cy="6807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zh-CN" altLang="en-US" sz="4000" dirty="0">
                <a:solidFill>
                  <a:srgbClr val="C00000"/>
                </a:solidFill>
                <a:ea typeface="楷体" panose="02010609060101010101" pitchFamily="49" charset="-122"/>
              </a:rPr>
              <a:t>主题词表</a:t>
            </a:r>
            <a:endParaRPr lang="en-US" sz="4000" dirty="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5266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C6F28F9-A530-4F1C-8860-C8F60A5D2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85" y="1015373"/>
            <a:ext cx="11175829" cy="525157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3DFBF60-8A38-4183-A5FA-F3B5E9AC6085}"/>
              </a:ext>
            </a:extLst>
          </p:cNvPr>
          <p:cNvSpPr txBox="1">
            <a:spLocks/>
          </p:cNvSpPr>
          <p:nvPr/>
        </p:nvSpPr>
        <p:spPr>
          <a:xfrm>
            <a:off x="243840" y="203201"/>
            <a:ext cx="10972800" cy="6807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课题追踪</a:t>
            </a:r>
            <a:endParaRPr lang="en-US" sz="4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10029F-9D13-42E3-9707-EFC41E231EE9}"/>
              </a:ext>
            </a:extLst>
          </p:cNvPr>
          <p:cNvSpPr/>
          <p:nvPr/>
        </p:nvSpPr>
        <p:spPr>
          <a:xfrm>
            <a:off x="10544720" y="2495669"/>
            <a:ext cx="1139193" cy="497901"/>
          </a:xfrm>
          <a:prstGeom prst="roundRect">
            <a:avLst/>
          </a:prstGeom>
          <a:noFill/>
          <a:ln w="76200">
            <a:solidFill>
              <a:srgbClr val="C0181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A68F9D-D740-4BB8-AD6F-F646323FC4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247" y="2679896"/>
            <a:ext cx="2191966" cy="2078309"/>
          </a:xfrm>
          <a:prstGeom prst="rect">
            <a:avLst/>
          </a:prstGeom>
          <a:ln w="76200">
            <a:solidFill>
              <a:srgbClr val="C0181F"/>
            </a:solidFill>
            <a:prstDash val="sysDot"/>
          </a:ln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DE9209C-DF05-4BE5-A00F-57E7D281DB9C}"/>
              </a:ext>
            </a:extLst>
          </p:cNvPr>
          <p:cNvSpPr/>
          <p:nvPr/>
        </p:nvSpPr>
        <p:spPr>
          <a:xfrm>
            <a:off x="8132405" y="3330994"/>
            <a:ext cx="1915110" cy="892663"/>
          </a:xfrm>
          <a:prstGeom prst="roundRect">
            <a:avLst>
              <a:gd name="adj" fmla="val 17310"/>
            </a:avLst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3006847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E07B9-8D8F-4129-A341-B26900E75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E0E5064-E458-438C-8F49-C7F3EBD212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4638" y="182563"/>
            <a:ext cx="10972800" cy="6810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zh-CN" altLang="en-US" sz="4000" dirty="0">
                <a:latin typeface="华文楷体" panose="02010600040101010101" pitchFamily="2" charset="-122"/>
                <a:ea typeface="华文楷体" panose="02010600040101010101" pitchFamily="2" charset="-122"/>
              </a:rPr>
              <a:t>课题追踪</a:t>
            </a:r>
            <a:endParaRPr lang="en-US" sz="40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B13E11-BAAA-4859-863C-AF43639D3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" y="1177454"/>
            <a:ext cx="5289452" cy="4889018"/>
          </a:xfrm>
          <a:prstGeom prst="rect">
            <a:avLst/>
          </a:prstGeom>
          <a:ln w="57150">
            <a:solidFill>
              <a:srgbClr val="C0181F"/>
            </a:solidFill>
            <a:prstDash val="sysDot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34AD1B-3382-49F4-A593-A18670D047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61097"/>
            <a:ext cx="5391150" cy="4905375"/>
          </a:xfrm>
          <a:prstGeom prst="rect">
            <a:avLst/>
          </a:prstGeom>
          <a:ln w="57150">
            <a:solidFill>
              <a:srgbClr val="C0181F"/>
            </a:solidFill>
            <a:prstDash val="sysDot"/>
          </a:ln>
        </p:spPr>
      </p:pic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83EF263C-82A9-461F-B833-180CF2BE92BE}"/>
              </a:ext>
            </a:extLst>
          </p:cNvPr>
          <p:cNvSpPr/>
          <p:nvPr/>
        </p:nvSpPr>
        <p:spPr>
          <a:xfrm>
            <a:off x="2855742" y="1448970"/>
            <a:ext cx="1871003" cy="787791"/>
          </a:xfrm>
          <a:prstGeom prst="wedgeRoundRectCallout">
            <a:avLst>
              <a:gd name="adj1" fmla="val -93652"/>
              <a:gd name="adj2" fmla="val -488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电邮定题</a:t>
            </a:r>
            <a:endParaRPr lang="en-US" altLang="en-US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233CE3F9-626B-4F2B-8388-FFD3971433FB}"/>
              </a:ext>
            </a:extLst>
          </p:cNvPr>
          <p:cNvSpPr/>
          <p:nvPr/>
        </p:nvSpPr>
        <p:spPr>
          <a:xfrm>
            <a:off x="9336258" y="1589643"/>
            <a:ext cx="1871003" cy="787791"/>
          </a:xfrm>
          <a:prstGeom prst="wedgeRoundRectCallout">
            <a:avLst>
              <a:gd name="adj1" fmla="val -104930"/>
              <a:gd name="adj2" fmla="val -738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RSS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订阅</a:t>
            </a:r>
            <a:endParaRPr lang="en-US" altLang="en-US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6652126"/>
      </p:ext>
    </p:extLst>
  </p:cSld>
  <p:clrMapOvr>
    <a:masterClrMapping/>
  </p:clrMapOvr>
  <p:transition spd="slow">
    <p:wip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E8E8A2-371F-4AD3-AC1F-6FB30AECC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6581"/>
            <a:ext cx="12192000" cy="5729081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5E53F4C-9F5C-4E4D-97E7-8C8E0D71C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出版物检索</a:t>
            </a:r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按刊物，主题，出版社查询</a:t>
            </a:r>
            <a:endParaRPr 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DFB311C-E094-4669-B43B-A7BC5E703759}"/>
              </a:ext>
            </a:extLst>
          </p:cNvPr>
          <p:cNvSpPr/>
          <p:nvPr/>
        </p:nvSpPr>
        <p:spPr>
          <a:xfrm>
            <a:off x="1264042" y="1380684"/>
            <a:ext cx="816038" cy="552959"/>
          </a:xfrm>
          <a:prstGeom prst="roundRect">
            <a:avLst/>
          </a:prstGeom>
          <a:noFill/>
          <a:ln w="76200">
            <a:solidFill>
              <a:srgbClr val="C0181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264051"/>
      </p:ext>
    </p:extLst>
  </p:cSld>
  <p:clrMapOvr>
    <a:masterClrMapping/>
  </p:clrMapOvr>
  <p:transition spd="slow">
    <p:wip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47B2A-7096-4A39-ADFB-A39D1B94C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期刊定题</a:t>
            </a:r>
            <a:endParaRPr 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AA1E4-14D6-4164-9EDB-EAA422A72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FD156C-47AA-4B42-B74B-F9640BC21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591" y="594360"/>
            <a:ext cx="5153036" cy="5943600"/>
          </a:xfrm>
          <a:prstGeom prst="rect">
            <a:avLst/>
          </a:prstGeom>
        </p:spPr>
      </p:pic>
      <p:sp>
        <p:nvSpPr>
          <p:cNvPr id="6" name="Rounded Rectangular Callout 7">
            <a:extLst>
              <a:ext uri="{FF2B5EF4-FFF2-40B4-BE49-F238E27FC236}">
                <a16:creationId xmlns:a16="http://schemas.microsoft.com/office/drawing/2014/main" id="{F1417C53-D54D-43E8-A29F-139763AA1349}"/>
              </a:ext>
            </a:extLst>
          </p:cNvPr>
          <p:cNvSpPr/>
          <p:nvPr/>
        </p:nvSpPr>
        <p:spPr>
          <a:xfrm>
            <a:off x="6624589" y="2753665"/>
            <a:ext cx="2581160" cy="726561"/>
          </a:xfrm>
          <a:prstGeom prst="wedgeRoundRectCallout">
            <a:avLst>
              <a:gd name="adj1" fmla="val -47794"/>
              <a:gd name="adj2" fmla="val 12819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Roboto Regular"/>
              </a:rPr>
              <a:t>可在某一特定出版物内检索</a:t>
            </a: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Roboto Regular"/>
            </a:endParaRPr>
          </a:p>
        </p:txBody>
      </p:sp>
      <p:sp>
        <p:nvSpPr>
          <p:cNvPr id="7" name="Rounded Rectangle 8">
            <a:extLst>
              <a:ext uri="{FF2B5EF4-FFF2-40B4-BE49-F238E27FC236}">
                <a16:creationId xmlns:a16="http://schemas.microsoft.com/office/drawing/2014/main" id="{3AACD599-01B8-4CEE-BF67-57E2DDDAF8EC}"/>
              </a:ext>
            </a:extLst>
          </p:cNvPr>
          <p:cNvSpPr/>
          <p:nvPr/>
        </p:nvSpPr>
        <p:spPr>
          <a:xfrm flipV="1">
            <a:off x="3323495" y="4288713"/>
            <a:ext cx="5153036" cy="543820"/>
          </a:xfrm>
          <a:prstGeom prst="roundRect">
            <a:avLst/>
          </a:prstGeom>
          <a:noFill/>
          <a:ln w="381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8" name="Rounded Rectangle 9">
            <a:extLst>
              <a:ext uri="{FF2B5EF4-FFF2-40B4-BE49-F238E27FC236}">
                <a16:creationId xmlns:a16="http://schemas.microsoft.com/office/drawing/2014/main" id="{BAC69655-ECCA-472A-93B9-329F461BA197}"/>
              </a:ext>
            </a:extLst>
          </p:cNvPr>
          <p:cNvSpPr/>
          <p:nvPr/>
        </p:nvSpPr>
        <p:spPr>
          <a:xfrm flipV="1">
            <a:off x="3276071" y="5252111"/>
            <a:ext cx="1201924" cy="1382977"/>
          </a:xfrm>
          <a:prstGeom prst="roundRect">
            <a:avLst/>
          </a:prstGeom>
          <a:noFill/>
          <a:ln w="381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9" name="Rounded Rectangular Callout 10">
            <a:extLst>
              <a:ext uri="{FF2B5EF4-FFF2-40B4-BE49-F238E27FC236}">
                <a16:creationId xmlns:a16="http://schemas.microsoft.com/office/drawing/2014/main" id="{3373580F-BAD9-4D09-8413-3F7DB445DCCC}"/>
              </a:ext>
            </a:extLst>
          </p:cNvPr>
          <p:cNvSpPr/>
          <p:nvPr/>
        </p:nvSpPr>
        <p:spPr>
          <a:xfrm>
            <a:off x="4562475" y="5085677"/>
            <a:ext cx="2581160" cy="726561"/>
          </a:xfrm>
          <a:prstGeom prst="wedgeRoundRectCallout">
            <a:avLst>
              <a:gd name="adj1" fmla="val -51904"/>
              <a:gd name="adj2" fmla="val 8110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Roboto Regular"/>
              </a:rPr>
              <a:t>逐期浏览</a:t>
            </a:r>
            <a:endParaRPr 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9803478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AE2A8-112D-5B48-BE17-A8D8F1957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2" y="2979420"/>
            <a:ext cx="12190268" cy="1280160"/>
          </a:xfrm>
        </p:spPr>
        <p:txBody>
          <a:bodyPr/>
          <a:lstStyle/>
          <a:p>
            <a:r>
              <a:rPr lang="en-US" altLang="zh-CN" dirty="0">
                <a:latin typeface="华文楷体" panose="02010600040101010101" pitchFamily="2" charset="-122"/>
                <a:ea typeface="华文楷体" panose="02010600040101010101" pitchFamily="2" charset="-122"/>
              </a:rPr>
              <a:t>ProQuest Ebook Central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电子书检索</a:t>
            </a:r>
            <a:endParaRPr 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812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C7AA19C-A03B-4D42-93C3-D758C9D10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830" y="946038"/>
            <a:ext cx="12192000" cy="57290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1C4376-3AC0-44C2-B2B0-F844CFF00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注册个人账户</a:t>
            </a:r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id="{58A1CDA4-C4CF-4123-ADB8-52A736D36611}"/>
              </a:ext>
            </a:extLst>
          </p:cNvPr>
          <p:cNvSpPr/>
          <p:nvPr/>
        </p:nvSpPr>
        <p:spPr>
          <a:xfrm>
            <a:off x="11037282" y="869363"/>
            <a:ext cx="1023620" cy="450869"/>
          </a:xfrm>
          <a:prstGeom prst="roundRect">
            <a:avLst/>
          </a:prstGeom>
          <a:noFill/>
          <a:ln w="698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 dirty="0">
              <a:latin typeface="Roboto Regular"/>
              <a:cs typeface="Roboto Regular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F3D1C4-7C54-48B5-BFD0-D96AC2DCBEC3}"/>
              </a:ext>
            </a:extLst>
          </p:cNvPr>
          <p:cNvSpPr txBox="1"/>
          <p:nvPr/>
        </p:nvSpPr>
        <p:spPr>
          <a:xfrm>
            <a:off x="3662677" y="257818"/>
            <a:ext cx="687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hlinkClick r:id="rId3"/>
              </a:rPr>
              <a:t>https://ebookcentral.proquest.com/lib/cuccn</a:t>
            </a:r>
            <a:r>
              <a:rPr lang="en-US" altLang="zh-CN" sz="2800" dirty="0"/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293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F3B8D6B3-67D7-4248-9D76-CB5EC4D6E9D7}"/>
              </a:ext>
            </a:extLst>
          </p:cNvPr>
          <p:cNvSpPr txBox="1">
            <a:spLocks/>
          </p:cNvSpPr>
          <p:nvPr/>
        </p:nvSpPr>
        <p:spPr>
          <a:xfrm>
            <a:off x="140141" y="121921"/>
            <a:ext cx="10972800" cy="6807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C21C22"/>
                </a:solidFill>
                <a:latin typeface="+mn-lt"/>
                <a:ea typeface="Open Sans Semibold" charset="0"/>
                <a:cs typeface="Open Sans Semibold" charset="0"/>
              </a:defRPr>
            </a:lvl1pPr>
          </a:lstStyle>
          <a:p>
            <a:r>
              <a:rPr 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ProQuest</a:t>
            </a:r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数据库介绍</a:t>
            </a:r>
            <a:endParaRPr 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9C143A59-270A-4DE8-80A7-554952472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74" y="1189038"/>
            <a:ext cx="11246485" cy="5120322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ea typeface="华文楷体" panose="02010600040101010101" pitchFamily="2" charset="-122"/>
              </a:rPr>
              <a:t>Screen Studies Collection 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  <a:ea typeface="华文楷体" panose="02010600040101010101" pitchFamily="2" charset="-122"/>
              </a:rPr>
              <a:t>电影学全文库</a:t>
            </a:r>
          </a:p>
          <a:p>
            <a:pPr>
              <a:lnSpc>
                <a:spcPct val="250000"/>
              </a:lnSpc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ea typeface="华文楷体" panose="02010600040101010101" pitchFamily="2" charset="-122"/>
              </a:rPr>
              <a:t>Music &amp; Performing Arts Collection‎  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  <a:ea typeface="华文楷体" panose="02010600040101010101" pitchFamily="2" charset="-122"/>
              </a:rPr>
              <a:t>音乐及表演艺术期刊数据库</a:t>
            </a:r>
            <a:endParaRPr lang="en-US" altLang="zh-CN" sz="2400" dirty="0">
              <a:solidFill>
                <a:schemeClr val="accent4">
                  <a:lumMod val="50000"/>
                </a:schemeClr>
              </a:solidFill>
              <a:ea typeface="华文楷体" panose="02010600040101010101" pitchFamily="2" charset="-122"/>
            </a:endParaRPr>
          </a:p>
          <a:p>
            <a:pPr>
              <a:lnSpc>
                <a:spcPct val="250000"/>
              </a:lnSpc>
            </a:pPr>
            <a:r>
              <a:rPr lang="en-US" altLang="zh-CN" sz="2400" dirty="0">
                <a:solidFill>
                  <a:schemeClr val="accent4">
                    <a:lumMod val="50000"/>
                  </a:schemeClr>
                </a:solidFill>
                <a:ea typeface="华文楷体" panose="02010600040101010101" pitchFamily="2" charset="-122"/>
              </a:rPr>
              <a:t>Ebook Central  </a:t>
            </a:r>
            <a:r>
              <a:rPr lang="zh-CN" altLang="en-US" sz="2400" dirty="0">
                <a:solidFill>
                  <a:schemeClr val="accent4">
                    <a:lumMod val="50000"/>
                  </a:schemeClr>
                </a:solidFill>
                <a:ea typeface="华文楷体" panose="02010600040101010101" pitchFamily="2" charset="-122"/>
              </a:rPr>
              <a:t>电子书</a:t>
            </a:r>
            <a:endParaRPr lang="en-US" altLang="zh-CN" sz="2400" dirty="0">
              <a:solidFill>
                <a:schemeClr val="accent4">
                  <a:lumMod val="50000"/>
                </a:schemeClr>
              </a:solidFill>
              <a:ea typeface="华文楷体" panose="02010600040101010101" pitchFamily="2" charset="-122"/>
            </a:endParaRPr>
          </a:p>
          <a:p>
            <a:pPr>
              <a:lnSpc>
                <a:spcPct val="250000"/>
              </a:lnSpc>
            </a:pPr>
            <a:endParaRPr lang="zh-CN" altLang="en-US" sz="2400" dirty="0">
              <a:solidFill>
                <a:schemeClr val="accent4">
                  <a:lumMod val="50000"/>
                </a:schemeClr>
              </a:solidFill>
              <a:ea typeface="华文楷体" panose="02010600040101010101" pitchFamily="2" charset="-122"/>
            </a:endParaRPr>
          </a:p>
          <a:p>
            <a:pPr marL="0" indent="0">
              <a:lnSpc>
                <a:spcPct val="250000"/>
              </a:lnSpc>
              <a:buNone/>
            </a:pPr>
            <a:endParaRPr lang="en-US" sz="2400" dirty="0">
              <a:solidFill>
                <a:schemeClr val="accent4">
                  <a:lumMod val="50000"/>
                </a:schemeClr>
              </a:solidFill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684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089997-67AE-428A-BE1D-BF60869F2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6038"/>
            <a:ext cx="12192000" cy="57290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1C4376-3AC0-44C2-B2B0-F844CFF00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注册个人账户</a:t>
            </a:r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id="{6E468B00-B29C-425C-A5B0-30760AD6F3CB}"/>
              </a:ext>
            </a:extLst>
          </p:cNvPr>
          <p:cNvSpPr/>
          <p:nvPr/>
        </p:nvSpPr>
        <p:spPr>
          <a:xfrm>
            <a:off x="955839" y="5450587"/>
            <a:ext cx="6773803" cy="922749"/>
          </a:xfrm>
          <a:prstGeom prst="roundRect">
            <a:avLst/>
          </a:prstGeom>
          <a:noFill/>
          <a:ln w="698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 dirty="0">
              <a:latin typeface="Roboto Regular"/>
              <a:cs typeface="Roboto Regular"/>
            </a:endParaRPr>
          </a:p>
        </p:txBody>
      </p:sp>
      <p:sp>
        <p:nvSpPr>
          <p:cNvPr id="6" name="Rounded Rectangle 9">
            <a:extLst>
              <a:ext uri="{FF2B5EF4-FFF2-40B4-BE49-F238E27FC236}">
                <a16:creationId xmlns:a16="http://schemas.microsoft.com/office/drawing/2014/main" id="{03BD6B73-6C32-4DDB-B59E-41225DA9F7C1}"/>
              </a:ext>
            </a:extLst>
          </p:cNvPr>
          <p:cNvSpPr/>
          <p:nvPr/>
        </p:nvSpPr>
        <p:spPr>
          <a:xfrm>
            <a:off x="7903028" y="2631440"/>
            <a:ext cx="3344091" cy="2591009"/>
          </a:xfrm>
          <a:prstGeom prst="roundRect">
            <a:avLst/>
          </a:prstGeom>
          <a:noFill/>
          <a:ln w="698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5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416674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E3AE46-97F5-4ED1-B9A2-7A2746A16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8919"/>
            <a:ext cx="12192000" cy="572908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基本检索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DEC31B-E443-4191-BE30-3BFC6E89D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" name="Rounded Rectangle 9"/>
          <p:cNvSpPr/>
          <p:nvPr/>
        </p:nvSpPr>
        <p:spPr>
          <a:xfrm>
            <a:off x="2326589" y="1649607"/>
            <a:ext cx="7938640" cy="1431050"/>
          </a:xfrm>
          <a:prstGeom prst="roundRect">
            <a:avLst/>
          </a:prstGeom>
          <a:noFill/>
          <a:ln w="698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867704" y="2365132"/>
            <a:ext cx="4983408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67" b="1" dirty="0"/>
              <a:t>“movie publicity”</a:t>
            </a:r>
            <a:endParaRPr lang="zh-CN" altLang="en-US" sz="2667" b="1" dirty="0"/>
          </a:p>
        </p:txBody>
      </p:sp>
    </p:spTree>
    <p:extLst>
      <p:ext uri="{BB962C8B-B14F-4D97-AF65-F5344CB8AC3E}">
        <p14:creationId xmlns:p14="http://schemas.microsoft.com/office/powerpoint/2010/main" val="26775224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EB6DD18-71F3-4AE5-B788-6FAACEB557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46038"/>
            <a:ext cx="12192000" cy="572908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检索结果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92313" y="2082485"/>
            <a:ext cx="2755737" cy="4592634"/>
          </a:xfrm>
          <a:prstGeom prst="roundRect">
            <a:avLst/>
          </a:prstGeom>
          <a:noFill/>
          <a:ln w="698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9" name="Arrow: Right 8"/>
          <p:cNvSpPr/>
          <p:nvPr/>
        </p:nvSpPr>
        <p:spPr>
          <a:xfrm rot="10800000">
            <a:off x="3996267" y="3611585"/>
            <a:ext cx="1371600" cy="74506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589575" y="2824480"/>
            <a:ext cx="30822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Wingdings" panose="05000000000000000000" pitchFamily="2" charset="2"/>
              <a:buChar char="ü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出版年份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主题词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语言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作者</a:t>
            </a:r>
          </a:p>
        </p:txBody>
      </p:sp>
    </p:spTree>
    <p:extLst>
      <p:ext uri="{BB962C8B-B14F-4D97-AF65-F5344CB8AC3E}">
        <p14:creationId xmlns:p14="http://schemas.microsoft.com/office/powerpoint/2010/main" val="319789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2" y="1306287"/>
            <a:ext cx="8151876" cy="1359653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书籍详情页面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173479" y="2506133"/>
            <a:ext cx="2719323" cy="2266483"/>
          </a:xfrm>
          <a:prstGeom prst="roundRect">
            <a:avLst/>
          </a:prstGeom>
          <a:noFill/>
          <a:ln w="698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KaiTi" panose="02010609060101010101" pitchFamily="49" charset="-122"/>
              <a:ea typeface="KaiTi" panose="02010609060101010101" pitchFamily="49" charset="-122"/>
              <a:cs typeface="Roboto Regular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519333" y="2481412"/>
            <a:ext cx="2853032" cy="3970189"/>
          </a:xfrm>
          <a:prstGeom prst="roundRect">
            <a:avLst/>
          </a:prstGeom>
          <a:noFill/>
          <a:ln w="698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KaiTi" panose="02010609060101010101" pitchFamily="49" charset="-122"/>
              <a:ea typeface="KaiTi" panose="02010609060101010101" pitchFamily="49" charset="-122"/>
              <a:cs typeface="Roboto Regular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236218" y="5305851"/>
            <a:ext cx="2046513" cy="624115"/>
          </a:xfrm>
          <a:prstGeom prst="rect">
            <a:avLst/>
          </a:prstGeom>
          <a:solidFill>
            <a:srgbClr val="C00000"/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bg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权限说明等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9769246" y="5059275"/>
            <a:ext cx="2046513" cy="624115"/>
          </a:xfrm>
          <a:prstGeom prst="rect">
            <a:avLst/>
          </a:prstGeom>
          <a:solidFill>
            <a:srgbClr val="C00000"/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bg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书目信息等</a:t>
            </a:r>
          </a:p>
        </p:txBody>
      </p:sp>
    </p:spTree>
    <p:extLst>
      <p:ext uri="{BB962C8B-B14F-4D97-AF65-F5344CB8AC3E}">
        <p14:creationId xmlns:p14="http://schemas.microsoft.com/office/powerpoint/2010/main" val="152105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在线阅读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Online Reading</a:t>
            </a:r>
            <a:endParaRPr lang="zh-CN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1" y="1207112"/>
            <a:ext cx="7247467" cy="4952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1208072" y="2008509"/>
            <a:ext cx="449944" cy="2706913"/>
          </a:xfrm>
          <a:prstGeom prst="roundRect">
            <a:avLst/>
          </a:prstGeom>
          <a:noFill/>
          <a:ln w="698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289" y="1966348"/>
            <a:ext cx="1905000" cy="2855912"/>
          </a:xfrm>
          <a:prstGeom prst="rect">
            <a:avLst/>
          </a:prstGeom>
          <a:noFill/>
          <a:ln w="57150">
            <a:solidFill>
              <a:srgbClr val="C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3813358" y="1601470"/>
            <a:ext cx="4754911" cy="536473"/>
          </a:xfrm>
          <a:prstGeom prst="roundRect">
            <a:avLst/>
          </a:prstGeom>
          <a:noFill/>
          <a:ln w="698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302" y="2365535"/>
            <a:ext cx="5407933" cy="3794012"/>
          </a:xfrm>
          <a:prstGeom prst="rect">
            <a:avLst/>
          </a:prstGeom>
          <a:noFill/>
          <a:ln w="76200">
            <a:solidFill>
              <a:srgbClr val="C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04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在线阅读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Online Reading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98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0826" y="2057401"/>
            <a:ext cx="257175" cy="514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079" y="182880"/>
            <a:ext cx="61722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5222214" y="1276033"/>
            <a:ext cx="1741212" cy="622299"/>
          </a:xfrm>
          <a:prstGeom prst="roundRect">
            <a:avLst/>
          </a:prstGeom>
          <a:noFill/>
          <a:ln w="571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2" y="1362637"/>
            <a:ext cx="3224212" cy="478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7350312" y="1300873"/>
            <a:ext cx="3919008" cy="461665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标注颜色、文字、加书签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92565" y="2353575"/>
            <a:ext cx="547688" cy="597429"/>
          </a:xfrm>
          <a:prstGeom prst="roundRect">
            <a:avLst/>
          </a:prstGeom>
          <a:noFill/>
          <a:ln w="571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957120" y="2406069"/>
            <a:ext cx="1946275" cy="461665"/>
          </a:xfrm>
          <a:prstGeom prst="rect">
            <a:avLst/>
          </a:prstGeom>
          <a:solidFill>
            <a:srgbClr val="C00000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查看标注</a:t>
            </a:r>
          </a:p>
        </p:txBody>
      </p:sp>
    </p:spTree>
    <p:extLst>
      <p:ext uri="{BB962C8B-B14F-4D97-AF65-F5344CB8AC3E}">
        <p14:creationId xmlns:p14="http://schemas.microsoft.com/office/powerpoint/2010/main" val="422153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6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3" grpId="0" animBg="1"/>
      <p:bldP spid="24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复制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/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打印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/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保存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Copy/Print/Save</a:t>
            </a:r>
            <a:endParaRPr lang="zh-CN" altLang="en-US" dirty="0"/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57" y="1151676"/>
            <a:ext cx="8244652" cy="549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2477560" y="4199467"/>
            <a:ext cx="4401137" cy="1023528"/>
          </a:xfrm>
          <a:prstGeom prst="roundRect">
            <a:avLst/>
          </a:prstGeom>
          <a:noFill/>
          <a:ln w="571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7456677" y="3244427"/>
            <a:ext cx="4515525" cy="206210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80990" indent="-380990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可复制、打印、保存的页数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cs typeface="Arial Unicode MS" pitchFamily="34" charset="-122"/>
            </a:endParaRPr>
          </a:p>
          <a:p>
            <a:pPr marL="380990" indent="-380990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DRM Free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书籍可整本下载打印为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PDF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410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复制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Copy</a:t>
            </a:r>
            <a:endParaRPr lang="zh-CN" alt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1" y="1362636"/>
            <a:ext cx="762000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own Arrow 6"/>
          <p:cNvSpPr>
            <a:spLocks noChangeArrowheads="1"/>
          </p:cNvSpPr>
          <p:nvPr/>
        </p:nvSpPr>
        <p:spPr bwMode="auto">
          <a:xfrm flipV="1">
            <a:off x="5745247" y="2322451"/>
            <a:ext cx="290547" cy="657815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168642" y="2503984"/>
            <a:ext cx="3359185" cy="31085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80990" indent="-380990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点击复制按钮，可复制该页文字内容；也可以先点击鼠标左键，拖动选择内容，然后复制指定内容</a:t>
            </a:r>
          </a:p>
        </p:txBody>
      </p:sp>
    </p:spTree>
    <p:extLst>
      <p:ext uri="{BB962C8B-B14F-4D97-AF65-F5344CB8AC3E}">
        <p14:creationId xmlns:p14="http://schemas.microsoft.com/office/powerpoint/2010/main" val="138657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复制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Copy</a:t>
            </a:r>
            <a:endParaRPr lang="zh-CN" altLang="en-US" dirty="0"/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28" y="1022861"/>
            <a:ext cx="8224332" cy="4920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128760" y="2393126"/>
            <a:ext cx="2514600" cy="175432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80990" indent="-380990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复制内容将显示引文信息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74320" y="1718195"/>
            <a:ext cx="8595360" cy="3199245"/>
          </a:xfrm>
          <a:prstGeom prst="roundRect">
            <a:avLst/>
          </a:prstGeom>
          <a:noFill/>
          <a:ln w="698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354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保存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2A783A-00FB-4AF6-BB57-36FF1CC6B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543" y="1223963"/>
            <a:ext cx="762000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own Arrow 6"/>
          <p:cNvSpPr>
            <a:spLocks noChangeArrowheads="1"/>
          </p:cNvSpPr>
          <p:nvPr/>
        </p:nvSpPr>
        <p:spPr bwMode="auto">
          <a:xfrm flipV="1">
            <a:off x="6525533" y="2093685"/>
            <a:ext cx="342900" cy="323851"/>
          </a:xfrm>
          <a:prstGeom prst="downArrow">
            <a:avLst>
              <a:gd name="adj1" fmla="val 50000"/>
              <a:gd name="adj2" fmla="val 5000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049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227814" y="122238"/>
            <a:ext cx="1164053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4400" b="1" dirty="0">
                <a:solidFill>
                  <a:srgbClr val="C00000"/>
                </a:solidFill>
                <a:latin typeface="STKaiti" panose="02010600040101010101" pitchFamily="2" charset="-122"/>
                <a:ea typeface="STKaiti" panose="02010600040101010101" pitchFamily="2" charset="-122"/>
              </a:rPr>
              <a:t>Screen Studies Collection </a:t>
            </a:r>
            <a:r>
              <a:rPr lang="zh-CN" altLang="en-US" sz="4400" b="1" dirty="0">
                <a:solidFill>
                  <a:srgbClr val="C00000"/>
                </a:solidFill>
                <a:latin typeface="STKaiti" panose="02010600040101010101" pitchFamily="2" charset="-122"/>
                <a:ea typeface="STKaiti" panose="02010600040101010101" pitchFamily="2" charset="-122"/>
              </a:rPr>
              <a:t>电影学全文库</a:t>
            </a:r>
          </a:p>
        </p:txBody>
      </p:sp>
      <p:sp>
        <p:nvSpPr>
          <p:cNvPr id="3" name="Rectangle 2"/>
          <p:cNvSpPr/>
          <p:nvPr/>
        </p:nvSpPr>
        <p:spPr>
          <a:xfrm>
            <a:off x="629595" y="1628623"/>
            <a:ext cx="109182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STKaiti" panose="02010600040101010101" pitchFamily="2" charset="-122"/>
                <a:ea typeface="STKaiti" panose="02010600040101010101" pitchFamily="2" charset="-122"/>
                <a:cs typeface="Aharoni" panose="02010803020104030203" pitchFamily="2" charset="-79"/>
              </a:rPr>
              <a:t>The Screen Studies Collection offers a comprehensive survey of current publications related to film scholarship alongside detailed and expansive filmographies. This collection includes the following specialist indexes and filmographies: </a:t>
            </a:r>
            <a:r>
              <a:rPr lang="en-US" altLang="zh-CN" sz="2800" dirty="0">
                <a:solidFill>
                  <a:srgbClr val="FF0000"/>
                </a:solidFill>
                <a:latin typeface="STKaiti" panose="02010600040101010101" pitchFamily="2" charset="-122"/>
                <a:ea typeface="STKaiti" panose="02010600040101010101" pitchFamily="2" charset="-122"/>
                <a:cs typeface="Aharoni" panose="02010803020104030203" pitchFamily="2" charset="-79"/>
              </a:rPr>
              <a:t>American Film Institute (AFI) Catalog, Film Index International (FII), and FIAF International Index to Film Periodicals Database</a:t>
            </a:r>
            <a:r>
              <a:rPr lang="en-US" altLang="zh-CN" sz="2800" dirty="0">
                <a:latin typeface="STKaiti" panose="02010600040101010101" pitchFamily="2" charset="-122"/>
                <a:ea typeface="STKaiti" panose="02010600040101010101" pitchFamily="2" charset="-122"/>
                <a:cs typeface="Aharoni" panose="02010803020104030203" pitchFamily="2" charset="-79"/>
              </a:rPr>
              <a:t>. </a:t>
            </a:r>
            <a:endParaRPr lang="zh-CN" altLang="en-US" sz="2800" dirty="0">
              <a:latin typeface="STKaiti" panose="02010600040101010101" pitchFamily="2" charset="-122"/>
              <a:ea typeface="STKaiti" panose="02010600040101010101" pitchFamily="2" charset="-122"/>
              <a:cs typeface="Aharoni" panose="02010803020104030203" pitchFamily="2" charset="-79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142" y="4719789"/>
            <a:ext cx="10173523" cy="1377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5829299"/>
      </p:ext>
    </p:extLst>
  </p:cSld>
  <p:clrMapOvr>
    <a:masterClrMapping/>
  </p:clrMapOvr>
  <p:transition spd="slow">
    <p:circl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保存 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–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 处理为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PDF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格式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80A5DD-F502-4613-9362-03AD4AC00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886" y="1066801"/>
            <a:ext cx="7754257" cy="487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2786743" y="1695221"/>
            <a:ext cx="7010399" cy="2581391"/>
          </a:xfrm>
          <a:prstGeom prst="roundRect">
            <a:avLst/>
          </a:prstGeom>
          <a:noFill/>
          <a:ln w="698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641" y="4739077"/>
            <a:ext cx="6337936" cy="107721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80990" indent="-380990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保存章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/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或选定页，保存成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PDF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格式文件，其中包含引文信息</a:t>
            </a:r>
          </a:p>
        </p:txBody>
      </p:sp>
    </p:spTree>
    <p:extLst>
      <p:ext uri="{BB962C8B-B14F-4D97-AF65-F5344CB8AC3E}">
        <p14:creationId xmlns:p14="http://schemas.microsoft.com/office/powerpoint/2010/main" val="186227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PDF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文件可打印</a:t>
            </a: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/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保存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B4D1A3-C3B0-4708-9B69-E343E89EF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91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557" y="990601"/>
            <a:ext cx="7883408" cy="5222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595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整本借阅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A6696B-86BB-47EE-A543-3B1B5A3ED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85" y="982239"/>
            <a:ext cx="6629400" cy="5314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06185" y="2234017"/>
            <a:ext cx="5151340" cy="224676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80990" indent="-380990" eaLnBrk="1" hangingPunct="1"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整本借阅需要创建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Ebook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 Central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个人帐户和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Adobe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帐户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Arial Unicode MS" pitchFamily="34" charset="-122"/>
            </a:endParaRPr>
          </a:p>
          <a:p>
            <a:pPr marL="380990" indent="-380990" eaLnBrk="1" hangingPunct="1"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整本借阅需下载</a:t>
            </a:r>
            <a:r>
              <a:rPr lang="en-US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Adobe Digital Editions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Arial Unicode MS" pitchFamily="34" charset="-122"/>
            </a:endParaRPr>
          </a:p>
        </p:txBody>
      </p:sp>
      <p:sp>
        <p:nvSpPr>
          <p:cNvPr id="5" name="Down Arrow 4"/>
          <p:cNvSpPr>
            <a:spLocks noChangeArrowheads="1"/>
          </p:cNvSpPr>
          <p:nvPr/>
        </p:nvSpPr>
        <p:spPr bwMode="auto">
          <a:xfrm flipV="1">
            <a:off x="714822" y="1422401"/>
            <a:ext cx="342900" cy="647700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079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创建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Adobe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个人帐户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Create Adobe ID</a:t>
            </a:r>
            <a:endParaRPr lang="zh-CN" altLang="en-US" dirty="0"/>
          </a:p>
        </p:txBody>
      </p:sp>
      <p:pic>
        <p:nvPicPr>
          <p:cNvPr id="532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2" y="1139323"/>
            <a:ext cx="4071041" cy="523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3252" name="Straight Arrow Connector 16"/>
          <p:cNvCxnSpPr>
            <a:cxnSpLocks noChangeShapeType="1"/>
          </p:cNvCxnSpPr>
          <p:nvPr/>
        </p:nvCxnSpPr>
        <p:spPr bwMode="auto">
          <a:xfrm flipV="1">
            <a:off x="2724386" y="4360334"/>
            <a:ext cx="23519" cy="1043281"/>
          </a:xfrm>
          <a:prstGeom prst="straightConnector1">
            <a:avLst/>
          </a:prstGeom>
          <a:noFill/>
          <a:ln w="7937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649" y="1155304"/>
            <a:ext cx="4062308" cy="5195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915310" y="2152804"/>
            <a:ext cx="2003425" cy="156966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80990" indent="-380990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完成注册项，电邮地址是用户名</a:t>
            </a:r>
          </a:p>
        </p:txBody>
      </p:sp>
    </p:spTree>
    <p:extLst>
      <p:ext uri="{BB962C8B-B14F-4D97-AF65-F5344CB8AC3E}">
        <p14:creationId xmlns:p14="http://schemas.microsoft.com/office/powerpoint/2010/main" val="320447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>
                <a:latin typeface="+mj-lt"/>
                <a:ea typeface="Microsoft YaHei" pitchFamily="34" charset="-122"/>
                <a:cs typeface="Arial Unicode MS" pitchFamily="34" charset="-122"/>
              </a:rPr>
              <a:t>Adobe Digital Editions</a:t>
            </a:r>
            <a:endParaRPr lang="zh-CN" altLang="en-US" dirty="0">
              <a:latin typeface="+mj-lt"/>
              <a:ea typeface="Microsoft YaHei" pitchFamily="34" charset="-122"/>
              <a:cs typeface="Arial Unicode MS" pitchFamily="34" charset="-122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6EB29F-3B16-49E3-B8EA-91DD6992C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2" y="1349023"/>
            <a:ext cx="8091121" cy="511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own Arrow 3"/>
          <p:cNvSpPr>
            <a:spLocks noChangeArrowheads="1"/>
          </p:cNvSpPr>
          <p:nvPr/>
        </p:nvSpPr>
        <p:spPr bwMode="auto">
          <a:xfrm flipV="1">
            <a:off x="6532505" y="2665119"/>
            <a:ext cx="342900" cy="647700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5" name="Rounded Rectangle 4"/>
          <p:cNvSpPr/>
          <p:nvPr/>
        </p:nvSpPr>
        <p:spPr>
          <a:xfrm>
            <a:off x="548641" y="3104013"/>
            <a:ext cx="3124011" cy="899779"/>
          </a:xfrm>
          <a:prstGeom prst="roundRect">
            <a:avLst/>
          </a:prstGeom>
          <a:noFill/>
          <a:ln w="571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93333"/>
            <a:ext cx="11725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zh-CN" sz="2400" dirty="0">
                <a:latin typeface="Microsoft YaHei" pitchFamily="34" charset="-122"/>
                <a:ea typeface="Microsoft YaHei" pitchFamily="34" charset="-122"/>
                <a:cs typeface="Arial Unicode MS" pitchFamily="34" charset="-122"/>
                <a:hlinkClick r:id="rId3"/>
              </a:rPr>
              <a:t>http://www.adobe.com/cn/solutions/ebook/digital-editions/download.html</a:t>
            </a:r>
            <a:r>
              <a:rPr lang="en-US" altLang="zh-CN" sz="2400" dirty="0">
                <a:latin typeface="Microsoft YaHei" pitchFamily="34" charset="-122"/>
                <a:ea typeface="Microsoft YaHei" pitchFamily="34" charset="-122"/>
                <a:cs typeface="Arial Unicode MS" pitchFamily="34" charset="-122"/>
              </a:rPr>
              <a:t> </a:t>
            </a:r>
            <a:endParaRPr lang="zh-CN" altLang="en-US" sz="2400" dirty="0">
              <a:latin typeface="Microsoft YaHei" pitchFamily="34" charset="-122"/>
              <a:ea typeface="Microsoft YaHei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345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>
                <a:latin typeface="+mj-lt"/>
                <a:ea typeface="楷体" panose="02010609060101010101" pitchFamily="49" charset="-122"/>
                <a:cs typeface="Arial Unicode MS" pitchFamily="34" charset="-122"/>
              </a:rPr>
              <a:t>Adobe Digital Editions</a:t>
            </a:r>
            <a:r>
              <a:rPr lang="zh-CN" altLang="en-US">
                <a:latin typeface="+mj-lt"/>
                <a:ea typeface="楷体" panose="02010609060101010101" pitchFamily="49" charset="-122"/>
                <a:cs typeface="Arial Unicode MS" pitchFamily="34" charset="-122"/>
              </a:rPr>
              <a:t> 授权</a:t>
            </a:r>
            <a:br>
              <a:rPr lang="en-US" altLang="en-US">
                <a:latin typeface="+mj-lt"/>
                <a:ea typeface="楷体" panose="02010609060101010101" pitchFamily="49" charset="-122"/>
                <a:cs typeface="Arial Unicode MS" pitchFamily="34" charset="-122"/>
              </a:rPr>
            </a:br>
            <a:endParaRPr lang="zh-CN" altLang="en-US">
              <a:latin typeface="+mj-lt"/>
              <a:ea typeface="楷体" panose="02010609060101010101" pitchFamily="49" charset="-122"/>
              <a:cs typeface="Arial Unicode MS" pitchFamily="34" charset="-122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EAAE3A-3375-4F6A-A017-B0E6A7316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925" y="1032586"/>
            <a:ext cx="7913511" cy="5275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269479" y="2609499"/>
            <a:ext cx="3429000" cy="181588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80990" indent="-380990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2800" dirty="0">
                <a:latin typeface="+mj-lt"/>
                <a:ea typeface="楷体" panose="02010609060101010101" pitchFamily="49" charset="-122"/>
                <a:cs typeface="Arial Unicode MS" pitchFamily="34" charset="-122"/>
              </a:rPr>
              <a:t>下载</a:t>
            </a:r>
            <a:r>
              <a:rPr lang="en-US" altLang="en-US" sz="2800" dirty="0">
                <a:latin typeface="+mj-lt"/>
                <a:ea typeface="楷体" panose="02010609060101010101" pitchFamily="49" charset="-122"/>
                <a:cs typeface="Arial Unicode MS" pitchFamily="34" charset="-122"/>
              </a:rPr>
              <a:t>Adobe Digital Editions</a:t>
            </a:r>
            <a:r>
              <a:rPr lang="zh-CN" altLang="en-US" sz="2800" dirty="0">
                <a:latin typeface="+mj-lt"/>
                <a:ea typeface="楷体" panose="02010609060101010101" pitchFamily="49" charset="-122"/>
                <a:cs typeface="Arial Unicode MS" pitchFamily="34" charset="-122"/>
              </a:rPr>
              <a:t>， 利用</a:t>
            </a:r>
            <a:r>
              <a:rPr lang="en-US" altLang="zh-CN" sz="2800" dirty="0">
                <a:latin typeface="+mj-lt"/>
                <a:ea typeface="楷体" panose="02010609060101010101" pitchFamily="49" charset="-122"/>
                <a:cs typeface="Arial Unicode MS" pitchFamily="34" charset="-122"/>
              </a:rPr>
              <a:t>Adobe</a:t>
            </a:r>
            <a:r>
              <a:rPr lang="zh-CN" altLang="en-US" sz="2800" dirty="0">
                <a:latin typeface="+mj-lt"/>
                <a:ea typeface="楷体" panose="02010609060101010101" pitchFamily="49" charset="-122"/>
                <a:cs typeface="Arial Unicode MS" pitchFamily="34" charset="-122"/>
              </a:rPr>
              <a:t>个人帐号</a:t>
            </a:r>
            <a:r>
              <a:rPr lang="en-US" altLang="zh-CN" sz="2800" dirty="0">
                <a:latin typeface="+mj-lt"/>
                <a:ea typeface="楷体" panose="02010609060101010101" pitchFamily="49" charset="-122"/>
                <a:cs typeface="Arial Unicode MS" pitchFamily="34" charset="-122"/>
              </a:rPr>
              <a:t>/</a:t>
            </a:r>
            <a:r>
              <a:rPr lang="zh-CN" altLang="en-US" sz="2800" dirty="0">
                <a:latin typeface="+mj-lt"/>
                <a:ea typeface="楷体" panose="02010609060101010101" pitchFamily="49" charset="-122"/>
                <a:cs typeface="Arial Unicode MS" pitchFamily="34" charset="-122"/>
              </a:rPr>
              <a:t>密码授权</a:t>
            </a:r>
          </a:p>
        </p:txBody>
      </p:sp>
    </p:spTree>
    <p:extLst>
      <p:ext uri="{BB962C8B-B14F-4D97-AF65-F5344CB8AC3E}">
        <p14:creationId xmlns:p14="http://schemas.microsoft.com/office/powerpoint/2010/main" val="188397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借阅流程  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41152F-948D-4CF4-80CB-201A91459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986" y="1098551"/>
            <a:ext cx="5866341" cy="5259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own Arrow 4"/>
          <p:cNvSpPr>
            <a:spLocks noChangeArrowheads="1"/>
          </p:cNvSpPr>
          <p:nvPr/>
        </p:nvSpPr>
        <p:spPr bwMode="auto">
          <a:xfrm flipV="1">
            <a:off x="2514601" y="1560461"/>
            <a:ext cx="342900" cy="647700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4010" y="1884310"/>
            <a:ext cx="2169605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80990" indent="-380990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>
                <a:latin typeface="Microsoft YaHei" pitchFamily="34" charset="-122"/>
                <a:ea typeface="Microsoft YaHei" pitchFamily="34" charset="-122"/>
                <a:cs typeface="Arial Unicode MS" pitchFamily="34" charset="-122"/>
              </a:rPr>
              <a:t>借阅按钮</a:t>
            </a:r>
          </a:p>
        </p:txBody>
      </p:sp>
    </p:spTree>
    <p:extLst>
      <p:ext uri="{BB962C8B-B14F-4D97-AF65-F5344CB8AC3E}">
        <p14:creationId xmlns:p14="http://schemas.microsoft.com/office/powerpoint/2010/main" val="262578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借阅流程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Full Download</a:t>
            </a:r>
            <a:endParaRPr lang="zh-CN" altLang="en-US" dirty="0"/>
          </a:p>
        </p:txBody>
      </p:sp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2" y="1412315"/>
            <a:ext cx="508158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424" y="2476744"/>
            <a:ext cx="6181725" cy="3244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233" y="2889495"/>
            <a:ext cx="59817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27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0A26A83-820B-4726-8DC7-921B472B6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725" y="1433512"/>
            <a:ext cx="8972550" cy="3990975"/>
          </a:xfrm>
          <a:prstGeom prst="rect">
            <a:avLst/>
          </a:prstGeom>
        </p:spPr>
      </p:pic>
      <p:sp>
        <p:nvSpPr>
          <p:cNvPr id="583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整本借阅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1C812C-440C-4964-B6E6-33AE3B603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Rounded Rectangle 3"/>
          <p:cNvSpPr/>
          <p:nvPr/>
        </p:nvSpPr>
        <p:spPr>
          <a:xfrm>
            <a:off x="4819628" y="2478287"/>
            <a:ext cx="4751092" cy="2510273"/>
          </a:xfrm>
          <a:prstGeom prst="roundRect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1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87" y="1851231"/>
            <a:ext cx="4864100" cy="386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4" name="Picture 3" descr="Phone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864" y="2140952"/>
            <a:ext cx="1549400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170" y="2152064"/>
            <a:ext cx="1824039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  <a:cs typeface="Arial Unicode MS" pitchFamily="34" charset="-122"/>
              </a:rPr>
              <a:t>移动阅读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50087-433A-48E9-96E7-20CFE47B6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99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 txBox="1">
            <a:spLocks/>
          </p:cNvSpPr>
          <p:nvPr/>
        </p:nvSpPr>
        <p:spPr bwMode="auto">
          <a:xfrm>
            <a:off x="350362" y="122238"/>
            <a:ext cx="82296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4400" b="1" dirty="0">
                <a:solidFill>
                  <a:srgbClr val="C00000"/>
                </a:solidFill>
                <a:latin typeface="STKaiti" panose="02010600040101010101" pitchFamily="2" charset="-122"/>
                <a:ea typeface="STKaiti" panose="02010600040101010101" pitchFamily="2" charset="-122"/>
              </a:rPr>
              <a:t>AFI </a:t>
            </a:r>
            <a:r>
              <a:rPr lang="en-US" altLang="zh-CN" sz="4400" b="1" dirty="0">
                <a:solidFill>
                  <a:srgbClr val="C00000"/>
                </a:solidFill>
                <a:latin typeface="STKaiti" panose="02010600040101010101" pitchFamily="2" charset="-122"/>
                <a:ea typeface="STKaiti" panose="02010600040101010101" pitchFamily="2" charset="-122"/>
              </a:rPr>
              <a:t>Catalog</a:t>
            </a:r>
            <a:endParaRPr lang="en-US" sz="4400" b="1" dirty="0">
              <a:solidFill>
                <a:srgbClr val="C00000"/>
              </a:solidFill>
              <a:latin typeface="STKaiti" panose="02010600040101010101" pitchFamily="2" charset="-122"/>
              <a:ea typeface="STKaiti" panose="02010600040101010101" pitchFamily="2" charset="-122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>
                <a:latin typeface="华文楷体" pitchFamily="2" charset="-122"/>
                <a:ea typeface="华文楷体" pitchFamily="2" charset="-122"/>
              </a:rPr>
              <a:t>美国电影学会目录</a:t>
            </a:r>
            <a:endParaRPr lang="en-US" altLang="zh-CN" sz="3600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600" dirty="0">
                <a:latin typeface="华文楷体" pitchFamily="2" charset="-122"/>
                <a:ea typeface="华文楷体" pitchFamily="2" charset="-122"/>
              </a:rPr>
              <a:t>1893</a:t>
            </a:r>
            <a:r>
              <a:rPr lang="zh-CN" altLang="en-US" sz="3600" dirty="0">
                <a:latin typeface="华文楷体" pitchFamily="2" charset="-122"/>
                <a:ea typeface="华文楷体" pitchFamily="2" charset="-122"/>
              </a:rPr>
              <a:t>年至</a:t>
            </a:r>
            <a:r>
              <a:rPr lang="en-US" altLang="zh-CN" sz="3600" dirty="0">
                <a:latin typeface="华文楷体" pitchFamily="2" charset="-122"/>
                <a:ea typeface="华文楷体" pitchFamily="2" charset="-122"/>
              </a:rPr>
              <a:t>1975</a:t>
            </a:r>
            <a:r>
              <a:rPr lang="zh-CN" altLang="en-US" sz="3600" dirty="0">
                <a:latin typeface="华文楷体" pitchFamily="2" charset="-122"/>
                <a:ea typeface="华文楷体" pitchFamily="2" charset="-122"/>
              </a:rPr>
              <a:t>年间的每一部美国电影</a:t>
            </a:r>
            <a:endParaRPr lang="en-US" altLang="zh-CN" sz="3600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3600" dirty="0">
                <a:latin typeface="华文楷体" pitchFamily="2" charset="-122"/>
                <a:ea typeface="华文楷体" pitchFamily="2" charset="-122"/>
              </a:rPr>
              <a:t>1975</a:t>
            </a:r>
            <a:r>
              <a:rPr lang="zh-CN" altLang="en-US" sz="3600" dirty="0">
                <a:latin typeface="华文楷体" pitchFamily="2" charset="-122"/>
                <a:ea typeface="华文楷体" pitchFamily="2" charset="-122"/>
              </a:rPr>
              <a:t>年至今之间重要影片的记录</a:t>
            </a:r>
            <a:endParaRPr lang="en-US" altLang="zh-CN" sz="3600" dirty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 dirty="0">
                <a:latin typeface="华文楷体" pitchFamily="2" charset="-122"/>
                <a:ea typeface="华文楷体" pitchFamily="2" charset="-122"/>
              </a:rPr>
              <a:t>内容由</a:t>
            </a:r>
            <a:r>
              <a:rPr lang="en-US" altLang="zh-CN" sz="3600" dirty="0">
                <a:latin typeface="华文楷体" pitchFamily="2" charset="-122"/>
                <a:ea typeface="华文楷体" pitchFamily="2" charset="-122"/>
              </a:rPr>
              <a:t>AFI</a:t>
            </a:r>
            <a:r>
              <a:rPr lang="zh-CN" altLang="en-US" sz="3600" dirty="0">
                <a:latin typeface="华文楷体" pitchFamily="2" charset="-122"/>
                <a:ea typeface="华文楷体" pitchFamily="2" charset="-122"/>
              </a:rPr>
              <a:t>专家编纂</a:t>
            </a:r>
          </a:p>
        </p:txBody>
      </p:sp>
    </p:spTree>
    <p:extLst>
      <p:ext uri="{BB962C8B-B14F-4D97-AF65-F5344CB8AC3E}">
        <p14:creationId xmlns:p14="http://schemas.microsoft.com/office/powerpoint/2010/main" val="1986617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高级检索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BF7311-E8FB-436D-8337-27F147F4A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221" y="1405466"/>
            <a:ext cx="9472579" cy="1482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62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61 0.30371 L -0.04201 -1.12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" y="-714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65B639-FF8A-4C65-9BF0-59F608A81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3601"/>
            <a:ext cx="12192000" cy="57321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主题浏览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E15DC00-9194-40EE-8F04-F81FD4A1C0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Rounded Rectangle 9"/>
          <p:cNvSpPr/>
          <p:nvPr/>
        </p:nvSpPr>
        <p:spPr>
          <a:xfrm>
            <a:off x="5324176" y="1188720"/>
            <a:ext cx="2239217" cy="1042851"/>
          </a:xfrm>
          <a:prstGeom prst="roundRect">
            <a:avLst/>
          </a:prstGeom>
          <a:noFill/>
          <a:ln w="698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39974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656" y="1098551"/>
            <a:ext cx="8362043" cy="5242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own Arrow 12"/>
          <p:cNvSpPr>
            <a:spLocks noChangeArrowheads="1"/>
          </p:cNvSpPr>
          <p:nvPr/>
        </p:nvSpPr>
        <p:spPr bwMode="auto">
          <a:xfrm flipV="1">
            <a:off x="4038601" y="2224089"/>
            <a:ext cx="342900" cy="647700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688195" y="2937728"/>
            <a:ext cx="3504973" cy="4205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80990" indent="-380990" algn="ctr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2133" dirty="0">
                <a:latin typeface="KaiTi" panose="02010609060101010101" pitchFamily="49" charset="-122"/>
                <a:ea typeface="KaiTi" panose="02010609060101010101" pitchFamily="49" charset="-122"/>
                <a:cs typeface="Arial Unicode MS" pitchFamily="34" charset="-122"/>
              </a:rPr>
              <a:t>添加页标到个人书架</a:t>
            </a:r>
          </a:p>
        </p:txBody>
      </p:sp>
      <p:sp>
        <p:nvSpPr>
          <p:cNvPr id="16" name="Down Arrow 15"/>
          <p:cNvSpPr>
            <a:spLocks noChangeArrowheads="1"/>
          </p:cNvSpPr>
          <p:nvPr/>
        </p:nvSpPr>
        <p:spPr bwMode="auto">
          <a:xfrm flipV="1">
            <a:off x="7882165" y="1576389"/>
            <a:ext cx="342900" cy="647700"/>
          </a:xfrm>
          <a:prstGeom prst="downArrow">
            <a:avLst>
              <a:gd name="adj1" fmla="val 50000"/>
              <a:gd name="adj2" fmla="val 50003"/>
            </a:avLst>
          </a:prstGeom>
          <a:solidFill>
            <a:srgbClr val="C0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7024690" y="2413160"/>
            <a:ext cx="2517775" cy="42056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80990" indent="-380990" algn="ctr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2133" dirty="0">
                <a:latin typeface="KaiTi" panose="02010609060101010101" pitchFamily="49" charset="-122"/>
                <a:ea typeface="KaiTi" panose="02010609060101010101" pitchFamily="49" charset="-122"/>
                <a:cs typeface="Arial Unicode MS" pitchFamily="34" charset="-122"/>
              </a:rPr>
              <a:t>查看个人书架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个人书架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61DAC3-70B6-4442-A911-8FFEF8638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34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 animBg="1"/>
      <p:bldP spid="1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7686EF3-8C69-4715-8E51-249F97A62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64519"/>
            <a:ext cx="11653520" cy="5482199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57201" y="2418080"/>
            <a:ext cx="3004457" cy="3921760"/>
          </a:xfrm>
          <a:prstGeom prst="roundRect">
            <a:avLst/>
          </a:prstGeom>
          <a:noFill/>
          <a:ln w="698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550194" y="3881119"/>
            <a:ext cx="7971245" cy="1282927"/>
          </a:xfrm>
          <a:prstGeom prst="roundRect">
            <a:avLst/>
          </a:prstGeom>
          <a:noFill/>
          <a:ln w="698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latin typeface="Roboto Regular"/>
              <a:cs typeface="Roboto Regular"/>
            </a:endParaRPr>
          </a:p>
        </p:txBody>
      </p:sp>
      <p:sp>
        <p:nvSpPr>
          <p:cNvPr id="1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个人书架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5CFFC6-7BE9-417F-86A0-A45B74C04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29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E676E5E-ED11-4026-BD4D-36A1B6CDA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4368"/>
            <a:ext cx="12192000" cy="3529263"/>
          </a:xfrm>
          <a:prstGeom prst="rect">
            <a:avLst/>
          </a:prstGeom>
        </p:spPr>
      </p:pic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9695181" y="1664368"/>
            <a:ext cx="2291671" cy="722312"/>
          </a:xfrm>
          <a:prstGeom prst="roundRect">
            <a:avLst>
              <a:gd name="adj" fmla="val 16667"/>
            </a:avLst>
          </a:prstGeom>
          <a:noFill/>
          <a:ln w="69850">
            <a:solidFill>
              <a:srgbClr val="C00000"/>
            </a:solidFill>
            <a:prstDash val="sysDot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400">
              <a:latin typeface="楷体" panose="02010609060101010101" pitchFamily="49" charset="-122"/>
              <a:ea typeface="楷体" panose="02010609060101010101" pitchFamily="49" charset="-122"/>
              <a:cs typeface="Roboto Regular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258559" y="945568"/>
            <a:ext cx="5933441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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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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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80990" indent="-380990" algn="ctr"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 Unicode MS" pitchFamily="34" charset="-122"/>
              </a:rPr>
              <a:t>分享、电邮、导出、引用</a:t>
            </a:r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个人书架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2B8FBE-D70B-4085-B301-14D6FE832D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33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1896FCC-F64D-4696-BF73-1831E37CE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支持和服务</a:t>
            </a:r>
            <a:endParaRPr lang="en-US" sz="4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2321063"/>
      </p:ext>
    </p:extLst>
  </p:cSld>
  <p:clrMapOvr>
    <a:masterClrMapping/>
  </p:clrMapOvr>
  <p:transition spd="slow">
    <p:wip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1D87F4-680F-44B2-B93C-02B1D4F55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中文</a:t>
            </a:r>
            <a:r>
              <a:rPr lang="en-US" dirty="0" err="1"/>
              <a:t>LibGuides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74B5E1-EDE7-4C39-BD7A-B2C5CA616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http://china.pq.libguides.com</a:t>
            </a:r>
            <a:r>
              <a:rPr lang="en-US" dirty="0"/>
              <a:t>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A441CC-0AC6-4072-82AB-B98A07A8D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2917" y="1321283"/>
            <a:ext cx="8524816" cy="7232956"/>
          </a:xfrm>
          <a:prstGeom prst="rect">
            <a:avLst/>
          </a:prstGeom>
        </p:spPr>
      </p:pic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E8337F8E-1D55-4BCA-BC1C-D982C998A3A8}"/>
              </a:ext>
            </a:extLst>
          </p:cNvPr>
          <p:cNvSpPr/>
          <p:nvPr/>
        </p:nvSpPr>
        <p:spPr>
          <a:xfrm>
            <a:off x="5670963" y="5551230"/>
            <a:ext cx="1920009" cy="708590"/>
          </a:xfrm>
          <a:prstGeom prst="wedgeRoundRectCallout">
            <a:avLst>
              <a:gd name="adj1" fmla="val -58878"/>
              <a:gd name="adj2" fmla="val -10010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数据库指南</a:t>
            </a:r>
            <a:endParaRPr lang="en-US" altLang="en-US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43AEDAA4-9A19-4563-AA02-BE12053C4D1D}"/>
              </a:ext>
            </a:extLst>
          </p:cNvPr>
          <p:cNvSpPr/>
          <p:nvPr/>
        </p:nvSpPr>
        <p:spPr>
          <a:xfrm>
            <a:off x="4118365" y="3772696"/>
            <a:ext cx="2184527" cy="708590"/>
          </a:xfrm>
          <a:prstGeom prst="wedgeRoundRectCallout">
            <a:avLst>
              <a:gd name="adj1" fmla="val -106716"/>
              <a:gd name="adj2" fmla="val -570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在线课程安排</a:t>
            </a:r>
            <a:endParaRPr lang="en-US" altLang="en-US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62E24144-F63F-4AF0-8CC6-042EFB8B784B}"/>
              </a:ext>
            </a:extLst>
          </p:cNvPr>
          <p:cNvSpPr/>
          <p:nvPr/>
        </p:nvSpPr>
        <p:spPr>
          <a:xfrm>
            <a:off x="6952215" y="2529841"/>
            <a:ext cx="2796546" cy="1054269"/>
          </a:xfrm>
          <a:prstGeom prst="wedgeRoundRectCallout">
            <a:avLst>
              <a:gd name="adj1" fmla="val 25502"/>
              <a:gd name="adj2" fmla="val 1682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ProQuest QQ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群，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ProQuest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公众号</a:t>
            </a:r>
            <a:endParaRPr lang="en-US" altLang="en-US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7887986"/>
      </p:ext>
    </p:extLst>
  </p:cSld>
  <p:clrMapOvr>
    <a:masterClrMapping/>
  </p:clrMapOvr>
  <p:transition spd="slow">
    <p:wip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获取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ProQuest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更多资讯</a:t>
            </a:r>
            <a:endParaRPr lang="en-US" altLang="zh-CN" sz="3200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B233D9-CAC1-4F14-A8B2-656991D72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079812" y="5612734"/>
            <a:ext cx="10112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LibGuides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：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  <a:hlinkClick r:id="rId2"/>
              </a:rPr>
              <a:t>http://china.pq.libguides.com/abi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 </a:t>
            </a:r>
            <a:endParaRPr lang="en-US" sz="2800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80" y="1170862"/>
            <a:ext cx="2943955" cy="2967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53441" y="4367285"/>
            <a:ext cx="21948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ProQuest 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QQ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群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en-US" sz="24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230312268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3165" y="1245266"/>
            <a:ext cx="2943955" cy="2979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453306" y="4367284"/>
            <a:ext cx="26436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ProQuest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官方微信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en-US" altLang="zh-CN" sz="24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ProQuest</a:t>
            </a:r>
            <a:endParaRPr lang="en-US" sz="2400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EAD71A-82EB-4644-8B9F-4A4D3FA13C17}"/>
              </a:ext>
            </a:extLst>
          </p:cNvPr>
          <p:cNvSpPr/>
          <p:nvPr/>
        </p:nvSpPr>
        <p:spPr>
          <a:xfrm>
            <a:off x="3774492" y="1607152"/>
            <a:ext cx="397245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r>
              <a:rPr lang="zh-CN" altLang="en-US" sz="4800" dirty="0">
                <a:ln w="0"/>
                <a:solidFill>
                  <a:schemeClr val="accent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网络培训，已经安排上了</a:t>
            </a:r>
            <a:r>
              <a:rPr lang="en-US" altLang="zh-CN" sz="4800" dirty="0">
                <a:ln w="0"/>
                <a:solidFill>
                  <a:schemeClr val="accent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</a:rPr>
              <a:t>~</a:t>
            </a:r>
            <a:endParaRPr lang="en-US" sz="4800" dirty="0">
              <a:ln w="0"/>
              <a:solidFill>
                <a:schemeClr val="accent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68759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F2DF3-53F8-4184-B275-742260B4B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2A4D3B-41AD-B643-AF0F-85A9BB6014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练习？提问？谢谢！</a:t>
            </a:r>
            <a:endParaRPr lang="en-US" alt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dirty="0">
                <a:latin typeface="华文楷体" panose="02010600040101010101" pitchFamily="2" charset="-122"/>
                <a:ea typeface="华文楷体" panose="02010600040101010101" pitchFamily="2" charset="-122"/>
                <a:hlinkClick r:id="rId4"/>
              </a:rPr>
              <a:t>郭谷雨  </a:t>
            </a:r>
            <a:r>
              <a:rPr lang="en-US" dirty="0">
                <a:latin typeface="华文楷体" panose="02010600040101010101" pitchFamily="2" charset="-122"/>
                <a:ea typeface="华文楷体" panose="02010600040101010101" pitchFamily="2" charset="-122"/>
                <a:hlinkClick r:id="rId4"/>
              </a:rPr>
              <a:t>Chris.guo@proquest.com</a:t>
            </a:r>
            <a:r>
              <a:rPr lang="en-US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63011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 txBox="1">
            <a:spLocks/>
          </p:cNvSpPr>
          <p:nvPr/>
        </p:nvSpPr>
        <p:spPr bwMode="auto">
          <a:xfrm>
            <a:off x="402210" y="148506"/>
            <a:ext cx="7924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sz="4400" b="1" dirty="0">
                <a:solidFill>
                  <a:srgbClr val="C00000"/>
                </a:solidFill>
                <a:latin typeface="STKaiti" panose="02010600040101010101" pitchFamily="2" charset="-122"/>
                <a:ea typeface="STKaiti" panose="02010600040101010101" pitchFamily="2" charset="-122"/>
                <a:cs typeface="Tahoma" panose="020B0604030504040204" pitchFamily="34" charset="0"/>
              </a:rPr>
              <a:t>Film Index International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dirty="0">
                <a:latin typeface="STKaiti" panose="02010600040101010101" pitchFamily="2" charset="-122"/>
                <a:ea typeface="STKaiti" panose="02010600040101010101" pitchFamily="2" charset="-122"/>
                <a:cs typeface="Tahoma" panose="020B0604030504040204" pitchFamily="34" charset="0"/>
              </a:rPr>
              <a:t>国际电影索引</a:t>
            </a:r>
            <a:endParaRPr lang="en-US" altLang="zh-CN" sz="3600" dirty="0">
              <a:latin typeface="STKaiti" panose="02010600040101010101" pitchFamily="2" charset="-122"/>
              <a:ea typeface="STKaiti" panose="02010600040101010101" pitchFamily="2" charset="-122"/>
              <a:cs typeface="Tahoma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3600" dirty="0">
                <a:latin typeface="STKaiti" panose="02010600040101010101" pitchFamily="2" charset="-122"/>
                <a:ea typeface="STKaiti" panose="02010600040101010101" pitchFamily="2" charset="-122"/>
                <a:cs typeface="Tahoma" panose="020B0604030504040204" pitchFamily="34" charset="0"/>
              </a:rPr>
              <a:t>1900</a:t>
            </a:r>
            <a:r>
              <a:rPr lang="zh-CN" altLang="en-US" sz="3600" dirty="0">
                <a:latin typeface="STKaiti" panose="02010600040101010101" pitchFamily="2" charset="-122"/>
                <a:ea typeface="STKaiti" panose="02010600040101010101" pitchFamily="2" charset="-122"/>
                <a:cs typeface="Tahoma" panose="020B0604030504040204" pitchFamily="34" charset="0"/>
              </a:rPr>
              <a:t>年以来，</a:t>
            </a:r>
            <a:r>
              <a:rPr lang="en-US" altLang="zh-CN" sz="3600" dirty="0">
                <a:latin typeface="STKaiti" panose="02010600040101010101" pitchFamily="2" charset="-122"/>
                <a:ea typeface="STKaiti" panose="02010600040101010101" pitchFamily="2" charset="-122"/>
                <a:cs typeface="Tahoma" panose="020B0604030504040204" pitchFamily="34" charset="0"/>
              </a:rPr>
              <a:t>170</a:t>
            </a:r>
            <a:r>
              <a:rPr lang="zh-CN" altLang="en-US" sz="3600" dirty="0">
                <a:latin typeface="STKaiti" panose="02010600040101010101" pitchFamily="2" charset="-122"/>
                <a:ea typeface="STKaiti" panose="02010600040101010101" pitchFamily="2" charset="-122"/>
                <a:cs typeface="Tahoma" panose="020B0604030504040204" pitchFamily="34" charset="0"/>
              </a:rPr>
              <a:t>多个国家的</a:t>
            </a:r>
            <a:r>
              <a:rPr lang="en-US" altLang="zh-CN" sz="3600" dirty="0">
                <a:latin typeface="STKaiti" panose="02010600040101010101" pitchFamily="2" charset="-122"/>
                <a:ea typeface="STKaiti" panose="02010600040101010101" pitchFamily="2" charset="-122"/>
                <a:cs typeface="Tahoma" panose="020B0604030504040204" pitchFamily="34" charset="0"/>
              </a:rPr>
              <a:t>129,000</a:t>
            </a:r>
            <a:r>
              <a:rPr lang="zh-CN" altLang="en-US" sz="3600" dirty="0">
                <a:latin typeface="STKaiti" panose="02010600040101010101" pitchFamily="2" charset="-122"/>
                <a:ea typeface="STKaiti" panose="02010600040101010101" pitchFamily="2" charset="-122"/>
                <a:cs typeface="Tahoma" panose="020B0604030504040204" pitchFamily="34" charset="0"/>
              </a:rPr>
              <a:t>余部电影</a:t>
            </a:r>
            <a:endParaRPr lang="en-US" altLang="zh-CN" sz="3600" dirty="0">
              <a:latin typeface="STKaiti" panose="02010600040101010101" pitchFamily="2" charset="-122"/>
              <a:ea typeface="STKaiti" panose="02010600040101010101" pitchFamily="2" charset="-122"/>
              <a:cs typeface="Tahoma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3600" dirty="0">
                <a:latin typeface="STKaiti" panose="02010600040101010101" pitchFamily="2" charset="-122"/>
                <a:ea typeface="STKaiti" panose="02010600040101010101" pitchFamily="2" charset="-122"/>
                <a:cs typeface="Tahoma" panose="020B0604030504040204" pitchFamily="34" charset="0"/>
              </a:rPr>
              <a:t>ProQuest</a:t>
            </a:r>
            <a:r>
              <a:rPr lang="zh-CN" altLang="en-US" sz="3600" dirty="0">
                <a:latin typeface="STKaiti" panose="02010600040101010101" pitchFamily="2" charset="-122"/>
                <a:ea typeface="STKaiti" panose="02010600040101010101" pitchFamily="2" charset="-122"/>
                <a:cs typeface="Tahoma" panose="020B0604030504040204" pitchFamily="34" charset="0"/>
              </a:rPr>
              <a:t>公司与英国电影学会联合制作</a:t>
            </a:r>
            <a:endParaRPr lang="en-US" altLang="zh-CN" sz="3600" dirty="0">
              <a:latin typeface="STKaiti" panose="02010600040101010101" pitchFamily="2" charset="-122"/>
              <a:ea typeface="STKaiti" panose="02010600040101010101" pitchFamily="2" charset="-122"/>
              <a:cs typeface="Tahoma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3600" dirty="0">
                <a:latin typeface="STKaiti" panose="02010600040101010101" pitchFamily="2" charset="-122"/>
                <a:ea typeface="STKaiti" panose="02010600040101010101" pitchFamily="2" charset="-122"/>
                <a:cs typeface="Tahoma" panose="020B0604030504040204" pitchFamily="34" charset="0"/>
              </a:rPr>
              <a:t>92</a:t>
            </a:r>
            <a:r>
              <a:rPr lang="zh-CN" altLang="en-US" sz="3600" dirty="0">
                <a:latin typeface="STKaiti" panose="02010600040101010101" pitchFamily="2" charset="-122"/>
                <a:ea typeface="STKaiti" panose="02010600040101010101" pitchFamily="2" charset="-122"/>
                <a:cs typeface="Tahoma" panose="020B0604030504040204" pitchFamily="34" charset="0"/>
              </a:rPr>
              <a:t>万多个电影风云人物传记资料</a:t>
            </a:r>
          </a:p>
        </p:txBody>
      </p:sp>
    </p:spTree>
    <p:extLst>
      <p:ext uri="{BB962C8B-B14F-4D97-AF65-F5344CB8AC3E}">
        <p14:creationId xmlns:p14="http://schemas.microsoft.com/office/powerpoint/2010/main" val="298941463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289089" y="151657"/>
            <a:ext cx="79248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sz="4400" b="1" dirty="0">
                <a:solidFill>
                  <a:srgbClr val="C00000"/>
                </a:solidFill>
                <a:latin typeface="STKaiti" panose="02010600040101010101" pitchFamily="2" charset="-122"/>
                <a:ea typeface="STKaiti" panose="02010600040101010101" pitchFamily="2" charset="-122"/>
              </a:rPr>
              <a:t>FIAF</a:t>
            </a:r>
            <a:endParaRPr lang="en-US" sz="4400" b="1" dirty="0">
              <a:solidFill>
                <a:srgbClr val="C00000"/>
              </a:solidFill>
              <a:latin typeface="STKaiti" panose="02010600040101010101" pitchFamily="2" charset="-122"/>
              <a:ea typeface="STKaiti" panose="02010600040101010101" pitchFamily="2" charset="-122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04247" y="1140840"/>
            <a:ext cx="11588684" cy="3789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eaLnBrk="1" hangingPunct="1">
              <a:lnSpc>
                <a:spcPct val="2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altLang="zh-CN" sz="3200" dirty="0">
                <a:latin typeface="STKaiti" panose="02010600040101010101" pitchFamily="2" charset="-122"/>
                <a:ea typeface="STKaiti" panose="02010600040101010101" pitchFamily="2" charset="-122"/>
                <a:cs typeface="Arial"/>
              </a:rPr>
              <a:t>FIAF</a:t>
            </a:r>
            <a:r>
              <a:rPr lang="zh-CN" altLang="en-US" sz="3200" dirty="0">
                <a:latin typeface="STKaiti" panose="02010600040101010101" pitchFamily="2" charset="-122"/>
                <a:ea typeface="STKaiti" panose="02010600040101010101" pitchFamily="2" charset="-122"/>
                <a:cs typeface="Arial"/>
              </a:rPr>
              <a:t>囊括了来自</a:t>
            </a:r>
            <a:r>
              <a:rPr lang="en-US" altLang="zh-CN" sz="3200" dirty="0">
                <a:latin typeface="STKaiti" panose="02010600040101010101" pitchFamily="2" charset="-122"/>
                <a:ea typeface="STKaiti" panose="02010600040101010101" pitchFamily="2" charset="-122"/>
                <a:cs typeface="Arial"/>
              </a:rPr>
              <a:t>340</a:t>
            </a:r>
            <a:r>
              <a:rPr lang="zh-CN" altLang="en-US" sz="3200" dirty="0">
                <a:latin typeface="STKaiti" panose="02010600040101010101" pitchFamily="2" charset="-122"/>
                <a:ea typeface="STKaiti" panose="02010600040101010101" pitchFamily="2" charset="-122"/>
                <a:cs typeface="Arial"/>
              </a:rPr>
              <a:t>余份期刊的</a:t>
            </a:r>
            <a:r>
              <a:rPr lang="en-US" altLang="zh-CN" sz="3200" dirty="0">
                <a:latin typeface="STKaiti" panose="02010600040101010101" pitchFamily="2" charset="-122"/>
                <a:ea typeface="STKaiti" panose="02010600040101010101" pitchFamily="2" charset="-122"/>
                <a:cs typeface="Arial"/>
              </a:rPr>
              <a:t>50</a:t>
            </a:r>
            <a:r>
              <a:rPr lang="zh-CN" altLang="en-US" sz="3200" dirty="0">
                <a:latin typeface="STKaiti" panose="02010600040101010101" pitchFamily="2" charset="-122"/>
                <a:ea typeface="STKaiti" panose="02010600040101010101" pitchFamily="2" charset="-122"/>
                <a:cs typeface="Arial"/>
              </a:rPr>
              <a:t>万条记录，</a:t>
            </a:r>
            <a:endParaRPr lang="en-US" altLang="zh-CN" sz="3200" dirty="0">
              <a:latin typeface="STKaiti" panose="02010600040101010101" pitchFamily="2" charset="-122"/>
              <a:ea typeface="STKaiti" panose="02010600040101010101" pitchFamily="2" charset="-122"/>
              <a:cs typeface="Arial"/>
            </a:endParaRPr>
          </a:p>
          <a:p>
            <a:pPr marL="342900" indent="-342900" eaLnBrk="1" hangingPunct="1">
              <a:lnSpc>
                <a:spcPct val="2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3200" dirty="0">
                <a:latin typeface="STKaiti" panose="02010600040101010101" pitchFamily="2" charset="-122"/>
                <a:ea typeface="STKaiti" panose="02010600040101010101" pitchFamily="2" charset="-122"/>
                <a:cs typeface="Arial"/>
              </a:rPr>
              <a:t>每条记录都有详细书目信息，如电影名称，题材，主题等</a:t>
            </a:r>
            <a:endParaRPr lang="en-US" altLang="zh-CN" sz="3200" dirty="0">
              <a:latin typeface="STKaiti" panose="02010600040101010101" pitchFamily="2" charset="-122"/>
              <a:ea typeface="STKaiti" panose="02010600040101010101" pitchFamily="2" charset="-122"/>
              <a:cs typeface="Arial"/>
            </a:endParaRPr>
          </a:p>
          <a:p>
            <a:pPr marL="342900" indent="-342900" eaLnBrk="1" hangingPunct="1">
              <a:lnSpc>
                <a:spcPct val="2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zh-CN" altLang="en-US" sz="3200" dirty="0">
                <a:latin typeface="STKaiti" panose="02010600040101010101" pitchFamily="2" charset="-122"/>
                <a:ea typeface="STKaiti" panose="02010600040101010101" pitchFamily="2" charset="-122"/>
                <a:cs typeface="Arial"/>
              </a:rPr>
              <a:t>主题领域覆盖：电影历史、电影理论、电影批评等</a:t>
            </a:r>
            <a:endParaRPr lang="en-US" altLang="zh-CN" sz="3200" dirty="0">
              <a:latin typeface="STKaiti" panose="02010600040101010101" pitchFamily="2" charset="-122"/>
              <a:ea typeface="STKaiti" panose="02010600040101010101" pitchFamily="2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1782565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4320" y="182880"/>
            <a:ext cx="10972800" cy="1074419"/>
          </a:xfrm>
        </p:spPr>
        <p:txBody>
          <a:bodyPr>
            <a:normAutofit/>
          </a:bodyPr>
          <a:lstStyle/>
          <a:p>
            <a:r>
              <a:rPr lang="zh-CN" altLang="en-US" b="1" dirty="0">
                <a:latin typeface="STKaiti" panose="02010600040101010101" pitchFamily="2" charset="-122"/>
                <a:ea typeface="STKaiti" panose="02010600040101010101" pitchFamily="2" charset="-122"/>
              </a:rPr>
              <a:t>音乐表演学全文库</a:t>
            </a:r>
            <a:endParaRPr lang="en-US" b="1" dirty="0">
              <a:latin typeface="STKaiti" panose="02010600040101010101" pitchFamily="2" charset="-122"/>
              <a:ea typeface="STKaiti" panose="02010600040101010101" pitchFamily="2" charset="-12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00051" y="986970"/>
            <a:ext cx="10972800" cy="587103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400" dirty="0">
                <a:latin typeface="STKaiti" panose="02010600040101010101" pitchFamily="2" charset="-122"/>
                <a:ea typeface="STKaiti" panose="02010600040101010101" pitchFamily="2" charset="-122"/>
              </a:rPr>
              <a:t>1439</a:t>
            </a:r>
            <a:r>
              <a:rPr lang="zh-CN" altLang="en-US" sz="2400" dirty="0">
                <a:latin typeface="STKaiti" panose="02010600040101010101" pitchFamily="2" charset="-122"/>
                <a:ea typeface="STKaiti" panose="02010600040101010101" pitchFamily="2" charset="-122"/>
              </a:rPr>
              <a:t>种当代重要的音乐、表演学期刊，含</a:t>
            </a:r>
            <a:r>
              <a:rPr lang="en-US" altLang="zh-CN" sz="2400" dirty="0">
                <a:latin typeface="STKaiti" panose="02010600040101010101" pitchFamily="2" charset="-122"/>
                <a:ea typeface="STKaiti" panose="02010600040101010101" pitchFamily="2" charset="-122"/>
              </a:rPr>
              <a:t>612</a:t>
            </a:r>
            <a:r>
              <a:rPr lang="zh-CN" altLang="en-US" sz="2400" dirty="0">
                <a:latin typeface="STKaiti" panose="02010600040101010101" pitchFamily="2" charset="-122"/>
                <a:ea typeface="STKaiti" panose="02010600040101010101" pitchFamily="2" charset="-122"/>
              </a:rPr>
              <a:t>种全文刊 </a:t>
            </a:r>
            <a:endParaRPr lang="en-US" altLang="zh-CN" sz="2400" dirty="0">
              <a:latin typeface="STKaiti" panose="02010600040101010101" pitchFamily="2" charset="-122"/>
              <a:ea typeface="STKaiti" panose="0201060004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STKaiti" panose="02010600040101010101" pitchFamily="2" charset="-122"/>
                <a:ea typeface="STKaiti" panose="02010600040101010101" pitchFamily="2" charset="-122"/>
              </a:rPr>
              <a:t>来自</a:t>
            </a:r>
            <a:r>
              <a:rPr lang="en-US" altLang="zh-CN" sz="2400" dirty="0">
                <a:latin typeface="STKaiti" panose="02010600040101010101" pitchFamily="2" charset="-122"/>
                <a:ea typeface="STKaiti" panose="02010600040101010101" pitchFamily="2" charset="-122"/>
              </a:rPr>
              <a:t>600</a:t>
            </a:r>
            <a:r>
              <a:rPr lang="zh-CN" altLang="en-US" sz="2400" dirty="0">
                <a:latin typeface="STKaiti" panose="02010600040101010101" pitchFamily="2" charset="-122"/>
                <a:ea typeface="STKaiti" panose="02010600040101010101" pitchFamily="2" charset="-122"/>
              </a:rPr>
              <a:t>多家出版机构，例如</a:t>
            </a:r>
            <a:r>
              <a:rPr lang="en-US" altLang="zh-CN" sz="2400" dirty="0">
                <a:latin typeface="STKaiti" panose="02010600040101010101" pitchFamily="2" charset="-122"/>
                <a:ea typeface="STKaiti" panose="02010600040101010101" pitchFamily="2" charset="-122"/>
              </a:rPr>
              <a:t>Society for Music Theory</a:t>
            </a:r>
            <a:r>
              <a:rPr lang="zh-CN" altLang="en-US" sz="2400" dirty="0">
                <a:latin typeface="STKaiti" panose="02010600040101010101" pitchFamily="2" charset="-122"/>
                <a:ea typeface="STKaiti" panose="02010600040101010101" pitchFamily="2" charset="-122"/>
              </a:rPr>
              <a:t>、</a:t>
            </a:r>
            <a:r>
              <a:rPr lang="en-US" altLang="zh-CN" sz="2400" dirty="0">
                <a:latin typeface="STKaiti" panose="02010600040101010101" pitchFamily="2" charset="-122"/>
                <a:ea typeface="STKaiti" panose="02010600040101010101" pitchFamily="2" charset="-122"/>
              </a:rPr>
              <a:t> Cambridge University Press</a:t>
            </a:r>
            <a:r>
              <a:rPr lang="zh-CN" altLang="en-US" sz="2400" dirty="0">
                <a:latin typeface="STKaiti" panose="02010600040101010101" pitchFamily="2" charset="-122"/>
                <a:ea typeface="STKaiti" panose="02010600040101010101" pitchFamily="2" charset="-122"/>
              </a:rPr>
              <a:t>等</a:t>
            </a:r>
            <a:endParaRPr lang="en-US" altLang="zh-CN" sz="2400" dirty="0">
              <a:latin typeface="STKaiti" panose="02010600040101010101" pitchFamily="2" charset="-122"/>
              <a:ea typeface="STKaiti" panose="02010600040101010101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STKaiti" panose="02010600040101010101" pitchFamily="2" charset="-122"/>
                <a:ea typeface="STKaiti" panose="02010600040101010101" pitchFamily="2" charset="-122"/>
              </a:rPr>
              <a:t>涵盖领域：</a:t>
            </a:r>
            <a:endParaRPr lang="en-US" altLang="zh-CN" sz="2400" dirty="0">
              <a:latin typeface="STKaiti" panose="02010600040101010101" pitchFamily="2" charset="-122"/>
              <a:ea typeface="STKaiti" panose="02010600040101010101" pitchFamily="2" charset="-122"/>
            </a:endParaRPr>
          </a:p>
          <a:p>
            <a:pPr lvl="1">
              <a:lnSpc>
                <a:spcPct val="200000"/>
              </a:lnSpc>
            </a:pPr>
            <a:r>
              <a:rPr lang="zh-CN" altLang="en-US" sz="2000" dirty="0">
                <a:latin typeface="STKaiti" panose="02010600040101010101" pitchFamily="2" charset="-122"/>
                <a:ea typeface="STKaiti" panose="02010600040101010101" pitchFamily="2" charset="-122"/>
              </a:rPr>
              <a:t>古典音乐和歌剧、爵士乐和蓝调音乐、摇滚乐、灵魂乐和嘻哈音乐、民间音乐、音乐商业、录音、民族音乐学、音乐教育、音乐疗法、乐器</a:t>
            </a:r>
            <a:endParaRPr lang="en-US" altLang="zh-CN" sz="2000" dirty="0">
              <a:latin typeface="STKaiti" panose="02010600040101010101" pitchFamily="2" charset="-122"/>
              <a:ea typeface="STKaiti" panose="02010600040101010101" pitchFamily="2" charset="-122"/>
            </a:endParaRPr>
          </a:p>
          <a:p>
            <a:pPr lvl="1">
              <a:lnSpc>
                <a:spcPct val="200000"/>
              </a:lnSpc>
            </a:pPr>
            <a:r>
              <a:rPr lang="zh-CN" altLang="en-US" sz="2000" dirty="0">
                <a:latin typeface="STKaiti" panose="02010600040101010101" pitchFamily="2" charset="-122"/>
                <a:ea typeface="STKaiti" panose="02010600040101010101" pitchFamily="2" charset="-122"/>
              </a:rPr>
              <a:t>从文艺娱乐业到舞蹈、电影、舞台剧、戏剧、舞台技术、音乐剧、广播艺术、马戏团表演、喜剧、歌剧、木偶剧、魔术和电视艺术等</a:t>
            </a:r>
            <a:endParaRPr lang="en-US" altLang="zh-CN" sz="2000" dirty="0">
              <a:latin typeface="STKaiti" panose="02010600040101010101" pitchFamily="2" charset="-122"/>
              <a:ea typeface="STKaiti" panose="02010600040101010101" pitchFamily="2" charset="-122"/>
            </a:endParaRPr>
          </a:p>
          <a:p>
            <a:pPr marL="0" indent="0">
              <a:lnSpc>
                <a:spcPct val="200000"/>
              </a:lnSpc>
              <a:buNone/>
            </a:pPr>
            <a:endParaRPr lang="zh-CN" altLang="en-US" sz="2400" dirty="0">
              <a:latin typeface="STKaiti" panose="02010600040101010101" pitchFamily="2" charset="-122"/>
              <a:ea typeface="STKaiti" panose="02010600040101010101" pitchFamily="2" charset="-122"/>
            </a:endParaRPr>
          </a:p>
          <a:p>
            <a:pPr>
              <a:lnSpc>
                <a:spcPct val="200000"/>
              </a:lnSpc>
              <a:buFont typeface="Monotype Sorts"/>
              <a:buNone/>
            </a:pPr>
            <a:endParaRPr lang="en-US" altLang="zh-CN" sz="2400" dirty="0">
              <a:latin typeface="STKaiti" panose="02010600040101010101" pitchFamily="2" charset="-122"/>
              <a:ea typeface="STKaiti" panose="02010600040101010101" pitchFamily="2" charset="-122"/>
            </a:endParaRPr>
          </a:p>
          <a:p>
            <a:pPr algn="r">
              <a:lnSpc>
                <a:spcPct val="200000"/>
              </a:lnSpc>
              <a:buFont typeface="Monotype Sorts"/>
              <a:buNone/>
            </a:pPr>
            <a:r>
              <a:rPr lang="zh-CN" altLang="en-US" sz="2400" dirty="0">
                <a:latin typeface="STKaiti" panose="02010600040101010101" pitchFamily="2" charset="-122"/>
                <a:ea typeface="STKaiti" panose="02010600040101010101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659839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ProQuest Educa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000000"/>
      </a:accent2>
      <a:accent3>
        <a:srgbClr val="7F7F7F"/>
      </a:accent3>
      <a:accent4>
        <a:srgbClr val="52B1DF"/>
      </a:accent4>
      <a:accent5>
        <a:srgbClr val="EDDC01"/>
      </a:accent5>
      <a:accent6>
        <a:srgbClr val="96D32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obal Training PPT Template with Notes v2" id="{C2AE9843-6BFB-450A-BAEF-EB5FF30B786D}" vid="{91E812E4-6D60-4C30-B652-B818DEFEE07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1945</Words>
  <Application>Microsoft Office PowerPoint</Application>
  <PresentationFormat>Widescreen</PresentationFormat>
  <Paragraphs>346</Paragraphs>
  <Slides>68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68</vt:i4>
      </vt:variant>
    </vt:vector>
  </HeadingPairs>
  <TitlesOfParts>
    <vt:vector size="86" baseType="lpstr">
      <vt:lpstr>Aleo Regular</vt:lpstr>
      <vt:lpstr>等线</vt:lpstr>
      <vt:lpstr>等线 Light</vt:lpstr>
      <vt:lpstr>KaiTi</vt:lpstr>
      <vt:lpstr>Microsoft YaHei</vt:lpstr>
      <vt:lpstr>Microsoft YaHei</vt:lpstr>
      <vt:lpstr>Monotype Sorts</vt:lpstr>
      <vt:lpstr>Open Sans Light</vt:lpstr>
      <vt:lpstr>Roboto Regular</vt:lpstr>
      <vt:lpstr>STKaiti</vt:lpstr>
      <vt:lpstr>STKaiti</vt:lpstr>
      <vt:lpstr>楷体</vt:lpstr>
      <vt:lpstr>Arial</vt:lpstr>
      <vt:lpstr>Calibri</vt:lpstr>
      <vt:lpstr>Calibri Light</vt:lpstr>
      <vt:lpstr>Wingdings</vt:lpstr>
      <vt:lpstr>Office Theme</vt:lpstr>
      <vt:lpstr>1_Office Theme</vt:lpstr>
      <vt:lpstr>激发课题灵感，乐享研究成果   </vt:lpstr>
      <vt:lpstr>培训大纲</vt:lpstr>
      <vt:lpstr>ProQuest数据库概览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音乐表演学全文库</vt:lpstr>
      <vt:lpstr>期刊举例:</vt:lpstr>
      <vt:lpstr>ProQuest Ebook Central – 电子书来源</vt:lpstr>
      <vt:lpstr>数据库登录方式</vt:lpstr>
      <vt:lpstr>音乐表演全文库及电影学全文库检索</vt:lpstr>
      <vt:lpstr>ProQuest 平台登陆</vt:lpstr>
      <vt:lpstr>ProQuest 特定出版物类型检索</vt:lpstr>
      <vt:lpstr>ProQuest检索</vt:lpstr>
      <vt:lpstr>全面的信息</vt:lpstr>
      <vt:lpstr>结果凝练</vt:lpstr>
      <vt:lpstr>PowerPoint Presentation</vt:lpstr>
      <vt:lpstr>结果凝练——出版物</vt:lpstr>
      <vt:lpstr>结果导出</vt:lpstr>
      <vt:lpstr>按作者查找文献</vt:lpstr>
      <vt:lpstr>文献的挖掘方式</vt:lpstr>
      <vt:lpstr>通过文献寻找文献</vt:lpstr>
      <vt:lpstr>通过文献寻找文献</vt:lpstr>
      <vt:lpstr>PowerPoint Presentation</vt:lpstr>
      <vt:lpstr>PowerPoint Presentation</vt:lpstr>
      <vt:lpstr>检索式的设计——字段</vt:lpstr>
      <vt:lpstr>PowerPoint Presentation</vt:lpstr>
      <vt:lpstr>检索式的设计——通配符 </vt:lpstr>
      <vt:lpstr>检索式设计</vt:lpstr>
      <vt:lpstr>高级检索</vt:lpstr>
      <vt:lpstr>PowerPoint Presentation</vt:lpstr>
      <vt:lpstr>PowerPoint Presentation</vt:lpstr>
      <vt:lpstr>课题追踪</vt:lpstr>
      <vt:lpstr>出版物检索——按刊物，主题，出版社查询</vt:lpstr>
      <vt:lpstr>期刊定题</vt:lpstr>
      <vt:lpstr>ProQuest Ebook Central电子书检索</vt:lpstr>
      <vt:lpstr>注册个人账户</vt:lpstr>
      <vt:lpstr>注册个人账户</vt:lpstr>
      <vt:lpstr>基本检索</vt:lpstr>
      <vt:lpstr>检索结果</vt:lpstr>
      <vt:lpstr>书籍详情页面</vt:lpstr>
      <vt:lpstr>在线阅读</vt:lpstr>
      <vt:lpstr>在线阅读</vt:lpstr>
      <vt:lpstr>复制/打印/保存</vt:lpstr>
      <vt:lpstr>复制</vt:lpstr>
      <vt:lpstr>复制</vt:lpstr>
      <vt:lpstr>保存</vt:lpstr>
      <vt:lpstr>保存 – 处理为PDF格式</vt:lpstr>
      <vt:lpstr>PDF文件可打印/保存</vt:lpstr>
      <vt:lpstr>整本借阅</vt:lpstr>
      <vt:lpstr>创建Adobe个人帐户</vt:lpstr>
      <vt:lpstr>Adobe Digital Editions</vt:lpstr>
      <vt:lpstr>Adobe Digital Editions 授权 </vt:lpstr>
      <vt:lpstr>借阅流程   </vt:lpstr>
      <vt:lpstr>借阅流程</vt:lpstr>
      <vt:lpstr>整本借阅</vt:lpstr>
      <vt:lpstr>移动阅读</vt:lpstr>
      <vt:lpstr>高级检索</vt:lpstr>
      <vt:lpstr>主题浏览</vt:lpstr>
      <vt:lpstr>个人书架</vt:lpstr>
      <vt:lpstr>个人书架</vt:lpstr>
      <vt:lpstr>个人书架</vt:lpstr>
      <vt:lpstr>支持和服务</vt:lpstr>
      <vt:lpstr>中文LibGuides</vt:lpstr>
      <vt:lpstr>获取ProQuest更多资讯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激发课题灵感，乐享研究成果   </dc:title>
  <dc:creator>Chris Guo</dc:creator>
  <cp:lastModifiedBy>Chris Guo</cp:lastModifiedBy>
  <cp:revision>21</cp:revision>
  <dcterms:created xsi:type="dcterms:W3CDTF">2019-11-03T11:18:23Z</dcterms:created>
  <dcterms:modified xsi:type="dcterms:W3CDTF">2019-11-03T12:05:50Z</dcterms:modified>
</cp:coreProperties>
</file>