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1" r:id="rId2"/>
    <p:sldId id="677" r:id="rId3"/>
    <p:sldId id="768" r:id="rId4"/>
    <p:sldId id="743" r:id="rId5"/>
    <p:sldId id="744" r:id="rId6"/>
    <p:sldId id="745" r:id="rId7"/>
    <p:sldId id="752" r:id="rId8"/>
    <p:sldId id="681" r:id="rId9"/>
    <p:sldId id="754" r:id="rId10"/>
    <p:sldId id="746" r:id="rId11"/>
    <p:sldId id="769" r:id="rId12"/>
    <p:sldId id="770" r:id="rId13"/>
    <p:sldId id="750" r:id="rId14"/>
    <p:sldId id="751" r:id="rId15"/>
    <p:sldId id="771" r:id="rId16"/>
    <p:sldId id="772" r:id="rId17"/>
    <p:sldId id="547" r:id="rId18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北京北大英华科技有限公司" initials="U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C0054"/>
    <a:srgbClr val="161459"/>
    <a:srgbClr val="17155A"/>
    <a:srgbClr val="024C95"/>
    <a:srgbClr val="141A5E"/>
    <a:srgbClr val="00509A"/>
    <a:srgbClr val="BD1920"/>
    <a:srgbClr val="C01920"/>
    <a:srgbClr val="383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1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70" y="1431824"/>
            <a:ext cx="6872756" cy="3865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D1F08-6524-4631-B568-20A766DB33D3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1985年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北京大学法律系“计算机辅助法律研究课题组”在全国率先开展法律数据库的研制工作，致力于法律检索软件的研发。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1986年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《计算机辅助法律研究》获得北京大学首届科学研究成果奖。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1989年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《中国法律检索系统》研发成功，该项目被列为国家科委重点科技项目。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1995年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成功硏发我国第一家综合性专业法律信息网站“北大法律信息网”。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1999年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北大英华科技有限公司成立，产品定名为“北大法宝” 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2000年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成功推出北大法律英文网。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2001年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“北大法律教育网”荣获北京大学教学成果一等奖，北京教学成果一等奖，国家教学成果二等奖。“北大法律教育网”为全国法院系统及检察院系统提供法学远程学历教育支持，陆续培养了3万余名法律人才。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2002年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推出“北大法宝V3.0”版本，首创法条联想超文本链接技术，运用大数据方法开创法律检索智能时代。</a:t>
            </a:r>
          </a:p>
          <a:p>
            <a:pPr marL="0" marR="0" lvl="0" indent="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2006年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北大法律信息网通过教育部“211工程”中国教育科研网重点学科信息服务体系的项目验收。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2011年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推出“北大法宝V5.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0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” ，首家采用大数据技术实现了检索结果动态筛选。</a:t>
            </a:r>
          </a:p>
          <a:p>
            <a:pPr marL="0" marR="0" lvl="0" indent="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2013年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“北大法宝”被评选为北京市著名商标，成为国内法律软件行业首个著名商标。</a:t>
            </a:r>
          </a:p>
          <a:p>
            <a:pPr marL="0" marR="0" lvl="0" indent="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2014年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“北大法宝”在研究立法实务的基础上，成功硏发文件审查系统并应用于多省 人大，开启了智慧立法的研究与实践之路。</a:t>
            </a:r>
          </a:p>
          <a:p>
            <a:pPr marL="0" marR="0" lvl="0" indent="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2016年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荣获“2016年度中国法律行业倌息化最具影响力企业奖”和“优秀‘互联网+ 法律’创新项目”。</a:t>
            </a:r>
          </a:p>
          <a:p>
            <a:pPr marL="0" marR="0" lvl="0" indent="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2017年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北大法宝大数据与人工智能平台构建成功，同时推出“北大法宝V6.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0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”、 “智慧立法” 、 “智慧执法”、“智慧检务”、 “智慧法务”、“智慧问答”、六大新产品， 全面加速发展法律人工智能新应用。</a:t>
            </a:r>
          </a:p>
          <a:p>
            <a:pPr marL="0" marR="0" lvl="0" indent="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2018年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北大法宝学堂在北大法学院挂牌成立，刑事法宝荣获“2018年中国互联网法 律服务创新项目”。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D1F08-6524-4631-B568-20A766DB33D3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D1F08-6524-4631-B568-20A766DB33D3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D1F08-6524-4631-B568-20A766DB33D3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tags" Target="../tags/tag18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tags" Target="../tags/tag17.xml"/><Relationship Id="rId2" Type="http://schemas.openxmlformats.org/officeDocument/2006/relationships/tags" Target="../tags/tag7.xml"/><Relationship Id="rId16" Type="http://schemas.openxmlformats.org/officeDocument/2006/relationships/notesSlide" Target="../notesSlides/notesSlide2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tags" Target="../tags/tag16.xml"/><Relationship Id="rId5" Type="http://schemas.openxmlformats.org/officeDocument/2006/relationships/tags" Target="../tags/tag10.xml"/><Relationship Id="rId15" Type="http://schemas.openxmlformats.org/officeDocument/2006/relationships/slideLayout" Target="../slideLayouts/slideLayout6.xml"/><Relationship Id="rId10" Type="http://schemas.openxmlformats.org/officeDocument/2006/relationships/tags" Target="../tags/tag15.xml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tags" Target="../tags/tag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6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26035" y="2430145"/>
            <a:ext cx="12238355" cy="3194050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592580" y="2947035"/>
            <a:ext cx="9000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北大法宝，一款法律智能搜索引擎</a:t>
            </a:r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                                              </a:t>
            </a:r>
            <a:endParaRPr lang="zh-CN" altLang="en-US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77995" y="4293235"/>
            <a:ext cx="47231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北京北大英华科技有限公司</a:t>
            </a:r>
          </a:p>
        </p:txBody>
      </p:sp>
      <p:pic>
        <p:nvPicPr>
          <p:cNvPr id="7" name="图片 6" descr="联合logo_灰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675" y="741045"/>
            <a:ext cx="8496300" cy="9067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联合logo_灰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85" y="6255385"/>
            <a:ext cx="5717540" cy="6102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785" y="6179185"/>
            <a:ext cx="12046585" cy="76835"/>
          </a:xfrm>
          <a:prstGeom prst="rect">
            <a:avLst/>
          </a:prstGeom>
          <a:solidFill>
            <a:srgbClr val="C0192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>
            <p:custDataLst>
              <p:tags r:id="rId1"/>
            </p:custDataLst>
          </p:nvPr>
        </p:nvGrpSpPr>
        <p:grpSpPr>
          <a:xfrm>
            <a:off x="2705100" y="2210435"/>
            <a:ext cx="5697921" cy="1377950"/>
            <a:chOff x="1221385" y="2596034"/>
            <a:chExt cx="2886529" cy="653143"/>
          </a:xfrm>
        </p:grpSpPr>
        <p:sp>
          <p:nvSpPr>
            <p:cNvPr id="3" name="矩形 2"/>
            <p:cNvSpPr/>
            <p:nvPr>
              <p:custDataLst>
                <p:tags r:id="rId3"/>
              </p:custDataLst>
            </p:nvPr>
          </p:nvSpPr>
          <p:spPr>
            <a:xfrm>
              <a:off x="1221385" y="2596034"/>
              <a:ext cx="2886529" cy="653143"/>
            </a:xfrm>
            <a:prstGeom prst="rect">
              <a:avLst/>
            </a:prstGeom>
            <a:noFill/>
            <a:ln w="6350">
              <a:solidFill>
                <a:srgbClr val="C00000"/>
              </a:solidFill>
            </a:ln>
          </p:spPr>
          <p:style>
            <a:lnRef idx="2">
              <a:srgbClr val="FC6C5C">
                <a:shade val="50000"/>
              </a:srgbClr>
            </a:lnRef>
            <a:fillRef idx="1">
              <a:srgbClr val="FC6C5C"/>
            </a:fillRef>
            <a:effectRef idx="0">
              <a:srgbClr val="FC6C5C"/>
            </a:effectRef>
            <a:fontRef idx="minor">
              <a:sysClr val="window" lastClr="FFFFFF"/>
            </a:fontRef>
          </p:style>
          <p:txBody>
            <a:bodyPr lIns="864000" rtlCol="0" anchor="ctr">
              <a:normAutofit/>
            </a:bodyPr>
            <a:lstStyle/>
            <a:p>
              <a:endParaRPr lang="zh-CN" altLang="en-US" dirty="0">
                <a:solidFill>
                  <a:srgbClr val="FC6C5C">
                    <a:lumMod val="75000"/>
                  </a:srgbClr>
                </a:solidFill>
              </a:endParaRPr>
            </a:p>
          </p:txBody>
        </p:sp>
        <p:sp>
          <p:nvSpPr>
            <p:cNvPr id="4" name="矩形 3"/>
            <p:cNvSpPr/>
            <p:nvPr>
              <p:custDataLst>
                <p:tags r:id="rId4"/>
              </p:custDataLst>
            </p:nvPr>
          </p:nvSpPr>
          <p:spPr>
            <a:xfrm>
              <a:off x="1360979" y="2682392"/>
              <a:ext cx="579438" cy="48074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rgbClr val="FC6C5C">
                <a:shade val="50000"/>
              </a:srgbClr>
            </a:lnRef>
            <a:fillRef idx="1">
              <a:srgbClr val="FC6C5C"/>
            </a:fillRef>
            <a:effectRef idx="0">
              <a:srgbClr val="FC6C5C"/>
            </a:effectRef>
            <a:fontRef idx="minor">
              <a:sysClr val="window" lastClr="FFFFFF"/>
            </a:fontRef>
          </p:style>
          <p:txBody>
            <a:bodyPr wrap="none" lIns="0" tIns="0" rIns="0" bIns="0" rtlCol="0" anchor="ctr">
              <a:normAutofit/>
            </a:bodyPr>
            <a:lstStyle/>
            <a:p>
              <a:pPr algn="ctr"/>
              <a:r>
                <a:rPr lang="en-US" altLang="zh-CN" sz="4000">
                  <a:solidFill>
                    <a:sysClr val="window" lastClr="FFFFFF"/>
                  </a:solidFill>
                </a:rPr>
                <a:t>03</a:t>
              </a:r>
            </a:p>
          </p:txBody>
        </p:sp>
      </p:grpSp>
      <p:sp>
        <p:nvSpPr>
          <p:cNvPr id="35" name="文本框 34"/>
          <p:cNvSpPr txBox="1"/>
          <p:nvPr>
            <p:custDataLst>
              <p:tags r:id="rId2"/>
            </p:custDataLst>
          </p:nvPr>
        </p:nvSpPr>
        <p:spPr>
          <a:xfrm>
            <a:off x="4837929" y="2583180"/>
            <a:ext cx="2851610" cy="6324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spc="15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北大法宝</a:t>
            </a:r>
            <a:r>
              <a:rPr lang="en-US" altLang="zh-CN" sz="2400" b="1" spc="15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V6.0</a:t>
            </a:r>
            <a:endParaRPr lang="zh-CN" altLang="en-US" sz="2400" b="1" spc="15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联合logo_灰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" y="6255385"/>
            <a:ext cx="5717540" cy="6102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785" y="6179185"/>
            <a:ext cx="12046585" cy="76835"/>
          </a:xfrm>
          <a:prstGeom prst="rect">
            <a:avLst/>
          </a:prstGeom>
          <a:solidFill>
            <a:srgbClr val="C0192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108710" y="140970"/>
            <a:ext cx="32232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PC</a:t>
            </a:r>
            <a:r>
              <a:rPr lang="zh-CN" altLang="en-US" sz="3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产品介绍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440" y="1277620"/>
            <a:ext cx="4928870" cy="35039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710" y="1277620"/>
            <a:ext cx="4347845" cy="35255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3" name="文本框 12"/>
          <p:cNvSpPr txBox="1"/>
          <p:nvPr/>
        </p:nvSpPr>
        <p:spPr>
          <a:xfrm>
            <a:off x="2337435" y="4869180"/>
            <a:ext cx="18897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b="1"/>
              <a:t>北大法宝</a:t>
            </a:r>
            <a:r>
              <a:rPr lang="en-US" altLang="zh-CN" sz="2400" b="1"/>
              <a:t>V5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924800" y="4803140"/>
            <a:ext cx="18897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b="1"/>
              <a:t>北大法宝</a:t>
            </a:r>
            <a:r>
              <a:rPr lang="en-US" altLang="zh-CN" sz="2400" b="1"/>
              <a:t>V6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联合logo_灰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" y="6255385"/>
            <a:ext cx="5717540" cy="6102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785" y="6179185"/>
            <a:ext cx="12046585" cy="76835"/>
          </a:xfrm>
          <a:prstGeom prst="rect">
            <a:avLst/>
          </a:prstGeom>
          <a:solidFill>
            <a:srgbClr val="C0192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108710" y="140970"/>
            <a:ext cx="3014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移动产品介绍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 t="4150" r="762"/>
          <a:stretch>
            <a:fillRect/>
          </a:stretch>
        </p:blipFill>
        <p:spPr>
          <a:xfrm>
            <a:off x="6408420" y="1033780"/>
            <a:ext cx="2563495" cy="496379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 l="365" t="3692" r="49" b="11886"/>
          <a:stretch>
            <a:fillRect/>
          </a:stretch>
        </p:blipFill>
        <p:spPr>
          <a:xfrm>
            <a:off x="1110615" y="1033780"/>
            <a:ext cx="2600325" cy="494919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865880" y="4829810"/>
            <a:ext cx="18897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/>
              <a:t>法宝</a:t>
            </a:r>
            <a:r>
              <a:rPr lang="en-US" altLang="zh-CN" sz="2400" b="1"/>
              <a:t>APP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235440" y="4829810"/>
            <a:ext cx="28257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/>
              <a:t>民法典小程序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联合logo_灰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" y="6255385"/>
            <a:ext cx="5717540" cy="6102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785" y="6179185"/>
            <a:ext cx="12046585" cy="76835"/>
          </a:xfrm>
          <a:prstGeom prst="rect">
            <a:avLst/>
          </a:prstGeom>
          <a:solidFill>
            <a:srgbClr val="C0192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" y="1191895"/>
            <a:ext cx="4957445" cy="24930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9805" y="1765300"/>
            <a:ext cx="4634230" cy="29908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7100" y="2679700"/>
            <a:ext cx="4317365" cy="26943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7895" y="3082925"/>
            <a:ext cx="3827145" cy="276415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" name="矩形 1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108710" y="140970"/>
            <a:ext cx="2292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法律检索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联合logo_灰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" y="6255385"/>
            <a:ext cx="5717540" cy="6102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785" y="6179185"/>
            <a:ext cx="12046585" cy="76835"/>
          </a:xfrm>
          <a:prstGeom prst="rect">
            <a:avLst/>
          </a:prstGeom>
          <a:solidFill>
            <a:srgbClr val="C0192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1125855"/>
            <a:ext cx="5356860" cy="299656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5575" y="1731645"/>
            <a:ext cx="4020185" cy="339534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3730" y="2331720"/>
            <a:ext cx="4641215" cy="21939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" name="矩形 1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cxnSp>
        <p:nvCxnSpPr>
          <p:cNvPr id="3" name="直接连接符 2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108710" y="140970"/>
            <a:ext cx="2292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案例检索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760" y="3180715"/>
            <a:ext cx="4005580" cy="280797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联合logo_灰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" y="6255385"/>
            <a:ext cx="5717540" cy="6102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785" y="6179185"/>
            <a:ext cx="12046585" cy="76835"/>
          </a:xfrm>
          <a:prstGeom prst="rect">
            <a:avLst/>
          </a:prstGeom>
          <a:solidFill>
            <a:srgbClr val="C0192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cxnSp>
        <p:nvCxnSpPr>
          <p:cNvPr id="3" name="直接连接符 2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108710" y="140970"/>
            <a:ext cx="2292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期刊检索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665" y="1115695"/>
            <a:ext cx="5053965" cy="30543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1920" y="1897380"/>
            <a:ext cx="4236720" cy="30626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1955" y="2549525"/>
            <a:ext cx="3451860" cy="31184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联合logo_灰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" y="6255385"/>
            <a:ext cx="5717540" cy="6102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785" y="6179185"/>
            <a:ext cx="12046585" cy="76835"/>
          </a:xfrm>
          <a:prstGeom prst="rect">
            <a:avLst/>
          </a:prstGeom>
          <a:solidFill>
            <a:srgbClr val="C0192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cxnSp>
        <p:nvCxnSpPr>
          <p:cNvPr id="3" name="直接连接符 2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108710" y="140970"/>
            <a:ext cx="2292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英文检索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" y="978535"/>
            <a:ext cx="4777105" cy="298577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4365" y="1864360"/>
            <a:ext cx="4945380" cy="32734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0615" y="2526665"/>
            <a:ext cx="4776470" cy="32734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952875" y="3391535"/>
            <a:ext cx="4294505" cy="74930"/>
            <a:chOff x="8084" y="5460"/>
            <a:chExt cx="6763" cy="118"/>
          </a:xfrm>
        </p:grpSpPr>
        <p:sp>
          <p:nvSpPr>
            <p:cNvPr id="5" name="矩形 4"/>
            <p:cNvSpPr/>
            <p:nvPr/>
          </p:nvSpPr>
          <p:spPr>
            <a:xfrm>
              <a:off x="8084" y="5460"/>
              <a:ext cx="1866" cy="119"/>
            </a:xfrm>
            <a:prstGeom prst="rect">
              <a:avLst/>
            </a:prstGeom>
            <a:solidFill>
              <a:srgbClr val="0444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981" y="5460"/>
              <a:ext cx="1866" cy="119"/>
            </a:xfrm>
            <a:prstGeom prst="rect">
              <a:avLst/>
            </a:prstGeom>
            <a:solidFill>
              <a:srgbClr val="38363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0526" y="5460"/>
              <a:ext cx="1866" cy="119"/>
            </a:xfrm>
            <a:prstGeom prst="rect">
              <a:avLst/>
            </a:prstGeom>
            <a:solidFill>
              <a:srgbClr val="C01920"/>
            </a:solidFill>
            <a:ln>
              <a:solidFill>
                <a:srgbClr val="C019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053965" y="2488565"/>
            <a:ext cx="2273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C01920"/>
                </a:solidFill>
                <a:latin typeface="微软雅黑" panose="020B0503020204020204" charset="-122"/>
                <a:ea typeface="微软雅黑" panose="020B0503020204020204" charset="-122"/>
              </a:rPr>
              <a:t>THANKS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659630" y="3852545"/>
            <a:ext cx="287337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为法律人提供美好的工作体验</a:t>
            </a:r>
          </a:p>
        </p:txBody>
      </p:sp>
      <p:pic>
        <p:nvPicPr>
          <p:cNvPr id="8" name="图片 1" descr="C:\Users\Jay-Z\Desktop\谢艳伟\推广\各种图片\各种二维码\微信-二维码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476240" y="4438650"/>
            <a:ext cx="1330960" cy="132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 descr="联合logo_灰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675" y="741045"/>
            <a:ext cx="8496300" cy="9067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联合logo_灰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85" y="6255385"/>
            <a:ext cx="5717540" cy="6102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785" y="6179185"/>
            <a:ext cx="12046585" cy="76835"/>
          </a:xfrm>
          <a:prstGeom prst="rect">
            <a:avLst/>
          </a:prstGeom>
          <a:solidFill>
            <a:srgbClr val="C0192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>
            <p:custDataLst>
              <p:tags r:id="rId1"/>
            </p:custDataLst>
          </p:nvPr>
        </p:nvGrpSpPr>
        <p:grpSpPr>
          <a:xfrm>
            <a:off x="3274060" y="2200275"/>
            <a:ext cx="5643880" cy="1377950"/>
            <a:chOff x="1221385" y="2596034"/>
            <a:chExt cx="2886529" cy="653143"/>
          </a:xfrm>
        </p:grpSpPr>
        <p:sp>
          <p:nvSpPr>
            <p:cNvPr id="3" name="矩形 2"/>
            <p:cNvSpPr/>
            <p:nvPr>
              <p:custDataLst>
                <p:tags r:id="rId3"/>
              </p:custDataLst>
            </p:nvPr>
          </p:nvSpPr>
          <p:spPr>
            <a:xfrm>
              <a:off x="1221385" y="2596034"/>
              <a:ext cx="2886529" cy="653143"/>
            </a:xfrm>
            <a:prstGeom prst="rect">
              <a:avLst/>
            </a:prstGeom>
            <a:noFill/>
            <a:ln w="6350">
              <a:solidFill>
                <a:srgbClr val="C00000"/>
              </a:solidFill>
            </a:ln>
          </p:spPr>
          <p:style>
            <a:lnRef idx="2">
              <a:srgbClr val="FC6C5C">
                <a:shade val="50000"/>
              </a:srgbClr>
            </a:lnRef>
            <a:fillRef idx="1">
              <a:srgbClr val="FC6C5C"/>
            </a:fillRef>
            <a:effectRef idx="0">
              <a:srgbClr val="FC6C5C"/>
            </a:effectRef>
            <a:fontRef idx="minor">
              <a:sysClr val="window" lastClr="FFFFFF"/>
            </a:fontRef>
          </p:style>
          <p:txBody>
            <a:bodyPr lIns="864000" rtlCol="0" anchor="ctr">
              <a:normAutofit/>
            </a:bodyPr>
            <a:lstStyle/>
            <a:p>
              <a:endParaRPr lang="zh-CN" altLang="en-US" dirty="0">
                <a:solidFill>
                  <a:srgbClr val="FC6C5C">
                    <a:lumMod val="75000"/>
                  </a:srgbClr>
                </a:solidFill>
              </a:endParaRPr>
            </a:p>
          </p:txBody>
        </p:sp>
        <p:sp>
          <p:nvSpPr>
            <p:cNvPr id="4" name="矩形 3"/>
            <p:cNvSpPr/>
            <p:nvPr>
              <p:custDataLst>
                <p:tags r:id="rId4"/>
              </p:custDataLst>
            </p:nvPr>
          </p:nvSpPr>
          <p:spPr>
            <a:xfrm>
              <a:off x="1360979" y="2682392"/>
              <a:ext cx="579438" cy="48074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rgbClr val="FC6C5C">
                <a:shade val="50000"/>
              </a:srgbClr>
            </a:lnRef>
            <a:fillRef idx="1">
              <a:srgbClr val="FC6C5C"/>
            </a:fillRef>
            <a:effectRef idx="0">
              <a:srgbClr val="FC6C5C"/>
            </a:effectRef>
            <a:fontRef idx="minor">
              <a:sysClr val="window" lastClr="FFFFFF"/>
            </a:fontRef>
          </p:style>
          <p:txBody>
            <a:bodyPr wrap="none" lIns="0" tIns="0" rIns="0" bIns="0" rtlCol="0" anchor="ctr">
              <a:normAutofit/>
            </a:bodyPr>
            <a:lstStyle/>
            <a:p>
              <a:pPr algn="ctr"/>
              <a:r>
                <a:rPr lang="en-US" altLang="zh-CN" sz="4000">
                  <a:solidFill>
                    <a:sysClr val="window" lastClr="FFFFFF"/>
                  </a:solidFill>
                </a:rPr>
                <a:t>01</a:t>
              </a:r>
            </a:p>
          </p:txBody>
        </p:sp>
      </p:grpSp>
      <p:sp>
        <p:nvSpPr>
          <p:cNvPr id="35" name="文本框 34"/>
          <p:cNvSpPr txBox="1"/>
          <p:nvPr>
            <p:custDataLst>
              <p:tags r:id="rId2"/>
            </p:custDataLst>
          </p:nvPr>
        </p:nvSpPr>
        <p:spPr>
          <a:xfrm>
            <a:off x="4875822" y="2573450"/>
            <a:ext cx="3224256" cy="63224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spc="15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北大法宝，继往开来！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108710" y="140970"/>
            <a:ext cx="44983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法宝起源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910" y="1118870"/>
            <a:ext cx="6010275" cy="4038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3470" y="2452370"/>
            <a:ext cx="5735955" cy="305054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8255" y="3086100"/>
            <a:ext cx="5103495" cy="35763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765398" y="3538427"/>
            <a:ext cx="10680020" cy="0"/>
          </a:xfrm>
          <a:prstGeom prst="line">
            <a:avLst/>
          </a:prstGeom>
          <a:ln w="73025" cmpd="sng">
            <a:solidFill>
              <a:srgbClr val="C00000"/>
            </a:solidFill>
            <a:prstDash val="solid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>
            <a:off x="8509635" y="3046095"/>
            <a:ext cx="927990" cy="927990"/>
            <a:chOff x="15878" y="4843"/>
            <a:chExt cx="1461" cy="1461"/>
          </a:xfrm>
        </p:grpSpPr>
        <p:sp>
          <p:nvSpPr>
            <p:cNvPr id="32" name="空心弧 31"/>
            <p:cNvSpPr/>
            <p:nvPr>
              <p:custDataLst>
                <p:tags r:id="rId13"/>
              </p:custDataLst>
            </p:nvPr>
          </p:nvSpPr>
          <p:spPr>
            <a:xfrm rot="18799274">
              <a:off x="15878" y="4843"/>
              <a:ext cx="1461" cy="1461"/>
            </a:xfrm>
            <a:prstGeom prst="blockArc">
              <a:avLst>
                <a:gd name="adj1" fmla="val 8964929"/>
                <a:gd name="adj2" fmla="val 7324230"/>
                <a:gd name="adj3" fmla="val 7594"/>
              </a:avLst>
            </a:prstGeom>
            <a:solidFill>
              <a:srgbClr val="C01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sp>
          <p:nvSpPr>
            <p:cNvPr id="33" name="椭圆 32"/>
            <p:cNvSpPr/>
            <p:nvPr>
              <p:custDataLst>
                <p:tags r:id="rId14"/>
              </p:custDataLst>
            </p:nvPr>
          </p:nvSpPr>
          <p:spPr>
            <a:xfrm rot="17541005">
              <a:off x="16177" y="5141"/>
              <a:ext cx="865" cy="865"/>
            </a:xfrm>
            <a:prstGeom prst="ellipse">
              <a:avLst/>
            </a:prstGeom>
            <a:solidFill>
              <a:srgbClr val="C01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6078" y="5286"/>
              <a:ext cx="106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2017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61818" y="3075123"/>
            <a:ext cx="927990" cy="927990"/>
            <a:chOff x="2002" y="4842"/>
            <a:chExt cx="1461" cy="1461"/>
          </a:xfrm>
        </p:grpSpPr>
        <p:sp>
          <p:nvSpPr>
            <p:cNvPr id="26" name="椭圆 25"/>
            <p:cNvSpPr/>
            <p:nvPr>
              <p:custDataLst>
                <p:tags r:id="rId11"/>
              </p:custDataLst>
            </p:nvPr>
          </p:nvSpPr>
          <p:spPr>
            <a:xfrm>
              <a:off x="2300" y="5140"/>
              <a:ext cx="865" cy="865"/>
            </a:xfrm>
            <a:prstGeom prst="ellipse">
              <a:avLst/>
            </a:prstGeom>
            <a:solidFill>
              <a:srgbClr val="C01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002" y="4842"/>
              <a:ext cx="1461" cy="1461"/>
              <a:chOff x="2002" y="4842"/>
              <a:chExt cx="1461" cy="1461"/>
            </a:xfrm>
          </p:grpSpPr>
          <p:sp>
            <p:nvSpPr>
              <p:cNvPr id="25" name="空心弧 24"/>
              <p:cNvSpPr/>
              <p:nvPr>
                <p:custDataLst>
                  <p:tags r:id="rId12"/>
                </p:custDataLst>
              </p:nvPr>
            </p:nvSpPr>
            <p:spPr>
              <a:xfrm rot="8221188">
                <a:off x="2002" y="4842"/>
                <a:ext cx="1461" cy="1461"/>
              </a:xfrm>
              <a:prstGeom prst="blockArc">
                <a:avLst>
                  <a:gd name="adj1" fmla="val 8662853"/>
                  <a:gd name="adj2" fmla="val 7046337"/>
                  <a:gd name="adj3" fmla="val 7147"/>
                </a:avLst>
              </a:prstGeom>
              <a:solidFill>
                <a:srgbClr val="C01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sz="14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2202" y="5286"/>
                <a:ext cx="1062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1985</a:t>
                </a:r>
              </a:p>
            </p:txBody>
          </p:sp>
        </p:grpSp>
      </p:grpSp>
      <p:cxnSp>
        <p:nvCxnSpPr>
          <p:cNvPr id="43" name="直接连接符 42"/>
          <p:cNvCxnSpPr/>
          <p:nvPr/>
        </p:nvCxnSpPr>
        <p:spPr>
          <a:xfrm>
            <a:off x="1525032" y="2839479"/>
            <a:ext cx="0" cy="266425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oval" w="sm" len="sm"/>
          </a:ln>
          <a:effectLst/>
        </p:spPr>
      </p:cxnSp>
      <p:cxnSp>
        <p:nvCxnSpPr>
          <p:cNvPr id="52" name="直接连接符 51"/>
          <p:cNvCxnSpPr/>
          <p:nvPr/>
        </p:nvCxnSpPr>
        <p:spPr>
          <a:xfrm flipV="1">
            <a:off x="8974703" y="3784489"/>
            <a:ext cx="0" cy="34157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oval" w="sm" len="sm"/>
          </a:ln>
          <a:effectLst/>
        </p:spPr>
      </p:cxnSp>
      <p:grpSp>
        <p:nvGrpSpPr>
          <p:cNvPr id="4" name="组合 3"/>
          <p:cNvGrpSpPr/>
          <p:nvPr/>
        </p:nvGrpSpPr>
        <p:grpSpPr>
          <a:xfrm>
            <a:off x="9913620" y="3075305"/>
            <a:ext cx="927735" cy="927735"/>
            <a:chOff x="2002" y="4842"/>
            <a:chExt cx="1461" cy="1461"/>
          </a:xfrm>
        </p:grpSpPr>
        <p:sp>
          <p:nvSpPr>
            <p:cNvPr id="6" name="椭圆 5"/>
            <p:cNvSpPr/>
            <p:nvPr>
              <p:custDataLst>
                <p:tags r:id="rId9"/>
              </p:custDataLst>
            </p:nvPr>
          </p:nvSpPr>
          <p:spPr>
            <a:xfrm>
              <a:off x="2300" y="5140"/>
              <a:ext cx="865" cy="865"/>
            </a:xfrm>
            <a:prstGeom prst="ellipse">
              <a:avLst/>
            </a:prstGeom>
            <a:solidFill>
              <a:srgbClr val="C01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002" y="4842"/>
              <a:ext cx="1461" cy="1461"/>
              <a:chOff x="2002" y="4842"/>
              <a:chExt cx="1461" cy="1461"/>
            </a:xfrm>
          </p:grpSpPr>
          <p:sp>
            <p:nvSpPr>
              <p:cNvPr id="12" name="空心弧 11"/>
              <p:cNvSpPr/>
              <p:nvPr>
                <p:custDataLst>
                  <p:tags r:id="rId10"/>
                </p:custDataLst>
              </p:nvPr>
            </p:nvSpPr>
            <p:spPr>
              <a:xfrm rot="8221188">
                <a:off x="2002" y="4842"/>
                <a:ext cx="1461" cy="1461"/>
              </a:xfrm>
              <a:prstGeom prst="blockArc">
                <a:avLst>
                  <a:gd name="adj1" fmla="val 8662853"/>
                  <a:gd name="adj2" fmla="val 7046337"/>
                  <a:gd name="adj3" fmla="val 7147"/>
                </a:avLst>
              </a:prstGeom>
              <a:solidFill>
                <a:srgbClr val="C01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sz="14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2202" y="5286"/>
                <a:ext cx="1062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2018</a:t>
                </a: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7147560" y="3046095"/>
            <a:ext cx="927735" cy="927735"/>
            <a:chOff x="2002" y="4842"/>
            <a:chExt cx="1461" cy="1461"/>
          </a:xfrm>
        </p:grpSpPr>
        <p:sp>
          <p:nvSpPr>
            <p:cNvPr id="29" name="椭圆 28"/>
            <p:cNvSpPr/>
            <p:nvPr>
              <p:custDataLst>
                <p:tags r:id="rId7"/>
              </p:custDataLst>
            </p:nvPr>
          </p:nvSpPr>
          <p:spPr>
            <a:xfrm>
              <a:off x="2300" y="5140"/>
              <a:ext cx="865" cy="865"/>
            </a:xfrm>
            <a:prstGeom prst="ellipse">
              <a:avLst/>
            </a:prstGeom>
            <a:solidFill>
              <a:srgbClr val="C01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2002" y="4842"/>
              <a:ext cx="1461" cy="1461"/>
              <a:chOff x="2002" y="4842"/>
              <a:chExt cx="1461" cy="1461"/>
            </a:xfrm>
          </p:grpSpPr>
          <p:sp>
            <p:nvSpPr>
              <p:cNvPr id="44" name="空心弧 43"/>
              <p:cNvSpPr/>
              <p:nvPr>
                <p:custDataLst>
                  <p:tags r:id="rId8"/>
                </p:custDataLst>
              </p:nvPr>
            </p:nvSpPr>
            <p:spPr>
              <a:xfrm rot="8221188">
                <a:off x="2002" y="4842"/>
                <a:ext cx="1461" cy="1461"/>
              </a:xfrm>
              <a:prstGeom prst="blockArc">
                <a:avLst>
                  <a:gd name="adj1" fmla="val 8662853"/>
                  <a:gd name="adj2" fmla="val 7046337"/>
                  <a:gd name="adj3" fmla="val 7147"/>
                </a:avLst>
              </a:prstGeom>
              <a:solidFill>
                <a:srgbClr val="C01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sz="14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2202" y="5286"/>
                <a:ext cx="1062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2002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4031615" y="3031490"/>
            <a:ext cx="927735" cy="927735"/>
            <a:chOff x="2002" y="4842"/>
            <a:chExt cx="1461" cy="1461"/>
          </a:xfrm>
        </p:grpSpPr>
        <p:sp>
          <p:nvSpPr>
            <p:cNvPr id="48" name="椭圆 47"/>
            <p:cNvSpPr/>
            <p:nvPr>
              <p:custDataLst>
                <p:tags r:id="rId5"/>
              </p:custDataLst>
            </p:nvPr>
          </p:nvSpPr>
          <p:spPr>
            <a:xfrm>
              <a:off x="2300" y="5140"/>
              <a:ext cx="865" cy="865"/>
            </a:xfrm>
            <a:prstGeom prst="ellipse">
              <a:avLst/>
            </a:prstGeom>
            <a:solidFill>
              <a:srgbClr val="C01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2002" y="4842"/>
              <a:ext cx="1461" cy="1461"/>
              <a:chOff x="2002" y="4842"/>
              <a:chExt cx="1461" cy="1461"/>
            </a:xfrm>
          </p:grpSpPr>
          <p:sp>
            <p:nvSpPr>
              <p:cNvPr id="50" name="空心弧 49"/>
              <p:cNvSpPr/>
              <p:nvPr>
                <p:custDataLst>
                  <p:tags r:id="rId6"/>
                </p:custDataLst>
              </p:nvPr>
            </p:nvSpPr>
            <p:spPr>
              <a:xfrm rot="8221188">
                <a:off x="2002" y="4842"/>
                <a:ext cx="1461" cy="1461"/>
              </a:xfrm>
              <a:prstGeom prst="blockArc">
                <a:avLst>
                  <a:gd name="adj1" fmla="val 8662853"/>
                  <a:gd name="adj2" fmla="val 7046337"/>
                  <a:gd name="adj3" fmla="val 7147"/>
                </a:avLst>
              </a:prstGeom>
              <a:solidFill>
                <a:srgbClr val="C01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sz="14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2202" y="5286"/>
                <a:ext cx="1062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1999</a:t>
                </a: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2494280" y="3031490"/>
            <a:ext cx="927735" cy="927735"/>
            <a:chOff x="15878" y="4843"/>
            <a:chExt cx="1461" cy="1461"/>
          </a:xfrm>
        </p:grpSpPr>
        <p:sp>
          <p:nvSpPr>
            <p:cNvPr id="55" name="空心弧 54"/>
            <p:cNvSpPr/>
            <p:nvPr>
              <p:custDataLst>
                <p:tags r:id="rId3"/>
              </p:custDataLst>
            </p:nvPr>
          </p:nvSpPr>
          <p:spPr>
            <a:xfrm rot="18799274">
              <a:off x="15878" y="4843"/>
              <a:ext cx="1461" cy="1461"/>
            </a:xfrm>
            <a:prstGeom prst="blockArc">
              <a:avLst>
                <a:gd name="adj1" fmla="val 8964929"/>
                <a:gd name="adj2" fmla="val 7324230"/>
                <a:gd name="adj3" fmla="val 7594"/>
              </a:avLst>
            </a:prstGeom>
            <a:solidFill>
              <a:srgbClr val="C01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sp>
          <p:nvSpPr>
            <p:cNvPr id="56" name="椭圆 55"/>
            <p:cNvSpPr/>
            <p:nvPr>
              <p:custDataLst>
                <p:tags r:id="rId4"/>
              </p:custDataLst>
            </p:nvPr>
          </p:nvSpPr>
          <p:spPr>
            <a:xfrm rot="17541005">
              <a:off x="16177" y="5141"/>
              <a:ext cx="865" cy="865"/>
            </a:xfrm>
            <a:prstGeom prst="ellipse">
              <a:avLst/>
            </a:prstGeom>
            <a:solidFill>
              <a:srgbClr val="C01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6078" y="5286"/>
              <a:ext cx="106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1995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702300" y="3046730"/>
            <a:ext cx="927735" cy="927735"/>
            <a:chOff x="15878" y="4843"/>
            <a:chExt cx="1461" cy="1461"/>
          </a:xfrm>
        </p:grpSpPr>
        <p:sp>
          <p:nvSpPr>
            <p:cNvPr id="59" name="空心弧 58"/>
            <p:cNvSpPr/>
            <p:nvPr>
              <p:custDataLst>
                <p:tags r:id="rId1"/>
              </p:custDataLst>
            </p:nvPr>
          </p:nvSpPr>
          <p:spPr>
            <a:xfrm rot="18799274">
              <a:off x="15878" y="4843"/>
              <a:ext cx="1461" cy="1461"/>
            </a:xfrm>
            <a:prstGeom prst="blockArc">
              <a:avLst>
                <a:gd name="adj1" fmla="val 8964929"/>
                <a:gd name="adj2" fmla="val 7324230"/>
                <a:gd name="adj3" fmla="val 7594"/>
              </a:avLst>
            </a:prstGeom>
            <a:solidFill>
              <a:srgbClr val="C01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sp>
          <p:nvSpPr>
            <p:cNvPr id="60" name="椭圆 59"/>
            <p:cNvSpPr/>
            <p:nvPr>
              <p:custDataLst>
                <p:tags r:id="rId2"/>
              </p:custDataLst>
            </p:nvPr>
          </p:nvSpPr>
          <p:spPr>
            <a:xfrm rot="17541005">
              <a:off x="16177" y="5141"/>
              <a:ext cx="865" cy="865"/>
            </a:xfrm>
            <a:prstGeom prst="ellipse">
              <a:avLst/>
            </a:prstGeom>
            <a:solidFill>
              <a:srgbClr val="C01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6078" y="5286"/>
              <a:ext cx="106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2001</a:t>
              </a:r>
            </a:p>
          </p:txBody>
        </p:sp>
      </p:grpSp>
      <p:cxnSp>
        <p:nvCxnSpPr>
          <p:cNvPr id="62" name="直接连接符 61"/>
          <p:cNvCxnSpPr/>
          <p:nvPr/>
        </p:nvCxnSpPr>
        <p:spPr>
          <a:xfrm>
            <a:off x="10376932" y="2699779"/>
            <a:ext cx="0" cy="266425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oval" w="sm" len="sm"/>
          </a:ln>
          <a:effectLst/>
        </p:spPr>
      </p:cxnSp>
      <p:cxnSp>
        <p:nvCxnSpPr>
          <p:cNvPr id="63" name="直接连接符 62"/>
          <p:cNvCxnSpPr/>
          <p:nvPr/>
        </p:nvCxnSpPr>
        <p:spPr>
          <a:xfrm>
            <a:off x="4494927" y="2699779"/>
            <a:ext cx="0" cy="266425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oval" w="sm" len="sm"/>
          </a:ln>
          <a:effectLst/>
        </p:spPr>
      </p:cxnSp>
      <p:cxnSp>
        <p:nvCxnSpPr>
          <p:cNvPr id="64" name="直接连接符 63"/>
          <p:cNvCxnSpPr/>
          <p:nvPr/>
        </p:nvCxnSpPr>
        <p:spPr>
          <a:xfrm>
            <a:off x="7610872" y="2699779"/>
            <a:ext cx="0" cy="266425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oval" w="sm" len="sm"/>
          </a:ln>
          <a:effectLst/>
        </p:spPr>
      </p:cxnSp>
      <p:cxnSp>
        <p:nvCxnSpPr>
          <p:cNvPr id="65" name="直接连接符 64"/>
          <p:cNvCxnSpPr/>
          <p:nvPr/>
        </p:nvCxnSpPr>
        <p:spPr>
          <a:xfrm flipV="1">
            <a:off x="2959348" y="3868944"/>
            <a:ext cx="0" cy="34157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oval" w="sm" len="sm"/>
          </a:ln>
          <a:effectLst/>
        </p:spPr>
      </p:cxnSp>
      <p:cxnSp>
        <p:nvCxnSpPr>
          <p:cNvPr id="66" name="直接连接符 65"/>
          <p:cNvCxnSpPr/>
          <p:nvPr/>
        </p:nvCxnSpPr>
        <p:spPr>
          <a:xfrm flipV="1">
            <a:off x="6166098" y="3853069"/>
            <a:ext cx="0" cy="34157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oval" w="sm" len="sm"/>
          </a:ln>
          <a:effectLst/>
        </p:spPr>
      </p:cxnSp>
      <p:sp>
        <p:nvSpPr>
          <p:cNvPr id="67" name="文本框 66"/>
          <p:cNvSpPr txBox="1"/>
          <p:nvPr/>
        </p:nvSpPr>
        <p:spPr>
          <a:xfrm>
            <a:off x="869950" y="1624330"/>
            <a:ext cx="1325880" cy="1198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北大法律系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成功研制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中国第一个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法律数据库</a:t>
            </a:r>
            <a:endParaRPr lang="zh-CN" altLang="en-US"/>
          </a:p>
        </p:txBody>
      </p:sp>
      <p:sp>
        <p:nvSpPr>
          <p:cNvPr id="68" name="文本框 67"/>
          <p:cNvSpPr txBox="1"/>
          <p:nvPr/>
        </p:nvSpPr>
        <p:spPr>
          <a:xfrm>
            <a:off x="1863090" y="4210685"/>
            <a:ext cx="2240280" cy="922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推出中国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第一个法律网站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“北大法律信息网”</a:t>
            </a:r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3289300" y="1762760"/>
            <a:ext cx="2468880" cy="922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北京北大英华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科技有限公司成立，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品牌定为“北大法宝”</a:t>
            </a:r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5388610" y="4351655"/>
            <a:ext cx="1554480" cy="922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北大远程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法律教育平台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服务全国</a:t>
            </a:r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6262370" y="1762760"/>
            <a:ext cx="2697480" cy="922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首创法条联想，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引领法规、案例、论文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互动检索进入大数据时代</a:t>
            </a:r>
            <a:endParaRPr lang="zh-CN" altLang="en-US"/>
          </a:p>
        </p:txBody>
      </p:sp>
      <p:sp>
        <p:nvSpPr>
          <p:cNvPr id="72" name="文本框 71"/>
          <p:cNvSpPr txBox="1"/>
          <p:nvPr/>
        </p:nvSpPr>
        <p:spPr>
          <a:xfrm>
            <a:off x="7960360" y="4351655"/>
            <a:ext cx="1783080" cy="1476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携手北京大学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法学院等单位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联合成立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北京大学法律</a:t>
            </a:r>
          </a:p>
          <a:p>
            <a:pPr algn="ctr"/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人工智能实验室</a:t>
            </a:r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9142730" y="1376680"/>
            <a:ext cx="2468880" cy="1198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全面推出智能法宝、</a:t>
            </a:r>
          </a:p>
          <a:p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智慧立法、智慧执法、</a:t>
            </a:r>
          </a:p>
          <a:p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智慧司法、智慧法务、</a:t>
            </a:r>
          </a:p>
          <a:p>
            <a:r>
              <a:rPr lang="zh-CN" altLang="en-US" dirty="0">
                <a:solidFill>
                  <a:srgbClr val="11213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智能咨询系列产品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108710" y="140970"/>
            <a:ext cx="2292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发展历史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246799" y="1039474"/>
            <a:ext cx="9402825" cy="5654278"/>
            <a:chOff x="1087304" y="805548"/>
            <a:chExt cx="9402825" cy="5654278"/>
          </a:xfrm>
        </p:grpSpPr>
        <p:grpSp>
          <p:nvGrpSpPr>
            <p:cNvPr id="91" name="Group 19"/>
            <p:cNvGrpSpPr/>
            <p:nvPr/>
          </p:nvGrpSpPr>
          <p:grpSpPr>
            <a:xfrm>
              <a:off x="1177573" y="2057412"/>
              <a:ext cx="2788408" cy="1377362"/>
              <a:chOff x="552376" y="2667382"/>
              <a:chExt cx="1499240" cy="1033020"/>
            </a:xfrm>
          </p:grpSpPr>
          <p:sp>
            <p:nvSpPr>
              <p:cNvPr id="93" name="Rectangle 27"/>
              <p:cNvSpPr/>
              <p:nvPr/>
            </p:nvSpPr>
            <p:spPr bwMode="auto">
              <a:xfrm>
                <a:off x="6205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65" b="0" dirty="0">
                    <a:solidFill>
                      <a:srgbClr val="C00000"/>
                    </a:solidFill>
                    <a:latin typeface="黑体-简" panose="02000000000000000000" charset="-122"/>
                    <a:ea typeface="黑体-简" panose="02000000000000000000" charset="-122"/>
                    <a:cs typeface="+mn-ea"/>
                    <a:sym typeface="+mn-lt"/>
                  </a:rPr>
                  <a:t>公司企业</a:t>
                </a:r>
              </a:p>
            </p:txBody>
          </p:sp>
          <p:sp>
            <p:nvSpPr>
              <p:cNvPr id="92" name="Rectangle 26"/>
              <p:cNvSpPr/>
              <p:nvPr/>
            </p:nvSpPr>
            <p:spPr bwMode="auto">
              <a:xfrm>
                <a:off x="552376" y="2954983"/>
                <a:ext cx="1499240" cy="7454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l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b="0" dirty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中国石油天然气集团有限公司</a:t>
                </a:r>
                <a:r>
                  <a:rPr lang="zh-CN" altLang="en-US" sz="1200" dirty="0">
                    <a:solidFill>
                      <a:schemeClr val="accent3">
                        <a:lumMod val="50000"/>
                      </a:schemeClr>
                    </a:solidFill>
                    <a:cs typeface="+mn-ea"/>
                    <a:sym typeface="+mn-lt"/>
                  </a:rPr>
                  <a:t>、</a:t>
                </a:r>
                <a:r>
                  <a:rPr lang="zh-CN" altLang="en-US" sz="1200" b="0" dirty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中国铁路总公司、国家电网有限公司、微软、杜邦、亿滋</a:t>
                </a:r>
                <a:r>
                  <a:rPr lang="en-US" altLang="zh-CN" sz="1200" b="0" dirty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……</a:t>
                </a:r>
                <a:endParaRPr lang="en-US" sz="1200" b="0" dirty="0">
                  <a:solidFill>
                    <a:schemeClr val="accent3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94" name="Group 129"/>
            <p:cNvGrpSpPr/>
            <p:nvPr/>
          </p:nvGrpSpPr>
          <p:grpSpPr>
            <a:xfrm>
              <a:off x="5004344" y="805548"/>
              <a:ext cx="1839546" cy="1136468"/>
              <a:chOff x="696724" y="2667382"/>
              <a:chExt cx="1362945" cy="852351"/>
            </a:xfrm>
          </p:grpSpPr>
          <p:sp>
            <p:nvSpPr>
              <p:cNvPr id="95" name="Rectangle 26"/>
              <p:cNvSpPr/>
              <p:nvPr/>
            </p:nvSpPr>
            <p:spPr bwMode="auto">
              <a:xfrm>
                <a:off x="696724" y="2920895"/>
                <a:ext cx="1354892" cy="59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>
                  <a:lnSpc>
                    <a:spcPct val="114000"/>
                  </a:lnSpc>
                </a:pPr>
                <a:r>
                  <a:rPr lang="zh-CN" altLang="en-US" sz="1200" b="0" dirty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全国人大常委会、司法部、最高法、最高检、</a:t>
                </a:r>
                <a:r>
                  <a:rPr lang="zh-CN" altLang="en-US" sz="1200" dirty="0">
                    <a:solidFill>
                      <a:schemeClr val="accent3">
                        <a:lumMod val="50000"/>
                      </a:schemeClr>
                    </a:solidFill>
                    <a:cs typeface="+mn-ea"/>
                    <a:sym typeface="+mn-lt"/>
                  </a:rPr>
                  <a:t>商务部</a:t>
                </a:r>
                <a:r>
                  <a:rPr lang="zh-CN" altLang="en-US" sz="1200" b="0" dirty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、国家海关总署</a:t>
                </a:r>
                <a:r>
                  <a:rPr lang="en-US" altLang="zh-CN" sz="1200" b="0" dirty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……</a:t>
                </a:r>
                <a:endParaRPr lang="en-US" sz="1200" b="0" dirty="0">
                  <a:solidFill>
                    <a:schemeClr val="accent3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6" name="Rectangle 27"/>
              <p:cNvSpPr/>
              <p:nvPr/>
            </p:nvSpPr>
            <p:spPr bwMode="auto">
              <a:xfrm>
                <a:off x="6967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65" b="0" dirty="0">
                    <a:solidFill>
                      <a:srgbClr val="C00000"/>
                    </a:solidFill>
                    <a:latin typeface="黑体-简" panose="02000000000000000000" charset="-122"/>
                    <a:ea typeface="黑体-简" panose="02000000000000000000" charset="-122"/>
                    <a:cs typeface="+mn-ea"/>
                    <a:sym typeface="+mn-lt"/>
                  </a:rPr>
                  <a:t>国家机关</a:t>
                </a:r>
              </a:p>
            </p:txBody>
          </p:sp>
        </p:grpSp>
        <p:grpSp>
          <p:nvGrpSpPr>
            <p:cNvPr id="97" name="Group 135"/>
            <p:cNvGrpSpPr/>
            <p:nvPr/>
          </p:nvGrpSpPr>
          <p:grpSpPr>
            <a:xfrm>
              <a:off x="8203149" y="3559944"/>
              <a:ext cx="2286980" cy="1107448"/>
              <a:chOff x="552376" y="2667382"/>
              <a:chExt cx="1694455" cy="830586"/>
            </a:xfrm>
          </p:grpSpPr>
          <p:sp>
            <p:nvSpPr>
              <p:cNvPr id="98" name="Rectangle 26"/>
              <p:cNvSpPr/>
              <p:nvPr/>
            </p:nvSpPr>
            <p:spPr bwMode="auto">
              <a:xfrm>
                <a:off x="552376" y="2907455"/>
                <a:ext cx="1694455" cy="5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l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b="0" dirty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北京大学、清华大学、中国政法大学、中国人民大学、西南政法大学、华东政法大学、哈佛大学、耶鲁大学、华盛顿大学、纽约大学</a:t>
                </a:r>
                <a:r>
                  <a:rPr lang="en-US" altLang="zh-CN" sz="1200" b="0" dirty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……</a:t>
                </a:r>
                <a:endParaRPr lang="en-US" sz="1200" b="0" dirty="0">
                  <a:solidFill>
                    <a:schemeClr val="accent3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9" name="Rectangle 27"/>
              <p:cNvSpPr/>
              <p:nvPr/>
            </p:nvSpPr>
            <p:spPr bwMode="auto">
              <a:xfrm>
                <a:off x="6205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65" b="0" dirty="0">
                    <a:solidFill>
                      <a:srgbClr val="C00000"/>
                    </a:solidFill>
                    <a:latin typeface="黑体-简" panose="02000000000000000000" charset="-122"/>
                    <a:ea typeface="黑体-简" panose="02000000000000000000" charset="-122"/>
                    <a:cs typeface="+mn-ea"/>
                    <a:sym typeface="+mn-lt"/>
                  </a:rPr>
                  <a:t>国内外院校</a:t>
                </a:r>
              </a:p>
            </p:txBody>
          </p:sp>
        </p:grpSp>
        <p:grpSp>
          <p:nvGrpSpPr>
            <p:cNvPr id="100" name="Group 132"/>
            <p:cNvGrpSpPr/>
            <p:nvPr/>
          </p:nvGrpSpPr>
          <p:grpSpPr>
            <a:xfrm>
              <a:off x="8203149" y="2057412"/>
              <a:ext cx="1940731" cy="1156470"/>
              <a:chOff x="696724" y="2667382"/>
              <a:chExt cx="1437914" cy="867353"/>
            </a:xfrm>
          </p:grpSpPr>
          <p:sp>
            <p:nvSpPr>
              <p:cNvPr id="101" name="Rectangle 26"/>
              <p:cNvSpPr/>
              <p:nvPr/>
            </p:nvSpPr>
            <p:spPr bwMode="auto">
              <a:xfrm>
                <a:off x="696724" y="2935897"/>
                <a:ext cx="1437914" cy="59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l">
                  <a:lnSpc>
                    <a:spcPct val="114000"/>
                  </a:lnSpc>
                </a:pPr>
                <a:r>
                  <a:rPr lang="zh-CN" altLang="en-US" sz="1200" b="0" dirty="0">
                    <a:solidFill>
                      <a:srgbClr val="000000"/>
                    </a:solidFill>
                    <a:latin typeface="Calibri" panose="020F0502020204030204" charset="0"/>
                    <a:ea typeface="宋体" panose="02010600030101010101" pitchFamily="2" charset="-122"/>
                    <a:sym typeface="宋体" panose="02010600030101010101" pitchFamily="2" charset="-122"/>
                  </a:rPr>
                  <a:t>金杜律所、中伦律所、君合律所、贝克麦坚时、泰乐信、瑞生、路伟、瀚宇</a:t>
                </a:r>
                <a:r>
                  <a:rPr lang="en-US" altLang="zh-CN" sz="1200" b="0" dirty="0">
                    <a:solidFill>
                      <a:srgbClr val="000000"/>
                    </a:solidFill>
                    <a:latin typeface="Calibri" panose="020F0502020204030204" charset="0"/>
                    <a:ea typeface="宋体" panose="02010600030101010101" pitchFamily="2" charset="-122"/>
                    <a:sym typeface="宋体" panose="02010600030101010101" pitchFamily="2" charset="-122"/>
                  </a:rPr>
                  <a:t>……</a:t>
                </a:r>
                <a:endParaRPr lang="en-US" sz="1200" b="0" dirty="0">
                  <a:solidFill>
                    <a:schemeClr val="accent3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2" name="Rectangle 27"/>
              <p:cNvSpPr/>
              <p:nvPr/>
            </p:nvSpPr>
            <p:spPr bwMode="auto">
              <a:xfrm>
                <a:off x="6967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65" b="0" dirty="0">
                    <a:solidFill>
                      <a:srgbClr val="C00000"/>
                    </a:solidFill>
                    <a:latin typeface="黑体-简" panose="02000000000000000000" charset="-122"/>
                    <a:ea typeface="黑体-简" panose="02000000000000000000" charset="-122"/>
                    <a:cs typeface="+mn-ea"/>
                    <a:sym typeface="+mn-lt"/>
                  </a:rPr>
                  <a:t>律师事务所</a:t>
                </a:r>
              </a:p>
            </p:txBody>
          </p:sp>
        </p:grpSp>
        <p:grpSp>
          <p:nvGrpSpPr>
            <p:cNvPr id="103" name="Group 138"/>
            <p:cNvGrpSpPr/>
            <p:nvPr/>
          </p:nvGrpSpPr>
          <p:grpSpPr>
            <a:xfrm>
              <a:off x="4384388" y="5350459"/>
              <a:ext cx="2999418" cy="1109367"/>
              <a:chOff x="552376" y="2667382"/>
              <a:chExt cx="1499240" cy="832026"/>
            </a:xfrm>
          </p:grpSpPr>
          <p:sp>
            <p:nvSpPr>
              <p:cNvPr id="104" name="Rectangle 26"/>
              <p:cNvSpPr/>
              <p:nvPr/>
            </p:nvSpPr>
            <p:spPr bwMode="auto">
              <a:xfrm>
                <a:off x="552376" y="2908895"/>
                <a:ext cx="1499240" cy="5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l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b="0" dirty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全国律协、北京律协、上海律协、上海证交所、消费者协会</a:t>
                </a:r>
                <a:r>
                  <a:rPr lang="en-US" altLang="zh-CN" sz="1200" b="0" dirty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……</a:t>
                </a:r>
                <a:endParaRPr lang="en-US" sz="1200" b="0" dirty="0">
                  <a:solidFill>
                    <a:schemeClr val="accent3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5" name="Rectangle 27"/>
              <p:cNvSpPr/>
              <p:nvPr/>
            </p:nvSpPr>
            <p:spPr bwMode="auto">
              <a:xfrm>
                <a:off x="6205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65" b="0" dirty="0">
                    <a:solidFill>
                      <a:srgbClr val="C00000"/>
                    </a:solidFill>
                    <a:latin typeface="黑体-简" panose="02000000000000000000" charset="-122"/>
                    <a:ea typeface="黑体-简" panose="02000000000000000000" charset="-122"/>
                    <a:cs typeface="+mn-ea"/>
                    <a:sym typeface="+mn-lt"/>
                  </a:rPr>
                  <a:t>事业单位、社会团体</a:t>
                </a:r>
              </a:p>
            </p:txBody>
          </p:sp>
        </p:grpSp>
        <p:grpSp>
          <p:nvGrpSpPr>
            <p:cNvPr id="106" name="Group 141"/>
            <p:cNvGrpSpPr/>
            <p:nvPr/>
          </p:nvGrpSpPr>
          <p:grpSpPr>
            <a:xfrm>
              <a:off x="1087304" y="3559944"/>
              <a:ext cx="2878677" cy="1095604"/>
              <a:chOff x="552376" y="2684011"/>
              <a:chExt cx="1627598" cy="821704"/>
            </a:xfrm>
          </p:grpSpPr>
          <p:sp>
            <p:nvSpPr>
              <p:cNvPr id="107" name="Rectangle 26"/>
              <p:cNvSpPr/>
              <p:nvPr/>
            </p:nvSpPr>
            <p:spPr bwMode="auto">
              <a:xfrm>
                <a:off x="552376" y="2915202"/>
                <a:ext cx="1627598" cy="5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lvl="0" algn="l">
                  <a:spcBef>
                    <a:spcPct val="50000"/>
                  </a:spcBef>
                </a:pPr>
                <a:r>
                  <a:rPr lang="zh-CN" altLang="en-US" sz="1200" b="0" dirty="0">
                    <a:latin typeface="Calibri" panose="020F0502020204030204" charset="0"/>
                    <a:ea typeface="宋体" panose="02010600030101010101" pitchFamily="2" charset="-122"/>
                    <a:sym typeface="Calibri" panose="020F0502020204030204" charset="0"/>
                  </a:rPr>
                  <a:t>中国人民银行、中国银行保险监督管理委员会、中国人民保险、中国平安保险</a:t>
                </a:r>
                <a:r>
                  <a:rPr lang="en-US" altLang="zh-CN" sz="1200" b="0" dirty="0">
                    <a:latin typeface="Calibri" panose="020F0502020204030204" charset="0"/>
                    <a:ea typeface="宋体" panose="02010600030101010101" pitchFamily="2" charset="-122"/>
                    <a:sym typeface="Calibri" panose="020F0502020204030204" charset="0"/>
                  </a:rPr>
                  <a:t>……</a:t>
                </a:r>
                <a:endParaRPr lang="zh-CN" altLang="en-US" sz="1200" b="0" dirty="0">
                  <a:latin typeface="Calibri" panose="020F050202020403020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8" name="Rectangle 27"/>
              <p:cNvSpPr/>
              <p:nvPr/>
            </p:nvSpPr>
            <p:spPr bwMode="auto">
              <a:xfrm>
                <a:off x="638254" y="2684011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65" b="0" dirty="0">
                    <a:solidFill>
                      <a:srgbClr val="C00000"/>
                    </a:solidFill>
                    <a:latin typeface="黑体-简" panose="02000000000000000000" charset="-122"/>
                    <a:ea typeface="黑体-简" panose="02000000000000000000" charset="-122"/>
                    <a:cs typeface="+mn-ea"/>
                    <a:sym typeface="+mn-lt"/>
                  </a:rPr>
                  <a:t>金融机构</a:t>
                </a: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4527642" y="2061655"/>
              <a:ext cx="2851576" cy="2851576"/>
              <a:chOff x="4750703" y="2400118"/>
              <a:chExt cx="2266757" cy="2266757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019985" y="2669400"/>
                <a:ext cx="1728192" cy="1728192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750703" y="2400118"/>
                <a:ext cx="2266757" cy="2266757"/>
              </a:xfrm>
              <a:prstGeom prst="ellipse">
                <a:avLst/>
              </a:prstGeom>
              <a:noFill/>
              <a:ln w="3175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" name="文本框 1"/>
              <p:cNvSpPr txBox="1"/>
              <p:nvPr/>
            </p:nvSpPr>
            <p:spPr>
              <a:xfrm>
                <a:off x="5019675" y="3211195"/>
                <a:ext cx="1729105" cy="645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rgbClr val="C00000"/>
                    </a:solidFill>
                    <a:latin typeface="方正大黑简体" panose="03000509000000000000" charset="-122"/>
                    <a:ea typeface="方正大黑简体" panose="03000509000000000000" charset="-122"/>
                  </a:rPr>
                  <a:t>法律大数据</a:t>
                </a:r>
              </a:p>
              <a:p>
                <a:pPr algn="ctr"/>
                <a:r>
                  <a:rPr lang="zh-CN" altLang="en-US">
                    <a:solidFill>
                      <a:srgbClr val="C00000"/>
                    </a:solidFill>
                    <a:latin typeface="方正大黑简体" panose="03000509000000000000" charset="-122"/>
                    <a:ea typeface="方正大黑简体" panose="03000509000000000000" charset="-122"/>
                  </a:rPr>
                  <a:t>法律智能辅助</a:t>
                </a: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108710" y="140970"/>
            <a:ext cx="2292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典型客户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5846" y="2144100"/>
            <a:ext cx="10830816" cy="3249936"/>
            <a:chOff x="655846" y="2144100"/>
            <a:chExt cx="10830816" cy="3249936"/>
          </a:xfrm>
        </p:grpSpPr>
        <p:grpSp>
          <p:nvGrpSpPr>
            <p:cNvPr id="8" name="组合 7"/>
            <p:cNvGrpSpPr/>
            <p:nvPr/>
          </p:nvGrpSpPr>
          <p:grpSpPr>
            <a:xfrm>
              <a:off x="1899929" y="3470323"/>
              <a:ext cx="8506224" cy="1923713"/>
              <a:chOff x="1601528" y="2724944"/>
              <a:chExt cx="5864847" cy="1075184"/>
            </a:xfrm>
          </p:grpSpPr>
          <p:cxnSp>
            <p:nvCxnSpPr>
              <p:cNvPr id="9" name="Straight Connector 30"/>
              <p:cNvCxnSpPr/>
              <p:nvPr/>
            </p:nvCxnSpPr>
            <p:spPr>
              <a:xfrm>
                <a:off x="1601528" y="2724944"/>
                <a:ext cx="0" cy="1075184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35"/>
              <p:cNvCxnSpPr/>
              <p:nvPr/>
            </p:nvCxnSpPr>
            <p:spPr>
              <a:xfrm>
                <a:off x="3067740" y="2724944"/>
                <a:ext cx="0" cy="1075184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52"/>
              <p:cNvCxnSpPr/>
              <p:nvPr/>
            </p:nvCxnSpPr>
            <p:spPr>
              <a:xfrm>
                <a:off x="4533952" y="2724944"/>
                <a:ext cx="0" cy="1075184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63"/>
              <p:cNvCxnSpPr/>
              <p:nvPr/>
            </p:nvCxnSpPr>
            <p:spPr>
              <a:xfrm>
                <a:off x="6000164" y="2724944"/>
                <a:ext cx="0" cy="1075184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67"/>
              <p:cNvCxnSpPr/>
              <p:nvPr/>
            </p:nvCxnSpPr>
            <p:spPr>
              <a:xfrm>
                <a:off x="7466375" y="2724944"/>
                <a:ext cx="0" cy="1075184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/>
            <p:cNvGrpSpPr/>
            <p:nvPr/>
          </p:nvGrpSpPr>
          <p:grpSpPr>
            <a:xfrm>
              <a:off x="1104657" y="2144100"/>
              <a:ext cx="1575154" cy="1575154"/>
              <a:chOff x="304800" y="673100"/>
              <a:chExt cx="4000500" cy="4000500"/>
            </a:xfrm>
            <a:solidFill>
              <a:srgbClr val="C00000"/>
            </a:solidFill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0" name="同心圆 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2437765">
                  <a:defRPr/>
                </a:pPr>
                <a:endParaRPr lang="zh-CN" altLang="en-US" sz="2000" ker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2437765">
                  <a:defRPr/>
                </a:pPr>
                <a:endParaRPr lang="zh-CN" altLang="en-US" sz="2000" ker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232138" y="2144100"/>
              <a:ext cx="1575154" cy="1575154"/>
              <a:chOff x="304800" y="673100"/>
              <a:chExt cx="4000500" cy="4000500"/>
            </a:xfrm>
            <a:solidFill>
              <a:srgbClr val="C00000"/>
            </a:solidFill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2437765">
                  <a:defRPr/>
                </a:pPr>
                <a:endParaRPr lang="zh-CN" altLang="en-US" sz="2000" ker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2437765">
                  <a:defRPr/>
                </a:pPr>
                <a:endParaRPr lang="zh-CN" altLang="en-US" sz="2000" ker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5359620" y="2144100"/>
              <a:ext cx="1575154" cy="1575154"/>
              <a:chOff x="304800" y="673100"/>
              <a:chExt cx="4000500" cy="4000500"/>
            </a:xfrm>
            <a:solidFill>
              <a:srgbClr val="C00000"/>
            </a:solidFill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2437765">
                  <a:defRPr/>
                </a:pPr>
                <a:endParaRPr lang="zh-CN" altLang="en-US" sz="2000" ker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2437765">
                  <a:defRPr/>
                </a:pPr>
                <a:endParaRPr lang="zh-CN" altLang="en-US" sz="2000" ker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7473978" y="2144100"/>
              <a:ext cx="1575154" cy="1575154"/>
              <a:chOff x="304800" y="673100"/>
              <a:chExt cx="4000500" cy="4000500"/>
            </a:xfrm>
            <a:solidFill>
              <a:srgbClr val="C00000"/>
            </a:solidFill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2437765">
                  <a:defRPr/>
                </a:pPr>
                <a:endParaRPr lang="zh-CN" altLang="en-US" sz="2000" ker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2437765">
                  <a:defRPr/>
                </a:pPr>
                <a:endParaRPr lang="zh-CN" altLang="en-US" sz="2000" ker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9614584" y="2144100"/>
              <a:ext cx="1575154" cy="1575154"/>
              <a:chOff x="304800" y="673100"/>
              <a:chExt cx="4000500" cy="4000500"/>
            </a:xfrm>
            <a:solidFill>
              <a:srgbClr val="C00000"/>
            </a:solidFill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2437765">
                  <a:defRPr/>
                </a:pPr>
                <a:endParaRPr lang="zh-CN" altLang="en-US" sz="2000" ker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2437765">
                  <a:defRPr/>
                </a:pPr>
                <a:endParaRPr lang="zh-CN" altLang="en-US" sz="2000" ker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endParaRPr>
              </a:p>
            </p:txBody>
          </p:sp>
        </p:grpSp>
        <p:pic>
          <p:nvPicPr>
            <p:cNvPr id="34" name="Picture 77" descr="F:\Trabajos\Envato\Graphic River\Mica PPT\mountains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846" y="4237178"/>
              <a:ext cx="10830816" cy="1156858"/>
            </a:xfrm>
            <a:prstGeom prst="rect">
              <a:avLst/>
            </a:prstGeom>
            <a:noFill/>
            <a:effectLst>
              <a:outerShdw blurRad="292100" sx="109000" sy="109000" algn="ctr" rotWithShape="0">
                <a:prstClr val="black">
                  <a:alpha val="51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文本框 37"/>
            <p:cNvSpPr>
              <a:spLocks noChangeArrowheads="1"/>
            </p:cNvSpPr>
            <p:nvPr/>
          </p:nvSpPr>
          <p:spPr bwMode="auto">
            <a:xfrm>
              <a:off x="1137203" y="2540860"/>
              <a:ext cx="1729219" cy="981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43834" tIns="121916" rIns="243834" bIns="121916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微软雅黑" panose="020B0503020204020204" charset="-122"/>
                </a:rPr>
                <a:t>法宝数据</a:t>
              </a:r>
            </a:p>
            <a:p>
              <a:pPr>
                <a:spcBef>
                  <a:spcPct val="0"/>
                </a:spcBef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微软雅黑" panose="020B0503020204020204" charset="-122"/>
                </a:rPr>
                <a:t>开放平台</a:t>
              </a:r>
            </a:p>
          </p:txBody>
        </p:sp>
        <p:sp>
          <p:nvSpPr>
            <p:cNvPr id="36" name="文本框 37"/>
            <p:cNvSpPr>
              <a:spLocks noChangeArrowheads="1"/>
            </p:cNvSpPr>
            <p:nvPr/>
          </p:nvSpPr>
          <p:spPr bwMode="auto">
            <a:xfrm>
              <a:off x="3260118" y="2499415"/>
              <a:ext cx="1518352" cy="86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43834" tIns="121916" rIns="243834" bIns="121916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ctr">
                <a:spcBef>
                  <a:spcPct val="0"/>
                </a:spcBef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微软雅黑" panose="020B0503020204020204" charset="-122"/>
                </a:rPr>
                <a:t>法宝</a:t>
              </a:r>
              <a:r>
                <a:rPr lang="en-US" altLang="zh-CN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微软雅黑" panose="020B0503020204020204" charset="-122"/>
                </a:rPr>
                <a:t>AI</a:t>
              </a:r>
            </a:p>
            <a:p>
              <a:pPr algn="ctr">
                <a:spcBef>
                  <a:spcPct val="0"/>
                </a:spcBef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微软雅黑" panose="020B0503020204020204" charset="-122"/>
                </a:rPr>
                <a:t>开放平台</a:t>
              </a:r>
            </a:p>
          </p:txBody>
        </p:sp>
        <p:sp>
          <p:nvSpPr>
            <p:cNvPr id="37" name="文本框 37"/>
            <p:cNvSpPr>
              <a:spLocks noChangeArrowheads="1"/>
            </p:cNvSpPr>
            <p:nvPr/>
          </p:nvSpPr>
          <p:spPr bwMode="auto">
            <a:xfrm>
              <a:off x="5545439" y="2540860"/>
              <a:ext cx="1261872" cy="86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43834" tIns="121916" rIns="243834" bIns="121916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ctr">
                <a:spcBef>
                  <a:spcPct val="0"/>
                </a:spcBef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微软雅黑" panose="020B0503020204020204" charset="-122"/>
                </a:rPr>
                <a:t>法宝</a:t>
              </a:r>
              <a:endParaRPr lang="en-US" altLang="zh-CN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微软雅黑" panose="020B0503020204020204" charset="-122"/>
              </a:endParaRPr>
            </a:p>
            <a:p>
              <a:pPr algn="ctr">
                <a:spcBef>
                  <a:spcPct val="0"/>
                </a:spcBef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微软雅黑" panose="020B0503020204020204" charset="-122"/>
                </a:rPr>
                <a:t>云服务</a:t>
              </a:r>
            </a:p>
          </p:txBody>
        </p:sp>
        <p:sp>
          <p:nvSpPr>
            <p:cNvPr id="38" name="文本框 37"/>
            <p:cNvSpPr>
              <a:spLocks noChangeArrowheads="1"/>
            </p:cNvSpPr>
            <p:nvPr/>
          </p:nvSpPr>
          <p:spPr bwMode="auto">
            <a:xfrm>
              <a:off x="7519648" y="2561582"/>
              <a:ext cx="1729219" cy="981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43834" tIns="121916" rIns="243834" bIns="121916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微软雅黑" panose="020B0503020204020204" charset="-122"/>
                </a:rPr>
                <a:t>政产学研</a:t>
              </a:r>
            </a:p>
            <a:p>
              <a:pPr>
                <a:spcBef>
                  <a:spcPct val="0"/>
                </a:spcBef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微软雅黑" panose="020B0503020204020204" charset="-122"/>
                </a:rPr>
                <a:t>用生态圈</a:t>
              </a:r>
            </a:p>
          </p:txBody>
        </p:sp>
        <p:sp>
          <p:nvSpPr>
            <p:cNvPr id="39" name="文本框 37"/>
            <p:cNvSpPr>
              <a:spLocks noChangeArrowheads="1"/>
            </p:cNvSpPr>
            <p:nvPr/>
          </p:nvSpPr>
          <p:spPr bwMode="auto">
            <a:xfrm>
              <a:off x="9674759" y="2706638"/>
              <a:ext cx="1729219" cy="630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43834" tIns="121916" rIns="243834" bIns="121916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微软雅黑" panose="020B0503020204020204" charset="-122"/>
                </a:rPr>
                <a:t>法宝服务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108710" y="140970"/>
            <a:ext cx="2292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企业战略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联合logo_灰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85" y="6255385"/>
            <a:ext cx="5717540" cy="6102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785" y="6179185"/>
            <a:ext cx="12046585" cy="76835"/>
          </a:xfrm>
          <a:prstGeom prst="rect">
            <a:avLst/>
          </a:prstGeom>
          <a:solidFill>
            <a:srgbClr val="C0192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>
            <p:custDataLst>
              <p:tags r:id="rId1"/>
            </p:custDataLst>
          </p:nvPr>
        </p:nvGrpSpPr>
        <p:grpSpPr>
          <a:xfrm>
            <a:off x="3274060" y="2200275"/>
            <a:ext cx="5643880" cy="1377950"/>
            <a:chOff x="1221385" y="2596034"/>
            <a:chExt cx="2886529" cy="653143"/>
          </a:xfrm>
        </p:grpSpPr>
        <p:sp>
          <p:nvSpPr>
            <p:cNvPr id="3" name="矩形 2"/>
            <p:cNvSpPr/>
            <p:nvPr>
              <p:custDataLst>
                <p:tags r:id="rId3"/>
              </p:custDataLst>
            </p:nvPr>
          </p:nvSpPr>
          <p:spPr>
            <a:xfrm>
              <a:off x="1221385" y="2596034"/>
              <a:ext cx="2886529" cy="653143"/>
            </a:xfrm>
            <a:prstGeom prst="rect">
              <a:avLst/>
            </a:prstGeom>
            <a:noFill/>
            <a:ln w="6350">
              <a:solidFill>
                <a:srgbClr val="C00000"/>
              </a:solidFill>
            </a:ln>
          </p:spPr>
          <p:style>
            <a:lnRef idx="2">
              <a:srgbClr val="FC6C5C">
                <a:shade val="50000"/>
              </a:srgbClr>
            </a:lnRef>
            <a:fillRef idx="1">
              <a:srgbClr val="FC6C5C"/>
            </a:fillRef>
            <a:effectRef idx="0">
              <a:srgbClr val="FC6C5C"/>
            </a:effectRef>
            <a:fontRef idx="minor">
              <a:sysClr val="window" lastClr="FFFFFF"/>
            </a:fontRef>
          </p:style>
          <p:txBody>
            <a:bodyPr lIns="864000" rtlCol="0" anchor="ctr">
              <a:normAutofit/>
            </a:bodyPr>
            <a:lstStyle/>
            <a:p>
              <a:endParaRPr lang="zh-CN" altLang="en-US" dirty="0">
                <a:solidFill>
                  <a:srgbClr val="FC6C5C">
                    <a:lumMod val="75000"/>
                  </a:srgbClr>
                </a:solidFill>
              </a:endParaRPr>
            </a:p>
          </p:txBody>
        </p:sp>
        <p:sp>
          <p:nvSpPr>
            <p:cNvPr id="4" name="矩形 3"/>
            <p:cNvSpPr/>
            <p:nvPr>
              <p:custDataLst>
                <p:tags r:id="rId4"/>
              </p:custDataLst>
            </p:nvPr>
          </p:nvSpPr>
          <p:spPr>
            <a:xfrm>
              <a:off x="1360979" y="2682392"/>
              <a:ext cx="579438" cy="48074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rgbClr val="FC6C5C">
                <a:shade val="50000"/>
              </a:srgbClr>
            </a:lnRef>
            <a:fillRef idx="1">
              <a:srgbClr val="FC6C5C"/>
            </a:fillRef>
            <a:effectRef idx="0">
              <a:srgbClr val="FC6C5C"/>
            </a:effectRef>
            <a:fontRef idx="minor">
              <a:sysClr val="window" lastClr="FFFFFF"/>
            </a:fontRef>
          </p:style>
          <p:txBody>
            <a:bodyPr wrap="none" lIns="0" tIns="0" rIns="0" bIns="0" rtlCol="0" anchor="ctr">
              <a:normAutofit/>
            </a:bodyPr>
            <a:lstStyle/>
            <a:p>
              <a:pPr algn="ctr"/>
              <a:r>
                <a:rPr lang="en-US" altLang="zh-CN" sz="4000">
                  <a:solidFill>
                    <a:sysClr val="window" lastClr="FFFFFF"/>
                  </a:solidFill>
                </a:rPr>
                <a:t>02</a:t>
              </a:r>
            </a:p>
          </p:txBody>
        </p:sp>
      </p:grpSp>
      <p:sp>
        <p:nvSpPr>
          <p:cNvPr id="35" name="文本框 34"/>
          <p:cNvSpPr txBox="1"/>
          <p:nvPr>
            <p:custDataLst>
              <p:tags r:id="rId2"/>
            </p:custDataLst>
          </p:nvPr>
        </p:nvSpPr>
        <p:spPr>
          <a:xfrm>
            <a:off x="4875822" y="2573450"/>
            <a:ext cx="3224256" cy="63224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spc="15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法宝搜索引擎原理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80616537"/>
              </p:ext>
            </p:extLst>
          </p:nvPr>
        </p:nvGraphicFramePr>
        <p:xfrm>
          <a:off x="1075690" y="1541780"/>
          <a:ext cx="9981565" cy="4525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3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5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80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4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259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zh-CN" altLang="en-US">
                          <a:solidFill>
                            <a:srgbClr val="FFFFFF"/>
                          </a:solidFill>
                        </a:rPr>
                        <a:t>发展阶段</a:t>
                      </a:r>
                    </a:p>
                  </a:txBody>
                  <a:tcPr anchor="ctr">
                    <a:lnL w="19050" cap="rnd">
                      <a:solidFill>
                        <a:srgbClr val="FF6238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dot"/>
                    </a:lnR>
                    <a:lnT w="19050" cap="rnd">
                      <a:solidFill>
                        <a:srgbClr val="FF6238"/>
                      </a:solidFill>
                      <a:prstDash val="solid"/>
                    </a:lnT>
                    <a:lnB w="19050">
                      <a:solidFill>
                        <a:srgbClr val="FF6238"/>
                      </a:solidFill>
                      <a:prstDash val="solid"/>
                    </a:lnB>
                    <a:solidFill>
                      <a:srgbClr val="FF62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zh-CN" altLang="en-US" sz="1800">
                          <a:solidFill>
                            <a:srgbClr val="FFFFFF"/>
                          </a:solidFill>
                          <a:sym typeface="+mn-ea"/>
                        </a:rPr>
                        <a:t>定位</a:t>
                      </a:r>
                    </a:p>
                  </a:txBody>
                  <a:tcPr anchor="ctr">
                    <a:lnL w="3175">
                      <a:solidFill>
                        <a:srgbClr val="FFFFFF"/>
                      </a:solidFill>
                      <a:prstDash val="dot"/>
                    </a:lnL>
                    <a:lnR w="3175">
                      <a:solidFill>
                        <a:srgbClr val="FFFFFF"/>
                      </a:solidFill>
                      <a:prstDash val="dot"/>
                    </a:lnR>
                    <a:lnT w="19050" cap="rnd">
                      <a:solidFill>
                        <a:srgbClr val="FF6238"/>
                      </a:solidFill>
                      <a:prstDash val="solid"/>
                    </a:lnT>
                    <a:lnB w="19050">
                      <a:solidFill>
                        <a:srgbClr val="FF6238"/>
                      </a:solidFill>
                      <a:prstDash val="solid"/>
                    </a:lnB>
                    <a:solidFill>
                      <a:srgbClr val="FF62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zh-CN" altLang="en-US" sz="1800">
                          <a:solidFill>
                            <a:srgbClr val="FFFFFF"/>
                          </a:solidFill>
                          <a:sym typeface="+mn-ea"/>
                        </a:rPr>
                        <a:t>特点</a:t>
                      </a:r>
                    </a:p>
                  </a:txBody>
                  <a:tcPr anchor="ctr">
                    <a:lnL w="3175">
                      <a:solidFill>
                        <a:srgbClr val="FFFFFF"/>
                      </a:solidFill>
                      <a:prstDash val="dot"/>
                    </a:lnL>
                    <a:lnR w="3175">
                      <a:solidFill>
                        <a:srgbClr val="FFFFFF"/>
                      </a:solidFill>
                      <a:prstDash val="dot"/>
                    </a:lnR>
                    <a:lnT w="19050" cap="rnd">
                      <a:solidFill>
                        <a:srgbClr val="FF6238"/>
                      </a:solidFill>
                      <a:prstDash val="solid"/>
                    </a:lnT>
                    <a:lnB w="19050">
                      <a:solidFill>
                        <a:srgbClr val="FF6238"/>
                      </a:solidFill>
                      <a:prstDash val="solid"/>
                    </a:lnB>
                    <a:solidFill>
                      <a:srgbClr val="FF62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zh-CN" altLang="en-US">
                          <a:solidFill>
                            <a:srgbClr val="FFFFFF"/>
                          </a:solidFill>
                        </a:rPr>
                        <a:t>典型产品</a:t>
                      </a:r>
                    </a:p>
                  </a:txBody>
                  <a:tcPr anchor="ctr">
                    <a:lnL w="3175">
                      <a:solidFill>
                        <a:srgbClr val="FFFFFF"/>
                      </a:solidFill>
                      <a:prstDash val="dot"/>
                    </a:lnL>
                    <a:lnR w="19050" cap="rnd">
                      <a:solidFill>
                        <a:srgbClr val="FF6238"/>
                      </a:solidFill>
                      <a:prstDash val="solid"/>
                    </a:lnR>
                    <a:lnT w="19050" cap="rnd">
                      <a:solidFill>
                        <a:srgbClr val="FF6238"/>
                      </a:solidFill>
                      <a:prstDash val="solid"/>
                    </a:lnT>
                    <a:lnB w="19050">
                      <a:solidFill>
                        <a:srgbClr val="FF6238"/>
                      </a:solidFill>
                      <a:prstDash val="solid"/>
                    </a:lnB>
                    <a:solidFill>
                      <a:srgbClr val="FF62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600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>
                          <a:solidFill>
                            <a:srgbClr val="404040"/>
                          </a:solidFill>
                        </a:rPr>
                        <a:t>传统搜索</a:t>
                      </a:r>
                    </a:p>
                  </a:txBody>
                  <a:tcPr anchor="ctr">
                    <a:lnL w="19050" cap="rnd">
                      <a:solidFill>
                        <a:srgbClr val="FF6238"/>
                      </a:solidFill>
                      <a:prstDash val="solid"/>
                    </a:lnL>
                    <a:lnR w="3175">
                      <a:solidFill>
                        <a:srgbClr val="FF6238"/>
                      </a:solidFill>
                      <a:prstDash val="dot"/>
                    </a:lnR>
                    <a:lnT w="19050">
                      <a:solidFill>
                        <a:srgbClr val="FF6238"/>
                      </a:solidFill>
                      <a:prstDash val="solid"/>
                    </a:lnT>
                    <a:lnB w="3175">
                      <a:solidFill>
                        <a:srgbClr val="FF6238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zh-CN" altLang="en-US">
                          <a:solidFill>
                            <a:srgbClr val="404040"/>
                          </a:solidFill>
                        </a:rPr>
                        <a:t>网络世界的重要入口，导航本身不是知识。</a:t>
                      </a:r>
                    </a:p>
                  </a:txBody>
                  <a:tcPr anchor="ctr">
                    <a:lnL w="3175">
                      <a:solidFill>
                        <a:srgbClr val="FF6238"/>
                      </a:solidFill>
                      <a:prstDash val="dot"/>
                    </a:lnL>
                    <a:lnR w="3175">
                      <a:solidFill>
                        <a:srgbClr val="FF6238"/>
                      </a:solidFill>
                      <a:prstDash val="dot"/>
                    </a:lnR>
                    <a:lnT w="19050">
                      <a:solidFill>
                        <a:srgbClr val="FF6238"/>
                      </a:solidFill>
                      <a:prstDash val="solid"/>
                    </a:lnT>
                    <a:lnB w="3175">
                      <a:solidFill>
                        <a:srgbClr val="FF6238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zh-CN" altLang="en-US">
                          <a:solidFill>
                            <a:srgbClr val="404040"/>
                          </a:solidFill>
                        </a:rPr>
                        <a:t>广泛采集信息，关键词分类匹配，分类结果简单呈现。</a:t>
                      </a:r>
                    </a:p>
                  </a:txBody>
                  <a:tcPr anchor="ctr">
                    <a:lnL w="3175">
                      <a:solidFill>
                        <a:srgbClr val="FF6238"/>
                      </a:solidFill>
                      <a:prstDash val="dot"/>
                    </a:lnL>
                    <a:lnR w="3175">
                      <a:solidFill>
                        <a:srgbClr val="FF6238"/>
                      </a:solidFill>
                      <a:prstDash val="dot"/>
                    </a:lnR>
                    <a:lnT w="19050">
                      <a:solidFill>
                        <a:srgbClr val="FF6238"/>
                      </a:solidFill>
                      <a:prstDash val="solid"/>
                    </a:lnT>
                    <a:lnB w="3175">
                      <a:solidFill>
                        <a:srgbClr val="FF6238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zh-CN" altLang="en-US">
                        <a:solidFill>
                          <a:srgbClr val="404040"/>
                        </a:solidFill>
                      </a:endParaRPr>
                    </a:p>
                    <a:p>
                      <a:pPr algn="ctr" fontAlgn="ctr">
                        <a:buNone/>
                      </a:pPr>
                      <a:r>
                        <a:rPr lang="zh-CN" altLang="en-US">
                          <a:solidFill>
                            <a:srgbClr val="404040"/>
                          </a:solidFill>
                        </a:rPr>
                        <a:t>Yahoo！</a:t>
                      </a:r>
                    </a:p>
                  </a:txBody>
                  <a:tcPr anchor="ctr">
                    <a:lnL w="3175">
                      <a:solidFill>
                        <a:srgbClr val="FF6238"/>
                      </a:solidFill>
                      <a:prstDash val="dot"/>
                    </a:lnL>
                    <a:lnR w="19050" cap="rnd">
                      <a:solidFill>
                        <a:srgbClr val="FF6238"/>
                      </a:solidFill>
                      <a:prstDash val="solid"/>
                    </a:lnR>
                    <a:lnT w="19050">
                      <a:solidFill>
                        <a:srgbClr val="FF6238"/>
                      </a:solidFill>
                      <a:prstDash val="solid"/>
                    </a:lnT>
                    <a:lnB w="3175">
                      <a:solidFill>
                        <a:srgbClr val="FF6238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537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buNone/>
                      </a:pPr>
                      <a:endParaRPr lang="zh-CN" altLang="en-US">
                        <a:solidFill>
                          <a:srgbClr val="404040"/>
                        </a:solidFill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>
                          <a:solidFill>
                            <a:srgbClr val="404040"/>
                          </a:solidFill>
                        </a:rPr>
                        <a:t>垂直</a:t>
                      </a:r>
                      <a:r>
                        <a:rPr lang="zh-CN" altLang="en-US" sz="1800">
                          <a:solidFill>
                            <a:srgbClr val="404040"/>
                          </a:solidFill>
                          <a:sym typeface="+mn-ea"/>
                        </a:rPr>
                        <a:t>搜索</a:t>
                      </a:r>
                    </a:p>
                  </a:txBody>
                  <a:tcPr anchor="ctr">
                    <a:lnL w="19050" cap="rnd">
                      <a:solidFill>
                        <a:srgbClr val="FF6238"/>
                      </a:solidFill>
                      <a:prstDash val="solid"/>
                    </a:lnL>
                    <a:lnR w="3175">
                      <a:solidFill>
                        <a:srgbClr val="FF6238"/>
                      </a:solidFill>
                      <a:prstDash val="dot"/>
                    </a:lnR>
                    <a:lnT w="3175">
                      <a:solidFill>
                        <a:srgbClr val="FF6238"/>
                      </a:solidFill>
                      <a:prstDash val="dot"/>
                    </a:lnT>
                    <a:lnB w="3175">
                      <a:solidFill>
                        <a:srgbClr val="FF6238"/>
                      </a:solidFill>
                      <a:prstDash val="dot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zh-CN" altLang="en-US">
                          <a:solidFill>
                            <a:srgbClr val="404040"/>
                          </a:solidFill>
                        </a:rPr>
                        <a:t>面向某一主题垂直细分，提供专业检索服务。</a:t>
                      </a:r>
                    </a:p>
                  </a:txBody>
                  <a:tcPr anchor="ctr">
                    <a:lnL w="3175">
                      <a:solidFill>
                        <a:srgbClr val="FF6238"/>
                      </a:solidFill>
                      <a:prstDash val="dot"/>
                    </a:lnL>
                    <a:lnR w="3175">
                      <a:solidFill>
                        <a:srgbClr val="FF6238"/>
                      </a:solidFill>
                      <a:prstDash val="dot"/>
                    </a:lnR>
                    <a:lnT w="3175">
                      <a:solidFill>
                        <a:srgbClr val="FF6238"/>
                      </a:solidFill>
                      <a:prstDash val="dot"/>
                    </a:lnT>
                    <a:lnB w="3175">
                      <a:solidFill>
                        <a:srgbClr val="FF6238"/>
                      </a:solidFill>
                      <a:prstDash val="dot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zh-CN" altLang="en-US">
                          <a:solidFill>
                            <a:srgbClr val="404040"/>
                          </a:solidFill>
                        </a:rPr>
                        <a:t>纵向深入检索，信息聚合展示。</a:t>
                      </a:r>
                    </a:p>
                  </a:txBody>
                  <a:tcPr anchor="ctr">
                    <a:lnL w="3175">
                      <a:solidFill>
                        <a:srgbClr val="FF6238"/>
                      </a:solidFill>
                      <a:prstDash val="dot"/>
                    </a:lnL>
                    <a:lnR w="3175">
                      <a:solidFill>
                        <a:srgbClr val="FF6238"/>
                      </a:solidFill>
                      <a:prstDash val="dot"/>
                    </a:lnR>
                    <a:lnT w="3175">
                      <a:solidFill>
                        <a:srgbClr val="FF6238"/>
                      </a:solidFill>
                      <a:prstDash val="dot"/>
                    </a:lnT>
                    <a:lnB w="3175">
                      <a:solidFill>
                        <a:srgbClr val="FF6238"/>
                      </a:solidFill>
                      <a:prstDash val="dot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zh-CN" altLang="en-US" dirty="0">
                        <a:solidFill>
                          <a:srgbClr val="404040"/>
                        </a:solidFill>
                      </a:endParaRPr>
                    </a:p>
                    <a:p>
                      <a:pPr algn="ctr" fontAlgn="ctr">
                        <a:buNone/>
                      </a:pPr>
                      <a:r>
                        <a:rPr lang="zh-CN" altLang="en-US" dirty="0">
                          <a:solidFill>
                            <a:srgbClr val="404040"/>
                          </a:solidFill>
                        </a:rPr>
                        <a:t>北大法宝（法律）</a:t>
                      </a:r>
                      <a:endParaRPr lang="en-US" altLang="zh-CN" dirty="0">
                        <a:solidFill>
                          <a:srgbClr val="404040"/>
                        </a:solidFill>
                      </a:endParaRPr>
                    </a:p>
                    <a:p>
                      <a:pPr algn="ctr" fontAlgn="ctr">
                        <a:buNone/>
                      </a:pPr>
                      <a:r>
                        <a:rPr lang="zh-CN" altLang="en-US" dirty="0">
                          <a:solidFill>
                            <a:srgbClr val="404040"/>
                          </a:solidFill>
                        </a:rPr>
                        <a:t>淘宝（电商）</a:t>
                      </a:r>
                      <a:endParaRPr lang="en-US" altLang="zh-CN" dirty="0">
                        <a:solidFill>
                          <a:srgbClr val="404040"/>
                        </a:solidFill>
                      </a:endParaRPr>
                    </a:p>
                    <a:p>
                      <a:pPr algn="ctr" fontAlgn="ctr">
                        <a:buNone/>
                      </a:pPr>
                      <a:r>
                        <a:rPr lang="zh-CN" altLang="en-US" dirty="0">
                          <a:solidFill>
                            <a:srgbClr val="404040"/>
                          </a:solidFill>
                        </a:rPr>
                        <a:t>优酷（视频）</a:t>
                      </a:r>
                    </a:p>
                  </a:txBody>
                  <a:tcPr anchor="ctr">
                    <a:lnL w="3175">
                      <a:solidFill>
                        <a:srgbClr val="FF6238"/>
                      </a:solidFill>
                      <a:prstDash val="dot"/>
                    </a:lnL>
                    <a:lnR w="19050" cap="rnd">
                      <a:solidFill>
                        <a:srgbClr val="FF6238"/>
                      </a:solidFill>
                      <a:prstDash val="solid"/>
                    </a:lnR>
                    <a:lnT w="3175">
                      <a:solidFill>
                        <a:srgbClr val="FF6238"/>
                      </a:solidFill>
                      <a:prstDash val="dot"/>
                    </a:lnT>
                    <a:lnB w="3175">
                      <a:solidFill>
                        <a:srgbClr val="FF6238"/>
                      </a:solidFill>
                      <a:prstDash val="dot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>
                          <a:solidFill>
                            <a:srgbClr val="404040"/>
                          </a:solidFill>
                        </a:rPr>
                        <a:t>智能搜索</a:t>
                      </a:r>
                    </a:p>
                  </a:txBody>
                  <a:tcPr anchor="ctr">
                    <a:lnL w="19050" cap="rnd">
                      <a:solidFill>
                        <a:srgbClr val="FF6238"/>
                      </a:solidFill>
                      <a:prstDash val="solid"/>
                    </a:lnL>
                    <a:lnR w="3175">
                      <a:solidFill>
                        <a:srgbClr val="FF6238"/>
                      </a:solidFill>
                      <a:prstDash val="dot"/>
                    </a:lnR>
                    <a:lnT w="3175">
                      <a:solidFill>
                        <a:srgbClr val="FF6238"/>
                      </a:solidFill>
                      <a:prstDash val="dot"/>
                    </a:lnT>
                    <a:lnB w="19050" cap="rnd">
                      <a:solidFill>
                        <a:srgbClr val="FF6238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zh-CN" altLang="en-US">
                          <a:solidFill>
                            <a:srgbClr val="404040"/>
                          </a:solidFill>
                        </a:rPr>
                        <a:t>利用分词词典、同义词典等改善检索效果，通过主题词典、上下位词典等形成知识体系，帮助用户获得最佳的检索效果。﻿</a:t>
                      </a:r>
                    </a:p>
                  </a:txBody>
                  <a:tcPr anchor="ctr">
                    <a:lnL w="3175">
                      <a:solidFill>
                        <a:srgbClr val="FF6238"/>
                      </a:solidFill>
                      <a:prstDash val="dot"/>
                    </a:lnL>
                    <a:lnR w="3175">
                      <a:solidFill>
                        <a:srgbClr val="FF6238"/>
                      </a:solidFill>
                      <a:prstDash val="dot"/>
                    </a:lnR>
                    <a:lnT w="3175">
                      <a:solidFill>
                        <a:srgbClr val="FF6238"/>
                      </a:solidFill>
                      <a:prstDash val="dot"/>
                    </a:lnT>
                    <a:lnB w="19050" cap="rnd">
                      <a:solidFill>
                        <a:srgbClr val="FF6238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zh-CN" altLang="en-US">
                          <a:solidFill>
                            <a:srgbClr val="404040"/>
                          </a:solidFill>
                        </a:rPr>
                        <a:t>知识搜索、语义分析、语境分析。</a:t>
                      </a:r>
                    </a:p>
                  </a:txBody>
                  <a:tcPr anchor="ctr">
                    <a:lnL w="3175">
                      <a:solidFill>
                        <a:srgbClr val="FF6238"/>
                      </a:solidFill>
                      <a:prstDash val="dot"/>
                    </a:lnL>
                    <a:lnR w="3175">
                      <a:solidFill>
                        <a:srgbClr val="FF6238"/>
                      </a:solidFill>
                      <a:prstDash val="dot"/>
                    </a:lnR>
                    <a:lnT w="3175">
                      <a:solidFill>
                        <a:srgbClr val="FF6238"/>
                      </a:solidFill>
                      <a:prstDash val="dot"/>
                    </a:lnT>
                    <a:lnB w="19050" cap="rnd">
                      <a:solidFill>
                        <a:srgbClr val="FF6238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zh-CN" altLang="en-US" dirty="0">
                          <a:solidFill>
                            <a:srgbClr val="404040"/>
                          </a:solidFill>
                        </a:rPr>
                        <a:t>北大法宝（</a:t>
                      </a:r>
                      <a:r>
                        <a:rPr lang="en-US" altLang="zh-CN" dirty="0">
                          <a:solidFill>
                            <a:srgbClr val="404040"/>
                          </a:solidFill>
                        </a:rPr>
                        <a:t>6.0</a:t>
                      </a:r>
                      <a:r>
                        <a:rPr lang="zh-CN" altLang="en-US" dirty="0">
                          <a:solidFill>
                            <a:srgbClr val="404040"/>
                          </a:solidFill>
                        </a:rPr>
                        <a:t>）</a:t>
                      </a:r>
                    </a:p>
                  </a:txBody>
                  <a:tcPr anchor="ctr">
                    <a:lnL w="3175">
                      <a:solidFill>
                        <a:srgbClr val="FF6238"/>
                      </a:solidFill>
                      <a:prstDash val="dot"/>
                    </a:lnL>
                    <a:lnR w="19050" cap="rnd">
                      <a:solidFill>
                        <a:srgbClr val="FF6238"/>
                      </a:solidFill>
                      <a:prstDash val="solid"/>
                    </a:lnR>
                    <a:lnT w="3175">
                      <a:solidFill>
                        <a:srgbClr val="FF6238"/>
                      </a:solidFill>
                      <a:prstDash val="dot"/>
                    </a:lnT>
                    <a:lnB w="19050" cap="rnd">
                      <a:solidFill>
                        <a:srgbClr val="FF6238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108710" y="140970"/>
            <a:ext cx="37014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搜索引擎发展简史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联合logo_灰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85" y="6255385"/>
            <a:ext cx="5717540" cy="6102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785" y="6179185"/>
            <a:ext cx="12046585" cy="76835"/>
          </a:xfrm>
          <a:prstGeom prst="rect">
            <a:avLst/>
          </a:prstGeom>
          <a:solidFill>
            <a:srgbClr val="C0192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130" y="1041399"/>
            <a:ext cx="7862570" cy="472249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3" name="矩形 32"/>
          <p:cNvSpPr/>
          <p:nvPr>
            <p:custDataLst>
              <p:tags r:id="rId1"/>
            </p:custDataLst>
          </p:nvPr>
        </p:nvSpPr>
        <p:spPr>
          <a:xfrm>
            <a:off x="9464675" y="1231900"/>
            <a:ext cx="2021205" cy="614680"/>
          </a:xfrm>
          <a:prstGeom prst="rect">
            <a:avLst/>
          </a:prstGeom>
          <a:solidFill>
            <a:srgbClr val="E34D4D"/>
          </a:solidFill>
          <a:ln>
            <a:noFill/>
          </a:ln>
        </p:spPr>
        <p:style>
          <a:lnRef idx="2">
            <a:srgbClr val="FFCA08">
              <a:shade val="50000"/>
            </a:srgbClr>
          </a:lnRef>
          <a:fillRef idx="1">
            <a:srgbClr val="FFCA08"/>
          </a:fillRef>
          <a:effectRef idx="0">
            <a:srgbClr val="FFCA08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15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结果排序</a:t>
            </a:r>
          </a:p>
        </p:txBody>
      </p:sp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9474200" y="2437765"/>
            <a:ext cx="2021205" cy="614680"/>
          </a:xfrm>
          <a:prstGeom prst="rect">
            <a:avLst/>
          </a:prstGeom>
          <a:solidFill>
            <a:srgbClr val="E34D4D"/>
          </a:solidFill>
          <a:ln>
            <a:noFill/>
          </a:ln>
        </p:spPr>
        <p:style>
          <a:lnRef idx="2">
            <a:srgbClr val="FFCA08">
              <a:shade val="50000"/>
            </a:srgbClr>
          </a:lnRef>
          <a:fillRef idx="1">
            <a:srgbClr val="FFCA08"/>
          </a:fillRef>
          <a:effectRef idx="0">
            <a:srgbClr val="FFCA08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15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发起检索</a:t>
            </a:r>
          </a:p>
        </p:txBody>
      </p:sp>
      <p:sp>
        <p:nvSpPr>
          <p:cNvPr id="11" name="矩形 10"/>
          <p:cNvSpPr/>
          <p:nvPr>
            <p:custDataLst>
              <p:tags r:id="rId3"/>
            </p:custDataLst>
          </p:nvPr>
        </p:nvSpPr>
        <p:spPr>
          <a:xfrm>
            <a:off x="9464675" y="3739515"/>
            <a:ext cx="2021205" cy="614680"/>
          </a:xfrm>
          <a:prstGeom prst="rect">
            <a:avLst/>
          </a:prstGeom>
          <a:solidFill>
            <a:srgbClr val="E34D4D"/>
          </a:solidFill>
          <a:ln>
            <a:noFill/>
          </a:ln>
        </p:spPr>
        <p:style>
          <a:lnRef idx="2">
            <a:srgbClr val="FFCA08">
              <a:shade val="50000"/>
            </a:srgbClr>
          </a:lnRef>
          <a:fillRef idx="1">
            <a:srgbClr val="FFCA08"/>
          </a:fillRef>
          <a:effectRef idx="0">
            <a:srgbClr val="FFCA08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15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建立索引</a:t>
            </a:r>
          </a:p>
        </p:txBody>
      </p:sp>
      <p:sp>
        <p:nvSpPr>
          <p:cNvPr id="12" name="矩形 11"/>
          <p:cNvSpPr/>
          <p:nvPr>
            <p:custDataLst>
              <p:tags r:id="rId4"/>
            </p:custDataLst>
          </p:nvPr>
        </p:nvSpPr>
        <p:spPr>
          <a:xfrm>
            <a:off x="9474200" y="5021580"/>
            <a:ext cx="2021205" cy="614680"/>
          </a:xfrm>
          <a:prstGeom prst="rect">
            <a:avLst/>
          </a:prstGeom>
          <a:solidFill>
            <a:srgbClr val="E34D4D"/>
          </a:solidFill>
          <a:ln>
            <a:noFill/>
          </a:ln>
        </p:spPr>
        <p:style>
          <a:lnRef idx="2">
            <a:srgbClr val="FFCA08">
              <a:shade val="50000"/>
            </a:srgbClr>
          </a:lnRef>
          <a:fillRef idx="1">
            <a:srgbClr val="FFCA08"/>
          </a:fillRef>
          <a:effectRef idx="0">
            <a:srgbClr val="FFCA08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15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爬取数据</a:t>
            </a:r>
          </a:p>
        </p:txBody>
      </p:sp>
      <p:sp>
        <p:nvSpPr>
          <p:cNvPr id="13" name="上箭头 12"/>
          <p:cNvSpPr/>
          <p:nvPr/>
        </p:nvSpPr>
        <p:spPr>
          <a:xfrm>
            <a:off x="10307320" y="4467225"/>
            <a:ext cx="335280" cy="498475"/>
          </a:xfrm>
          <a:prstGeom prst="upArrow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上箭头 13"/>
          <p:cNvSpPr/>
          <p:nvPr/>
        </p:nvSpPr>
        <p:spPr>
          <a:xfrm>
            <a:off x="10249535" y="3147695"/>
            <a:ext cx="335280" cy="498475"/>
          </a:xfrm>
          <a:prstGeom prst="upArrow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上箭头 14"/>
          <p:cNvSpPr/>
          <p:nvPr/>
        </p:nvSpPr>
        <p:spPr>
          <a:xfrm>
            <a:off x="10249535" y="1884680"/>
            <a:ext cx="335280" cy="498475"/>
          </a:xfrm>
          <a:prstGeom prst="upArrow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0220" y="3810"/>
            <a:ext cx="287020" cy="821055"/>
          </a:xfrm>
          <a:prstGeom prst="rect">
            <a:avLst/>
          </a:prstGeom>
          <a:solidFill>
            <a:srgbClr val="C01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490220" y="822960"/>
            <a:ext cx="3841115" cy="0"/>
          </a:xfrm>
          <a:prstGeom prst="line">
            <a:avLst/>
          </a:prstGeom>
          <a:ln>
            <a:solidFill>
              <a:srgbClr val="C0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108710" y="140970"/>
            <a:ext cx="31267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法宝搜索引擎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1_2"/>
  <p:tag name="KSO_WM_UNIT_ID" val="custom20191708_12*m_h_i*1_1_2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23"/>
  <p:tag name="KSO_WM_UNIT_COLOR_SCHEME_PARENT_PAGE" val="0_5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1_1"/>
  <p:tag name="KSO_WM_UNIT_ID" val="custom20191708_12*m_h_i*1_1_1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22"/>
  <p:tag name="KSO_WM_UNIT_COLOR_SCHEME_PARENT_PAGE" val="0_5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1_2"/>
  <p:tag name="KSO_WM_UNIT_ID" val="custom20191708_12*m_h_i*1_1_2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23"/>
  <p:tag name="KSO_WM_UNIT_COLOR_SCHEME_PARENT_PAGE" val="0_5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1_1"/>
  <p:tag name="KSO_WM_UNIT_ID" val="custom20191708_12*m_h_i*1_1_1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22"/>
  <p:tag name="KSO_WM_UNIT_COLOR_SCHEME_PARENT_PAGE" val="0_5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1_2"/>
  <p:tag name="KSO_WM_UNIT_ID" val="custom20191708_12*m_h_i*1_1_2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23"/>
  <p:tag name="KSO_WM_UNIT_COLOR_SCHEME_PARENT_PAGE" val="0_5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1_1"/>
  <p:tag name="KSO_WM_UNIT_ID" val="custom20191708_12*m_h_i*1_1_1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22"/>
  <p:tag name="KSO_WM_UNIT_COLOR_SCHEME_PARENT_PAGE" val="0_5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1_2"/>
  <p:tag name="KSO_WM_UNIT_ID" val="custom20191708_12*m_h_i*1_1_2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23"/>
  <p:tag name="KSO_WM_UNIT_COLOR_SCHEME_PARENT_PAGE" val="0_5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1_1"/>
  <p:tag name="KSO_WM_UNIT_ID" val="custom20191708_12*m_h_i*1_1_1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22"/>
  <p:tag name="KSO_WM_UNIT_COLOR_SCHEME_PARENT_PAGE" val="0_5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6_1"/>
  <p:tag name="KSO_WM_UNIT_ID" val="custom20191708_12*m_h_i*1_6_1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56"/>
  <p:tag name="KSO_WM_UNIT_COLOR_SCHEME_PARENT_PAGE" val="0_5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6_2"/>
  <p:tag name="KSO_WM_UNIT_ID" val="custom20191708_12*m_h_i*1_6_2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57"/>
  <p:tag name="KSO_WM_UNIT_COLOR_SCHEME_PARENT_PAGE" val="0_5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diagram694_6*i*1"/>
  <p:tag name="KSO_WM_TEMPLATE_CATEGORY" val="diagram"/>
  <p:tag name="KSO_WM_TEMPLATE_INDEX" val="694"/>
  <p:tag name="KSO_WM_UNIT_LAYERLEVEL" val="1"/>
  <p:tag name="KSO_WM_TAG_VERSION" val="1.0"/>
  <p:tag name="KSO_WM_BEAUTIFY_FLAG" val="#wm#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diagram694_6*i*1"/>
  <p:tag name="KSO_WM_TEMPLATE_CATEGORY" val="diagram"/>
  <p:tag name="KSO_WM_TEMPLATE_INDEX" val="694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694_6*l_h_f*1_1_1"/>
  <p:tag name="KSO_WM_TEMPLATE_CATEGORY" val="diagram"/>
  <p:tag name="KSO_WM_TEMPLATE_INDEX" val="694"/>
  <p:tag name="KSO_WM_UNIT_LAYERLEVEL" val="1_1_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694_6*l_h_i*1_1_1"/>
  <p:tag name="KSO_WM_TEMPLATE_CATEGORY" val="diagram"/>
  <p:tag name="KSO_WM_TEMPLATE_INDEX" val="694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5"/>
  <p:tag name="KSO_WM_UNIT_TEXT_FILL_TYPE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694_6*l_h_i*1_1_2"/>
  <p:tag name="KSO_WM_TEMPLATE_CATEGORY" val="diagram"/>
  <p:tag name="KSO_WM_TEMPLATE_INDEX" val="69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511ca71-f26e-47a4-826e-ad675685979f}"/>
  <p:tag name="TABLE_EMPHASIZE_COLOR" val="16736824"/>
  <p:tag name="TABLE_SKINIDX" val="0"/>
  <p:tag name="TABLE_COLORIDX" val="3"/>
  <p:tag name="TABLE_COLOR_RGB" val="0x000000*0xFFFFFF*0x212121*0xFFFFFF*0xFF6238*0xFFD147*0xFFB57D*0xFF7A51*0xFFD791*0xFF8C6D"/>
  <p:tag name="TABLE_ENDDRAG_ORIGIN_RECT" val="785*345"/>
  <p:tag name="TABLE_ENDDRAG_RECT" val="93*122*785*34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160476_3*m_h_f*1_1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PRESET_TEXT" val="添加标题"/>
  <p:tag name="KSO_WM_UNIT_FILL_FORE_SCHEMECOLOR_INDEX" val="5"/>
  <p:tag name="KSO_WM_UNIT_FILL_TYPE" val="1"/>
  <p:tag name="KSO_WM_UNIT_TEXT_FILL_FORE_SCHEMECOLOR_INDEX" val="14"/>
  <p:tag name="KSO_WM_UNIT_TEXT_FILL_TYPE" val="1"/>
  <p:tag name="KSO_WM_UNIT_DIAGRAM_SCHEMECOLOR_ID" val="3"/>
  <p:tag name="KSO_WM_UNIT_USESOURCEFORMAT_APPLY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160476_3*m_h_f*1_1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PRESET_TEXT" val="添加标题"/>
  <p:tag name="KSO_WM_UNIT_FILL_FORE_SCHEMECOLOR_INDEX" val="5"/>
  <p:tag name="KSO_WM_UNIT_FILL_TYPE" val="1"/>
  <p:tag name="KSO_WM_UNIT_TEXT_FILL_FORE_SCHEMECOLOR_INDEX" val="14"/>
  <p:tag name="KSO_WM_UNIT_TEXT_FILL_TYPE" val="1"/>
  <p:tag name="KSO_WM_UNIT_DIAGRAM_SCHEMECOLOR_ID" val="3"/>
  <p:tag name="KSO_WM_UNIT_USESOURCEFORMAT_APPLY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160476_3*m_h_f*1_1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PRESET_TEXT" val="添加标题"/>
  <p:tag name="KSO_WM_UNIT_FILL_FORE_SCHEMECOLOR_INDEX" val="5"/>
  <p:tag name="KSO_WM_UNIT_FILL_TYPE" val="1"/>
  <p:tag name="KSO_WM_UNIT_TEXT_FILL_FORE_SCHEMECOLOR_INDEX" val="14"/>
  <p:tag name="KSO_WM_UNIT_TEXT_FILL_TYPE" val="1"/>
  <p:tag name="KSO_WM_UNIT_DIAGRAM_SCHEMECOLOR_ID" val="3"/>
  <p:tag name="KSO_WM_UNIT_USESOURCEFORMAT_APPLY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160476_3*m_h_f*1_1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PRESET_TEXT" val="添加标题"/>
  <p:tag name="KSO_WM_UNIT_FILL_FORE_SCHEMECOLOR_INDEX" val="5"/>
  <p:tag name="KSO_WM_UNIT_FILL_TYPE" val="1"/>
  <p:tag name="KSO_WM_UNIT_TEXT_FILL_FORE_SCHEMECOLOR_INDEX" val="14"/>
  <p:tag name="KSO_WM_UNIT_TEXT_FILL_TYPE" val="1"/>
  <p:tag name="KSO_WM_UNIT_DIAGRAM_SCHEMECOLOR_ID" val="3"/>
  <p:tag name="KSO_WM_UNIT_USESOURCEFORMAT_APPLY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diagram694_6*i*1"/>
  <p:tag name="KSO_WM_TEMPLATE_CATEGORY" val="diagram"/>
  <p:tag name="KSO_WM_TEMPLATE_INDEX" val="694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694_6*l_h_f*1_1_1"/>
  <p:tag name="KSO_WM_TEMPLATE_CATEGORY" val="diagram"/>
  <p:tag name="KSO_WM_TEMPLATE_INDEX" val="694"/>
  <p:tag name="KSO_WM_UNIT_LAYERLEVEL" val="1_1_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694_6*l_h_f*1_1_1"/>
  <p:tag name="KSO_WM_TEMPLATE_CATEGORY" val="diagram"/>
  <p:tag name="KSO_WM_TEMPLATE_INDEX" val="694"/>
  <p:tag name="KSO_WM_UNIT_LAYERLEVEL" val="1_1_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694_6*l_h_i*1_1_1"/>
  <p:tag name="KSO_WM_TEMPLATE_CATEGORY" val="diagram"/>
  <p:tag name="KSO_WM_TEMPLATE_INDEX" val="694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5"/>
  <p:tag name="KSO_WM_UNIT_TEXT_FILL_TYP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694_6*l_h_i*1_1_2"/>
  <p:tag name="KSO_WM_TEMPLATE_CATEGORY" val="diagram"/>
  <p:tag name="KSO_WM_TEMPLATE_INDEX" val="69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694_6*l_h_i*1_1_1"/>
  <p:tag name="KSO_WM_TEMPLATE_CATEGORY" val="diagram"/>
  <p:tag name="KSO_WM_TEMPLATE_INDEX" val="694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5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694_6*l_h_i*1_1_2"/>
  <p:tag name="KSO_WM_TEMPLATE_CATEGORY" val="diagram"/>
  <p:tag name="KSO_WM_TEMPLATE_INDEX" val="69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6_1"/>
  <p:tag name="KSO_WM_UNIT_ID" val="custom20191708_12*m_h_i*1_6_1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56"/>
  <p:tag name="KSO_WM_UNIT_COLOR_SCHEME_PARENT_PAGE" val="0_5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6_2"/>
  <p:tag name="KSO_WM_UNIT_ID" val="custom20191708_12*m_h_i*1_6_2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57"/>
  <p:tag name="KSO_WM_UNIT_COLOR_SCHEME_PARENT_PAGE" val="0_5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6_1"/>
  <p:tag name="KSO_WM_UNIT_ID" val="custom20191708_12*m_h_i*1_6_1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56"/>
  <p:tag name="KSO_WM_UNIT_COLOR_SCHEME_PARENT_PAGE" val="0_5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m1-4"/>
  <p:tag name="KSO_WM_UNIT_TYPE" val="m_h_i"/>
  <p:tag name="KSO_WM_UNIT_INDEX" val="1_6_2"/>
  <p:tag name="KSO_WM_UNIT_ID" val="custom20191708_12*m_h_i*1_6_2"/>
  <p:tag name="KSO_WM_TEMPLATE_CATEGORY" val="custom"/>
  <p:tag name="KSO_WM_TEMPLATE_INDEX" val="20191708"/>
  <p:tag name="KSO_WM_UNIT_LAYERLEVEL" val="1_1_1"/>
  <p:tag name="KSO_WM_TAG_VERSION" val="1.0"/>
  <p:tag name="KSO_WM_BEAUTIFY_FLAG" val="#wm#"/>
  <p:tag name="KSO_WM_UNIT_COLOR_SCHEME_SHAPE_ID" val="57"/>
  <p:tag name="KSO_WM_UNIT_COLOR_SCHEME_PARENT_PAGE" val="0_5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2863</TotalTime>
  <Words>794</Words>
  <Application>Microsoft Office PowerPoint</Application>
  <PresentationFormat>宽屏</PresentationFormat>
  <Paragraphs>125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方正大黑简体</vt:lpstr>
      <vt:lpstr>黑体</vt:lpstr>
      <vt:lpstr>黑体-简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a243931608</dc:creator>
  <cp:lastModifiedBy>User</cp:lastModifiedBy>
  <cp:revision>68</cp:revision>
  <dcterms:created xsi:type="dcterms:W3CDTF">2020-01-17T01:01:00Z</dcterms:created>
  <dcterms:modified xsi:type="dcterms:W3CDTF">2020-11-01T06:05:48Z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