
<file path=[Content_Types].xml><?xml version="1.0" encoding="utf-8"?>
<Types xmlns="http://schemas.openxmlformats.org/package/2006/content-types">
  <Default Extension="xml" ContentType="application/vnd.openxmlformats-officedocument.presentationml.presentation.main+xml"/>
  <Default Extension="rels" ContentType="application/vnd.openxmlformats-package.relationships+xml"/>
  <Default Extension="png" ContentType="image/png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theme/theme1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Masters/theme/theme2.xml" ContentType="application/vnd.openxmlformats-officedocument.theme+xml"/>
  <Override PartName="/ppt/slideMasters/slideMaster3.xml" ContentType="application/vnd.openxmlformats-officedocument.presentationml.slideMaster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Masters/theme/theme3.xml" ContentType="application/vnd.openxmlformats-officedocument.theme+xml"/>
  <Override PartName="/ppt/slideMasters/slideMaster4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Masters/theme/theme4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Masters/theme/theme5.xml" ContentType="application/vnd.openxmlformats-officedocument.theme+xml"/>
  <Override PartName="/ppt/slideMasters/slideMaster6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Masters/theme/theme6.xml" ContentType="application/vnd.openxmlformats-officedocument.theme+xml"/>
  <Override PartName="/ppt/notesMasters/notesMaster1.xml" ContentType="application/vnd.openxmlformats-officedocument.presentationml.notesMaster+xml"/>
  <Override PartName="/ppt/notesMasters/theme/theme7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bleStyles.xml" ContentType="application/vnd.openxmlformats-officedocument.presentationml.tableStyles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/ppt/presentation.xml" Id="R7d0dccf4473c4108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7" r:id="rId5"/>
    <p:sldMasterId id="2147483709" r:id="rId6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</p:sldIdLst>
  <p:sldSz cx="12192000" cy="6858000"/>
  <p:notesSz cx="6858000" cy="9144000"/>
  <p:defaultTextStyle>
    <a:lvl1pPr marL="0" lvl="0" algn="l" defTabSz="914400">
      <a:defRPr sz="1800" kern="1200">
        <a:solidFill>
          <a:schemeClr val="tx1"/>
        </a:solidFill>
        <a:latin typeface="Calibri"/>
        <a:ea typeface="等线"/>
      </a:defRPr>
    </a:lvl1pPr>
    <a:lvl2pPr marL="457200" lvl="1" algn="l" defTabSz="914400">
      <a:defRPr sz="1800" kern="1200">
        <a:solidFill>
          <a:schemeClr val="tx1"/>
        </a:solidFill>
        <a:latin typeface="Calibri"/>
        <a:ea typeface="等线"/>
      </a:defRPr>
    </a:lvl2pPr>
    <a:lvl3pPr marL="914400" lvl="2" algn="l" defTabSz="914400">
      <a:defRPr sz="1800" kern="1200">
        <a:solidFill>
          <a:schemeClr val="tx1"/>
        </a:solidFill>
        <a:latin typeface="Calibri"/>
        <a:ea typeface="等线"/>
      </a:defRPr>
    </a:lvl3pPr>
    <a:lvl4pPr marL="1371600" lvl="3" algn="l" defTabSz="914400">
      <a:defRPr sz="1800" kern="1200">
        <a:solidFill>
          <a:schemeClr val="tx1"/>
        </a:solidFill>
        <a:latin typeface="Calibri"/>
        <a:ea typeface="等线"/>
      </a:defRPr>
    </a:lvl4pPr>
    <a:lvl5pPr marL="1828800" lvl="4" algn="l" defTabSz="914400">
      <a:defRPr sz="1800" kern="1200">
        <a:solidFill>
          <a:schemeClr val="tx1"/>
        </a:solidFill>
        <a:latin typeface="Calibri"/>
        <a:ea typeface="等线"/>
      </a:defRPr>
    </a:lvl5pPr>
    <a:lvl6pPr marL="2286000" lvl="5" algn="l" defTabSz="914400">
      <a:defRPr sz="1800" kern="1200">
        <a:solidFill>
          <a:schemeClr val="tx1"/>
        </a:solidFill>
        <a:latin typeface="Calibri"/>
        <a:ea typeface="等线"/>
      </a:defRPr>
    </a:lvl6pPr>
    <a:lvl7pPr marL="2743200" lvl="6" algn="l" defTabSz="914400">
      <a:defRPr sz="1800" kern="1200">
        <a:solidFill>
          <a:schemeClr val="tx1"/>
        </a:solidFill>
        <a:latin typeface="Calibri"/>
        <a:ea typeface="等线"/>
      </a:defRPr>
    </a:lvl7pPr>
    <a:lvl8pPr marL="3200400" lvl="7" algn="l" defTabSz="914400">
      <a:defRPr sz="1800" kern="1200">
        <a:solidFill>
          <a:schemeClr val="tx1"/>
        </a:solidFill>
        <a:latin typeface="Calibri"/>
        <a:ea typeface="等线"/>
      </a:defRPr>
    </a:lvl8pPr>
    <a:lvl9pPr marL="3657600" lvl="8" algn="l" defTabSz="914400">
      <a:defRPr sz="1800" kern="1200">
        <a:solidFill>
          <a:schemeClr val="tx1"/>
        </a:solidFill>
        <a:latin typeface="Calibri"/>
        <a:ea typeface="等线"/>
      </a:defRPr>
    </a:lvl9pPr>
  </p:defaultTextStyle>
</p:presentation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srgbClr val="00000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rgbClr val="00000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Relationship Type="http://schemas.openxmlformats.org/officeDocument/2006/relationships/slideMaster" Target="/ppt/slideMasters/slideMaster2.xml" Id="rId2" /><Relationship Type="http://schemas.openxmlformats.org/officeDocument/2006/relationships/slideMaster" Target="/ppt/slideMasters/slideMaster3.xml" Id="rId3" /><Relationship Type="http://schemas.openxmlformats.org/officeDocument/2006/relationships/slideMaster" Target="/ppt/slideMasters/slideMaster4.xml" Id="rId4" /><Relationship Type="http://schemas.openxmlformats.org/officeDocument/2006/relationships/slideMaster" Target="/ppt/slideMasters/slideMaster5.xml" Id="rId5" /><Relationship Type="http://schemas.openxmlformats.org/officeDocument/2006/relationships/slideMaster" Target="/ppt/slideMasters/slideMaster6.xml" Id="rId6" /><Relationship Type="http://schemas.openxmlformats.org/officeDocument/2006/relationships/theme" Target="/ppt/slideMasters/theme/theme1.xml" Id="rId7" /><Relationship Type="http://schemas.openxmlformats.org/officeDocument/2006/relationships/notesMaster" Target="/ppt/notesMasters/notesMaster1.xml" Id="rId8" /><Relationship Type="http://schemas.openxmlformats.org/officeDocument/2006/relationships/slide" Target="/ppt/slides/slide1.xml" Id="rId9" /><Relationship Type="http://schemas.openxmlformats.org/officeDocument/2006/relationships/slide" Target="/ppt/slides/slide2.xml" Id="rId10" /><Relationship Type="http://schemas.openxmlformats.org/officeDocument/2006/relationships/slide" Target="/ppt/slides/slide3.xml" Id="rId11" /><Relationship Type="http://schemas.openxmlformats.org/officeDocument/2006/relationships/slide" Target="/ppt/slides/slide4.xml" Id="rId12" /><Relationship Type="http://schemas.openxmlformats.org/officeDocument/2006/relationships/slide" Target="/ppt/slides/slide5.xml" Id="rId13" /><Relationship Type="http://schemas.openxmlformats.org/officeDocument/2006/relationships/slide" Target="/ppt/slides/slide6.xml" Id="rId14" /><Relationship Type="http://schemas.openxmlformats.org/officeDocument/2006/relationships/slide" Target="/ppt/slides/slide7.xml" Id="rId15" /><Relationship Type="http://schemas.openxmlformats.org/officeDocument/2006/relationships/slide" Target="/ppt/slides/slide8.xml" Id="rId16" /><Relationship Type="http://schemas.openxmlformats.org/officeDocument/2006/relationships/slide" Target="/ppt/slides/slide9.xml" Id="rId17" /><Relationship Type="http://schemas.openxmlformats.org/officeDocument/2006/relationships/slide" Target="/ppt/slides/slide10.xml" Id="rId18" /><Relationship Type="http://schemas.openxmlformats.org/officeDocument/2006/relationships/slide" Target="/ppt/slides/slide11.xml" Id="rId19" /><Relationship Type="http://schemas.openxmlformats.org/officeDocument/2006/relationships/slide" Target="/ppt/slides/slide12.xml" Id="rId20" /><Relationship Type="http://schemas.openxmlformats.org/officeDocument/2006/relationships/slide" Target="/ppt/slides/slide13.xml" Id="rId21" /><Relationship Type="http://schemas.openxmlformats.org/officeDocument/2006/relationships/slide" Target="/ppt/slides/slide14.xml" Id="rId22" /><Relationship Type="http://schemas.openxmlformats.org/officeDocument/2006/relationships/slide" Target="/ppt/slides/slide15.xml" Id="rId23" /><Relationship Type="http://schemas.openxmlformats.org/officeDocument/2006/relationships/slide" Target="/ppt/slides/slide16.xml" Id="rId24" /><Relationship Type="http://schemas.openxmlformats.org/officeDocument/2006/relationships/slide" Target="/ppt/slides/slide17.xml" Id="rId25" /><Relationship Type="http://schemas.openxmlformats.org/officeDocument/2006/relationships/slide" Target="/ppt/slides/slide18.xml" Id="rId26" /><Relationship Type="http://schemas.openxmlformats.org/officeDocument/2006/relationships/slide" Target="/ppt/slides/slide19.xml" Id="rId27" /><Relationship Type="http://schemas.openxmlformats.org/officeDocument/2006/relationships/slide" Target="/ppt/slides/slide20.xml" Id="rId28" /><Relationship Type="http://schemas.openxmlformats.org/officeDocument/2006/relationships/slide" Target="/ppt/slides/slide21.xml" Id="rId29" /><Relationship Type="http://schemas.openxmlformats.org/officeDocument/2006/relationships/slide" Target="/ppt/slides/slide22.xml" Id="rId30" /><Relationship Type="http://schemas.openxmlformats.org/officeDocument/2006/relationships/slide" Target="/ppt/slides/slide23.xml" Id="rId31" /><Relationship Type="http://schemas.openxmlformats.org/officeDocument/2006/relationships/slide" Target="/ppt/slides/slide24.xml" Id="rId32" /><Relationship Type="http://schemas.openxmlformats.org/officeDocument/2006/relationships/slide" Target="/ppt/slides/slide25.xml" Id="rId33" /><Relationship Type="http://schemas.openxmlformats.org/officeDocument/2006/relationships/slide" Target="/ppt/slides/slide26.xml" Id="rId34" /><Relationship Type="http://schemas.openxmlformats.org/officeDocument/2006/relationships/slide" Target="/ppt/slides/slide27.xml" Id="rId35" /><Relationship Type="http://schemas.openxmlformats.org/officeDocument/2006/relationships/slide" Target="/ppt/slides/slide28.xml" Id="rId36" /><Relationship Type="http://schemas.openxmlformats.org/officeDocument/2006/relationships/slide" Target="/ppt/slides/slide29.xml" Id="rId37" /><Relationship Type="http://schemas.openxmlformats.org/officeDocument/2006/relationships/slide" Target="/ppt/slides/slide30.xml" Id="rId38" /><Relationship Type="http://schemas.openxmlformats.org/officeDocument/2006/relationships/slide" Target="/ppt/slides/slide31.xml" Id="rId39" /><Relationship Type="http://schemas.openxmlformats.org/officeDocument/2006/relationships/slide" Target="/ppt/slides/slide32.xml" Id="rId40" /><Relationship Type="http://schemas.openxmlformats.org/officeDocument/2006/relationships/slide" Target="/ppt/slides/slide33.xml" Id="rId41" /><Relationship Type="http://schemas.openxmlformats.org/officeDocument/2006/relationships/slide" Target="/ppt/slides/slide34.xml" Id="rId42" /><Relationship Type="http://schemas.openxmlformats.org/officeDocument/2006/relationships/slide" Target="/ppt/slides/slide35.xml" Id="rId43" /><Relationship Type="http://schemas.openxmlformats.org/officeDocument/2006/relationships/slide" Target="/ppt/slides/slide36.xml" Id="rId44" /><Relationship Type="http://schemas.openxmlformats.org/officeDocument/2006/relationships/slide" Target="/ppt/slides/slide37.xml" Id="rId45" /><Relationship Type="http://schemas.openxmlformats.org/officeDocument/2006/relationships/slide" Target="/ppt/slides/slide38.xml" Id="rId46" /><Relationship Type="http://schemas.openxmlformats.org/officeDocument/2006/relationships/slide" Target="/ppt/slides/slide39.xml" Id="rId47" /><Relationship Type="http://schemas.openxmlformats.org/officeDocument/2006/relationships/slide" Target="/ppt/slides/slide40.xml" Id="rId48" /><Relationship Type="http://schemas.openxmlformats.org/officeDocument/2006/relationships/slide" Target="/ppt/slides/slide41.xml" Id="rId49" /><Relationship Type="http://schemas.openxmlformats.org/officeDocument/2006/relationships/tableStyles" Target="/ppt/tableStyles.xml" Id="rId50" /></Relationships>
</file>

<file path=ppt/notesMasters/_rels/notesMaster1.xml.rels>&#65279;<?xml version="1.0" encoding="utf-8"?><Relationships xmlns="http://schemas.openxmlformats.org/package/2006/relationships"><Relationship Type="http://schemas.openxmlformats.org/officeDocument/2006/relationships/theme" Target="/ppt/notesMasters/theme/theme7.xml" Id="rId1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13B20-8BB8-B74B-ADB5-DA5707988F1E}" type="datetimeFigureOut">
              <a:t>2019/7/15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8674F-E567-AA4B-8C16-788D7CE21C4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1422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Masters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notesSlides/_rels/notesSlide1.xml.rels>&#65279;<?xml version="1.0" encoding="utf-8"?><Relationships xmlns="http://schemas.openxmlformats.org/package/2006/relationships"><Relationship Type="http://schemas.openxmlformats.org/officeDocument/2006/relationships/slide" Target="/ppt/slides/slide1.xml" Id="rId1" /><Relationship Type="http://schemas.openxmlformats.org/officeDocument/2006/relationships/notesMaster" Target="/ppt/notesMasters/notesMaster1.xml" Id="rId2" /></Relationships>
</file>

<file path=ppt/notesSlides/_rels/notesSlide2.xml.rels>&#65279;<?xml version="1.0" encoding="utf-8"?><Relationships xmlns="http://schemas.openxmlformats.org/package/2006/relationships"><Relationship Type="http://schemas.openxmlformats.org/officeDocument/2006/relationships/slide" Target="/ppt/slides/slide40.xml" Id="rId1" /><Relationship Type="http://schemas.openxmlformats.org/officeDocument/2006/relationships/notesMaster" Target="/ppt/notesMasters/notesMaster1.xml" Id="rId2" /></Relationships>
</file>

<file path=ppt/notesSlides/notesSlide1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  <p:sp>
        <p:nvSpPr>
          <p:cNvPr id="2" name="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zh-CN"/>
          </a:p>
        </p:txBody>
      </p:sp>
    </p:spTree>
  </p:cSld>
  <p:clrMapOvr>
    <a:masterClrMapping xmlns:a="http://schemas.openxmlformats.org/drawingml/2006/main"/>
  </p:clrMapOvr>
</p:notes>
</file>

<file path=ppt/notesSlides/notesSlide2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  <p:sp>
        <p:nvSpPr>
          <p:cNvPr id="2" name="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en-US" baseline="0"/>
          </a:p>
        </p:txBody>
      </p:sp>
    </p:spTree>
  </p:cSld>
  <p:clrMapOvr>
    <a:masterClrMapping xmlns:a="http://schemas.openxmlformats.org/drawingml/2006/main"/>
  </p:clrMapOvr>
</p:notes>
</file>

<file path=ppt/slideLayouts/_rels/slideLayout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1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12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3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4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5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6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7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8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19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20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21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22.xml.rels>&#65279;<?xml version="1.0" encoding="utf-8"?><Relationships xmlns="http://schemas.openxmlformats.org/package/2006/relationships"><Relationship Type="http://schemas.openxmlformats.org/officeDocument/2006/relationships/slideMaster" Target="/ppt/slideMasters/slideMaster2.xml" Id="rId1" /></Relationships>
</file>

<file path=ppt/slideLayouts/_rels/slideLayout23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4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5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6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7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8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29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30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31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32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33.xml.rels>&#65279;<?xml version="1.0" encoding="utf-8"?><Relationships xmlns="http://schemas.openxmlformats.org/package/2006/relationships"><Relationship Type="http://schemas.openxmlformats.org/officeDocument/2006/relationships/slideMaster" Target="/ppt/slideMasters/slideMaster3.xml" Id="rId1" /></Relationships>
</file>

<file path=ppt/slideLayouts/_rels/slideLayout34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35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36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37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38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39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40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1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2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3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4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5.xml.rels>&#65279;<?xml version="1.0" encoding="utf-8"?><Relationships xmlns="http://schemas.openxmlformats.org/package/2006/relationships"><Relationship Type="http://schemas.openxmlformats.org/officeDocument/2006/relationships/slideMaster" Target="/ppt/slideMasters/slideMaster4.xml" Id="rId1" /></Relationships>
</file>

<file path=ppt/slideLayouts/_rels/slideLayout46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47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48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49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50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1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2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3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4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5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6.xml.rels>&#65279;<?xml version="1.0" encoding="utf-8"?><Relationships xmlns="http://schemas.openxmlformats.org/package/2006/relationships"><Relationship Type="http://schemas.openxmlformats.org/officeDocument/2006/relationships/slideMaster" Target="/ppt/slideMasters/slideMaster5.xml" Id="rId1" /></Relationships>
</file>

<file path=ppt/slideLayouts/_rels/slideLayout57.xml.rels>&#65279;<?xml version="1.0" encoding="utf-8"?><Relationships xmlns="http://schemas.openxmlformats.org/package/2006/relationships"><Relationship Type="http://schemas.openxmlformats.org/officeDocument/2006/relationships/slideMaster" Target="/ppt/slideMasters/slideMaster6.xml" Id="rId1" /></Relationships>
</file>

<file path=ppt/slideLayouts/_rels/slideLayout58.xml.rels>&#65279;<?xml version="1.0" encoding="utf-8"?><Relationships xmlns="http://schemas.openxmlformats.org/package/2006/relationships"><Relationship Type="http://schemas.openxmlformats.org/officeDocument/2006/relationships/slideMaster" Target="/ppt/slideMasters/slideMaster6.xml" Id="rId1" /><Relationship Type="http://schemas.openxmlformats.org/officeDocument/2006/relationships/image" Target="/ppt/media/image4.png" Id="rId2" /></Relationships>
</file>

<file path=ppt/slideLayouts/_rels/slideLayout59.xml.rels>&#65279;<?xml version="1.0" encoding="utf-8"?><Relationships xmlns="http://schemas.openxmlformats.org/package/2006/relationships"><Relationship Type="http://schemas.openxmlformats.org/officeDocument/2006/relationships/slideMaster" Target="/ppt/slideMasters/slideMaster6.xml" Id="rId1" /><Relationship Type="http://schemas.openxmlformats.org/officeDocument/2006/relationships/image" Target="/ppt/media/image4.png" Id="rId2" /></Relationships>
</file>

<file path=ppt/slideLayouts/_rels/slideLayout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>
            <p:ph type="title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lvl="0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/>
          <p:nvPr>
            <p:ph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>
            <p:ph type="title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lvl="0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/>
          <p:nvPr>
            <p:ph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lvl="0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>
            <p:ph type="title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lIns="91434" tIns="45718" rIns="91434" bIns="45718" anchor="b"/>
          <a:lstStyle>
            <a:lvl1pPr lvl="0"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 lIns="91434" tIns="45718" rIns="91434" bIns="45718"/>
          <a:lstStyle>
            <a:lvl1pPr marL="0" lvl="0" indent="0" algn="ctr">
              <a:buNone/>
              <a:defRPr sz="2400"/>
            </a:lvl1pPr>
            <a:lvl2pPr marL="457167" lvl="1" indent="0" algn="ctr">
              <a:buNone/>
              <a:defRPr sz="2000"/>
            </a:lvl2pPr>
            <a:lvl3pPr marL="914332" lvl="2" indent="0" algn="ctr">
              <a:buNone/>
              <a:defRPr sz="1900"/>
            </a:lvl3pPr>
            <a:lvl4pPr marL="1371498" lvl="3" indent="0" algn="ctr">
              <a:buNone/>
              <a:defRPr sz="1600"/>
            </a:lvl4pPr>
            <a:lvl5pPr marL="1828664" lvl="4" indent="0" algn="ctr">
              <a:buNone/>
              <a:defRPr sz="1600"/>
            </a:lvl5pPr>
            <a:lvl6pPr marL="2285830" lvl="5" indent="0" algn="ctr">
              <a:buNone/>
              <a:defRPr sz="1600"/>
            </a:lvl6pPr>
            <a:lvl7pPr marL="2742994" lvl="6" indent="0" algn="ctr">
              <a:buNone/>
              <a:defRPr sz="1600"/>
            </a:lvl7pPr>
            <a:lvl8pPr marL="3200160" lvl="7" indent="0" algn="ctr">
              <a:buNone/>
              <a:defRPr sz="1600"/>
            </a:lvl8pPr>
            <a:lvl9pPr marL="3657327" lvl="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lIns="91434" tIns="45718" rIns="91434" bIns="45718" anchor="b"/>
          <a:lstStyle>
            <a:lvl1pPr lvl="0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 lIns="91434" tIns="45718" rIns="91434" bIns="45718"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lvl="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98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lIns="91434" tIns="45718" rIns="91434" bIns="45718" anchor="b"/>
          <a:lstStyle>
            <a:lvl1pPr marL="0" lvl="0" indent="0">
              <a:buNone/>
              <a:defRPr sz="2400" b="1"/>
            </a:lvl1pPr>
            <a:lvl2pPr marL="457167" lvl="1" indent="0">
              <a:buNone/>
              <a:defRPr sz="2000" b="1"/>
            </a:lvl2pPr>
            <a:lvl3pPr marL="914332" lvl="2" indent="0">
              <a:buNone/>
              <a:defRPr sz="1900" b="1"/>
            </a:lvl3pPr>
            <a:lvl4pPr marL="1371498" lvl="3" indent="0">
              <a:buNone/>
              <a:defRPr sz="1600" b="1"/>
            </a:lvl4pPr>
            <a:lvl5pPr marL="1828664" lvl="4" indent="0">
              <a:buNone/>
              <a:defRPr sz="1600" b="1"/>
            </a:lvl5pPr>
            <a:lvl6pPr marL="2285830" lvl="5" indent="0">
              <a:buNone/>
              <a:defRPr sz="1600" b="1"/>
            </a:lvl6pPr>
            <a:lvl7pPr marL="2742994" lvl="6" indent="0">
              <a:buNone/>
              <a:defRPr sz="1600" b="1"/>
            </a:lvl7pPr>
            <a:lvl8pPr marL="3200160" lvl="7" indent="0">
              <a:buNone/>
              <a:defRPr sz="1600" b="1"/>
            </a:lvl8pPr>
            <a:lvl9pPr marL="3657327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/>
          <p:nvPr>
            <p:ph type="body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lIns="91434" tIns="45718" rIns="91434" bIns="45718" anchor="b"/>
          <a:lstStyle>
            <a:lvl1pPr marL="0" lvl="0" indent="0">
              <a:buNone/>
              <a:defRPr sz="2400" b="1"/>
            </a:lvl1pPr>
            <a:lvl2pPr marL="457167" lvl="1" indent="0">
              <a:buNone/>
              <a:defRPr sz="2000" b="1"/>
            </a:lvl2pPr>
            <a:lvl3pPr marL="914332" lvl="2" indent="0">
              <a:buNone/>
              <a:defRPr sz="1900" b="1"/>
            </a:lvl3pPr>
            <a:lvl4pPr marL="1371498" lvl="3" indent="0">
              <a:buNone/>
              <a:defRPr sz="1600" b="1"/>
            </a:lvl4pPr>
            <a:lvl5pPr marL="1828664" lvl="4" indent="0">
              <a:buNone/>
              <a:defRPr sz="1600" b="1"/>
            </a:lvl5pPr>
            <a:lvl6pPr marL="2285830" lvl="5" indent="0">
              <a:buNone/>
              <a:defRPr sz="1600" b="1"/>
            </a:lvl6pPr>
            <a:lvl7pPr marL="2742994" lvl="6" indent="0">
              <a:buNone/>
              <a:defRPr sz="1600" b="1"/>
            </a:lvl7pPr>
            <a:lvl8pPr marL="3200160" lvl="7" indent="0">
              <a:buNone/>
              <a:defRPr sz="1600" b="1"/>
            </a:lvl8pPr>
            <a:lvl9pPr marL="3657327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/>
          <p:nvPr>
            <p:ph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lIns="91434" tIns="45718" rIns="91434" bIns="45718"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lIns="91434" tIns="45718" rIns="91434" bIns="45718"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 lIns="91434" tIns="45718" rIns="91434" bIns="45718"/>
          <a:lstStyle>
            <a:lvl1pPr marL="0" lvl="0" indent="0">
              <a:buNone/>
              <a:defRPr sz="1600"/>
            </a:lvl1pPr>
            <a:lvl2pPr marL="457167" lvl="1" indent="0">
              <a:buNone/>
              <a:defRPr sz="1500"/>
            </a:lvl2pPr>
            <a:lvl3pPr marL="914332" lvl="2" indent="0">
              <a:buNone/>
              <a:defRPr sz="1200"/>
            </a:lvl3pPr>
            <a:lvl4pPr marL="1371498" lvl="3" indent="0">
              <a:buNone/>
              <a:defRPr sz="1100"/>
            </a:lvl4pPr>
            <a:lvl5pPr marL="1828664" lvl="4" indent="0">
              <a:buNone/>
              <a:defRPr sz="1100"/>
            </a:lvl5pPr>
            <a:lvl6pPr marL="2285830" lvl="5" indent="0">
              <a:buNone/>
              <a:defRPr sz="1100"/>
            </a:lvl6pPr>
            <a:lvl7pPr marL="2742994" lvl="6" indent="0">
              <a:buNone/>
              <a:defRPr sz="1100"/>
            </a:lvl7pPr>
            <a:lvl8pPr marL="3200160" lvl="7" indent="0">
              <a:buNone/>
              <a:defRPr sz="1100"/>
            </a:lvl8pPr>
            <a:lvl9pPr marL="3657327" lvl="8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lIns="91434" tIns="45718" rIns="91434" bIns="45718"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/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lIns="91434" tIns="45718" rIns="91434" bIns="45718"/>
          <a:lstStyle>
            <a:lvl1pPr marL="0" lvl="0" indent="0">
              <a:buNone/>
              <a:defRPr sz="3200"/>
            </a:lvl1pPr>
            <a:lvl2pPr marL="457167" lvl="1" indent="0">
              <a:buNone/>
              <a:defRPr sz="2800"/>
            </a:lvl2pPr>
            <a:lvl3pPr marL="914332" lvl="2" indent="0">
              <a:buNone/>
              <a:defRPr sz="2400"/>
            </a:lvl3pPr>
            <a:lvl4pPr marL="1371498" lvl="3" indent="0">
              <a:buNone/>
              <a:defRPr sz="2000"/>
            </a:lvl4pPr>
            <a:lvl5pPr marL="1828664" lvl="4" indent="0">
              <a:buNone/>
              <a:defRPr sz="2000"/>
            </a:lvl5pPr>
            <a:lvl6pPr marL="2285830" lvl="5" indent="0">
              <a:buNone/>
              <a:defRPr sz="2000"/>
            </a:lvl6pPr>
            <a:lvl7pPr marL="2742994" lvl="6" indent="0">
              <a:buNone/>
              <a:defRPr sz="2000"/>
            </a:lvl7pPr>
            <a:lvl8pPr marL="3200160" lvl="7" indent="0">
              <a:buNone/>
              <a:defRPr sz="2000"/>
            </a:lvl8pPr>
            <a:lvl9pPr marL="3657327" lvl="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 lIns="91434" tIns="45718" rIns="91434" bIns="45718"/>
          <a:lstStyle>
            <a:lvl1pPr marL="0" lvl="0" indent="0">
              <a:buNone/>
              <a:defRPr sz="1600"/>
            </a:lvl1pPr>
            <a:lvl2pPr marL="457167" lvl="1" indent="0">
              <a:buNone/>
              <a:defRPr sz="1500"/>
            </a:lvl2pPr>
            <a:lvl3pPr marL="914332" lvl="2" indent="0">
              <a:buNone/>
              <a:defRPr sz="1200"/>
            </a:lvl3pPr>
            <a:lvl4pPr marL="1371498" lvl="3" indent="0">
              <a:buNone/>
              <a:defRPr sz="1100"/>
            </a:lvl4pPr>
            <a:lvl5pPr marL="1828664" lvl="4" indent="0">
              <a:buNone/>
              <a:defRPr sz="1100"/>
            </a:lvl5pPr>
            <a:lvl6pPr marL="2285830" lvl="5" indent="0">
              <a:buNone/>
              <a:defRPr sz="1100"/>
            </a:lvl6pPr>
            <a:lvl7pPr marL="2742994" lvl="6" indent="0">
              <a:buNone/>
              <a:defRPr sz="1100"/>
            </a:lvl7pPr>
            <a:lvl8pPr marL="3200160" lvl="7" indent="0">
              <a:buNone/>
              <a:defRPr sz="1100"/>
            </a:lvl8pPr>
            <a:lvl9pPr marL="3657327" lvl="8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>
            <p:ph type="title"/>
          </p:nvPr>
        </p:nvSpPr>
        <p:spPr>
          <a:xfrm>
            <a:off x="8724902" y="365129"/>
            <a:ext cx="2628900" cy="5811839"/>
          </a:xfrm>
          <a:prstGeom prst="rect">
            <a:avLst/>
          </a:prstGeom>
        </p:spPr>
        <p:txBody>
          <a:bodyPr vert="eaVert" lIns="91434" tIns="45718" rIns="91434" bIns="45718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3" y="365129"/>
            <a:ext cx="7734300" cy="5811839"/>
          </a:xfrm>
          <a:prstGeom prst="rect">
            <a:avLst/>
          </a:prstGeom>
        </p:spPr>
        <p:txBody>
          <a:bodyPr vert="eaVert" lIns="91434" tIns="45718" rIns="91434" bIns="45718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lvl="0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/>
          <p:nvPr>
            <p:ph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/>
          <p:nvPr>
            <p:ph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/>
          <p:nvPr>
            <p:ph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>
            <p:ph type="title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3_两栏内容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5375826" y="6308653"/>
            <a:ext cx="1515317" cy="3786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1_两栏内容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10345025" y="6308653"/>
            <a:ext cx="1515317" cy="3786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/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vl="0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slideLayout" Target="/ppt/slideLayouts/slideLayout1.xml" Id="rId1" /><Relationship Type="http://schemas.openxmlformats.org/officeDocument/2006/relationships/slideLayout" Target="/ppt/slideLayouts/slideLayout2.xml" Id="rId2" /><Relationship Type="http://schemas.openxmlformats.org/officeDocument/2006/relationships/slideLayout" Target="/ppt/slideLayouts/slideLayout3.xml" Id="rId3" /><Relationship Type="http://schemas.openxmlformats.org/officeDocument/2006/relationships/slideLayout" Target="/ppt/slideLayouts/slideLayout4.xml" Id="rId4" /><Relationship Type="http://schemas.openxmlformats.org/officeDocument/2006/relationships/slideLayout" Target="/ppt/slideLayouts/slideLayout5.xml" Id="rId5" /><Relationship Type="http://schemas.openxmlformats.org/officeDocument/2006/relationships/slideLayout" Target="/ppt/slideLayouts/slideLayout6.xml" Id="rId6" /><Relationship Type="http://schemas.openxmlformats.org/officeDocument/2006/relationships/slideLayout" Target="/ppt/slideLayouts/slideLayout7.xml" Id="rId7" /><Relationship Type="http://schemas.openxmlformats.org/officeDocument/2006/relationships/slideLayout" Target="/ppt/slideLayouts/slideLayout8.xml" Id="rId8" /><Relationship Type="http://schemas.openxmlformats.org/officeDocument/2006/relationships/slideLayout" Target="/ppt/slideLayouts/slideLayout9.xml" Id="rId9" /><Relationship Type="http://schemas.openxmlformats.org/officeDocument/2006/relationships/slideLayout" Target="/ppt/slideLayouts/slideLayout10.xml" Id="rId10" /><Relationship Type="http://schemas.openxmlformats.org/officeDocument/2006/relationships/slideLayout" Target="/ppt/slideLayouts/slideLayout11.xml" Id="rId11" /><Relationship Type="http://schemas.openxmlformats.org/officeDocument/2006/relationships/theme" Target="/ppt/slideMasters/theme/theme1.xml" Id="rId12" /></Relationships>
</file>

<file path=ppt/slideMasters/_rels/slideMaster2.xml.rels>&#65279;<?xml version="1.0" encoding="utf-8"?><Relationships xmlns="http://schemas.openxmlformats.org/package/2006/relationships"><Relationship Type="http://schemas.openxmlformats.org/officeDocument/2006/relationships/slideLayout" Target="/ppt/slideLayouts/slideLayout12.xml" Id="rId1" /><Relationship Type="http://schemas.openxmlformats.org/officeDocument/2006/relationships/slideLayout" Target="/ppt/slideLayouts/slideLayout13.xml" Id="rId2" /><Relationship Type="http://schemas.openxmlformats.org/officeDocument/2006/relationships/slideLayout" Target="/ppt/slideLayouts/slideLayout14.xml" Id="rId3" /><Relationship Type="http://schemas.openxmlformats.org/officeDocument/2006/relationships/slideLayout" Target="/ppt/slideLayouts/slideLayout15.xml" Id="rId4" /><Relationship Type="http://schemas.openxmlformats.org/officeDocument/2006/relationships/slideLayout" Target="/ppt/slideLayouts/slideLayout16.xml" Id="rId5" /><Relationship Type="http://schemas.openxmlformats.org/officeDocument/2006/relationships/slideLayout" Target="/ppt/slideLayouts/slideLayout17.xml" Id="rId6" /><Relationship Type="http://schemas.openxmlformats.org/officeDocument/2006/relationships/slideLayout" Target="/ppt/slideLayouts/slideLayout18.xml" Id="rId7" /><Relationship Type="http://schemas.openxmlformats.org/officeDocument/2006/relationships/slideLayout" Target="/ppt/slideLayouts/slideLayout19.xml" Id="rId8" /><Relationship Type="http://schemas.openxmlformats.org/officeDocument/2006/relationships/slideLayout" Target="/ppt/slideLayouts/slideLayout20.xml" Id="rId9" /><Relationship Type="http://schemas.openxmlformats.org/officeDocument/2006/relationships/slideLayout" Target="/ppt/slideLayouts/slideLayout21.xml" Id="rId10" /><Relationship Type="http://schemas.openxmlformats.org/officeDocument/2006/relationships/slideLayout" Target="/ppt/slideLayouts/slideLayout22.xml" Id="rId11" /><Relationship Type="http://schemas.openxmlformats.org/officeDocument/2006/relationships/theme" Target="/ppt/slideMasters/theme/theme2.xml" Id="rId12" /><Relationship Type="http://schemas.openxmlformats.org/officeDocument/2006/relationships/image" Target="/ppt/media/image.png" Id="rId13" /></Relationships>
</file>

<file path=ppt/slideMasters/_rels/slideMaster3.xml.rels>&#65279;<?xml version="1.0" encoding="utf-8"?><Relationships xmlns="http://schemas.openxmlformats.org/package/2006/relationships"><Relationship Type="http://schemas.openxmlformats.org/officeDocument/2006/relationships/slideLayout" Target="/ppt/slideLayouts/slideLayout23.xml" Id="rId1" /><Relationship Type="http://schemas.openxmlformats.org/officeDocument/2006/relationships/slideLayout" Target="/ppt/slideLayouts/slideLayout24.xml" Id="rId2" /><Relationship Type="http://schemas.openxmlformats.org/officeDocument/2006/relationships/slideLayout" Target="/ppt/slideLayouts/slideLayout25.xml" Id="rId3" /><Relationship Type="http://schemas.openxmlformats.org/officeDocument/2006/relationships/slideLayout" Target="/ppt/slideLayouts/slideLayout26.xml" Id="rId4" /><Relationship Type="http://schemas.openxmlformats.org/officeDocument/2006/relationships/slideLayout" Target="/ppt/slideLayouts/slideLayout27.xml" Id="rId5" /><Relationship Type="http://schemas.openxmlformats.org/officeDocument/2006/relationships/slideLayout" Target="/ppt/slideLayouts/slideLayout28.xml" Id="rId6" /><Relationship Type="http://schemas.openxmlformats.org/officeDocument/2006/relationships/slideLayout" Target="/ppt/slideLayouts/slideLayout29.xml" Id="rId7" /><Relationship Type="http://schemas.openxmlformats.org/officeDocument/2006/relationships/slideLayout" Target="/ppt/slideLayouts/slideLayout30.xml" Id="rId8" /><Relationship Type="http://schemas.openxmlformats.org/officeDocument/2006/relationships/slideLayout" Target="/ppt/slideLayouts/slideLayout31.xml" Id="rId9" /><Relationship Type="http://schemas.openxmlformats.org/officeDocument/2006/relationships/slideLayout" Target="/ppt/slideLayouts/slideLayout32.xml" Id="rId10" /><Relationship Type="http://schemas.openxmlformats.org/officeDocument/2006/relationships/slideLayout" Target="/ppt/slideLayouts/slideLayout33.xml" Id="rId11" /><Relationship Type="http://schemas.openxmlformats.org/officeDocument/2006/relationships/theme" Target="/ppt/slideMasters/theme/theme3.xml" Id="rId12" /><Relationship Type="http://schemas.openxmlformats.org/officeDocument/2006/relationships/image" Target="/ppt/media/image2.png" Id="rId13" /></Relationships>
</file>

<file path=ppt/slideMasters/_rels/slideMaster4.xml.rels>&#65279;<?xml version="1.0" encoding="utf-8"?><Relationships xmlns="http://schemas.openxmlformats.org/package/2006/relationships"><Relationship Type="http://schemas.openxmlformats.org/officeDocument/2006/relationships/slideLayout" Target="/ppt/slideLayouts/slideLayout34.xml" Id="rId1" /><Relationship Type="http://schemas.openxmlformats.org/officeDocument/2006/relationships/slideLayout" Target="/ppt/slideLayouts/slideLayout35.xml" Id="rId2" /><Relationship Type="http://schemas.openxmlformats.org/officeDocument/2006/relationships/slideLayout" Target="/ppt/slideLayouts/slideLayout36.xml" Id="rId3" /><Relationship Type="http://schemas.openxmlformats.org/officeDocument/2006/relationships/slideLayout" Target="/ppt/slideLayouts/slideLayout37.xml" Id="rId4" /><Relationship Type="http://schemas.openxmlformats.org/officeDocument/2006/relationships/slideLayout" Target="/ppt/slideLayouts/slideLayout38.xml" Id="rId5" /><Relationship Type="http://schemas.openxmlformats.org/officeDocument/2006/relationships/slideLayout" Target="/ppt/slideLayouts/slideLayout39.xml" Id="rId6" /><Relationship Type="http://schemas.openxmlformats.org/officeDocument/2006/relationships/slideLayout" Target="/ppt/slideLayouts/slideLayout40.xml" Id="rId7" /><Relationship Type="http://schemas.openxmlformats.org/officeDocument/2006/relationships/slideLayout" Target="/ppt/slideLayouts/slideLayout41.xml" Id="rId8" /><Relationship Type="http://schemas.openxmlformats.org/officeDocument/2006/relationships/slideLayout" Target="/ppt/slideLayouts/slideLayout42.xml" Id="rId9" /><Relationship Type="http://schemas.openxmlformats.org/officeDocument/2006/relationships/slideLayout" Target="/ppt/slideLayouts/slideLayout43.xml" Id="rId10" /><Relationship Type="http://schemas.openxmlformats.org/officeDocument/2006/relationships/slideLayout" Target="/ppt/slideLayouts/slideLayout44.xml" Id="rId11" /><Relationship Type="http://schemas.openxmlformats.org/officeDocument/2006/relationships/slideLayout" Target="/ppt/slideLayouts/slideLayout45.xml" Id="rId12" /><Relationship Type="http://schemas.openxmlformats.org/officeDocument/2006/relationships/theme" Target="/ppt/slideMasters/theme/theme4.xml" Id="rId13" /></Relationships>
</file>

<file path=ppt/slideMasters/_rels/slideMaster5.xml.rels>&#65279;<?xml version="1.0" encoding="utf-8"?><Relationships xmlns="http://schemas.openxmlformats.org/package/2006/relationships"><Relationship Type="http://schemas.openxmlformats.org/officeDocument/2006/relationships/slideLayout" Target="/ppt/slideLayouts/slideLayout46.xml" Id="rId1" /><Relationship Type="http://schemas.openxmlformats.org/officeDocument/2006/relationships/slideLayout" Target="/ppt/slideLayouts/slideLayout47.xml" Id="rId2" /><Relationship Type="http://schemas.openxmlformats.org/officeDocument/2006/relationships/slideLayout" Target="/ppt/slideLayouts/slideLayout48.xml" Id="rId3" /><Relationship Type="http://schemas.openxmlformats.org/officeDocument/2006/relationships/slideLayout" Target="/ppt/slideLayouts/slideLayout49.xml" Id="rId4" /><Relationship Type="http://schemas.openxmlformats.org/officeDocument/2006/relationships/slideLayout" Target="/ppt/slideLayouts/slideLayout50.xml" Id="rId5" /><Relationship Type="http://schemas.openxmlformats.org/officeDocument/2006/relationships/slideLayout" Target="/ppt/slideLayouts/slideLayout51.xml" Id="rId6" /><Relationship Type="http://schemas.openxmlformats.org/officeDocument/2006/relationships/slideLayout" Target="/ppt/slideLayouts/slideLayout52.xml" Id="rId7" /><Relationship Type="http://schemas.openxmlformats.org/officeDocument/2006/relationships/slideLayout" Target="/ppt/slideLayouts/slideLayout53.xml" Id="rId8" /><Relationship Type="http://schemas.openxmlformats.org/officeDocument/2006/relationships/slideLayout" Target="/ppt/slideLayouts/slideLayout54.xml" Id="rId9" /><Relationship Type="http://schemas.openxmlformats.org/officeDocument/2006/relationships/slideLayout" Target="/ppt/slideLayouts/slideLayout55.xml" Id="rId10" /><Relationship Type="http://schemas.openxmlformats.org/officeDocument/2006/relationships/slideLayout" Target="/ppt/slideLayouts/slideLayout56.xml" Id="rId11" /><Relationship Type="http://schemas.openxmlformats.org/officeDocument/2006/relationships/theme" Target="/ppt/slideMasters/theme/theme5.xml" Id="rId12" /><Relationship Type="http://schemas.openxmlformats.org/officeDocument/2006/relationships/image" Target="/ppt/media/image3.png" Id="rId13" /></Relationships>
</file>

<file path=ppt/slideMasters/_rels/slideMaster6.xml.rels>&#65279;<?xml version="1.0" encoding="utf-8"?><Relationships xmlns="http://schemas.openxmlformats.org/package/2006/relationships"><Relationship Type="http://schemas.openxmlformats.org/officeDocument/2006/relationships/slideLayout" Target="/ppt/slideLayouts/slideLayout57.xml" Id="rId1" /><Relationship Type="http://schemas.openxmlformats.org/officeDocument/2006/relationships/slideLayout" Target="/ppt/slideLayouts/slideLayout58.xml" Id="rId2" /><Relationship Type="http://schemas.openxmlformats.org/officeDocument/2006/relationships/slideLayout" Target="/ppt/slideLayouts/slideLayout59.xml" Id="rId3" /><Relationship Type="http://schemas.openxmlformats.org/officeDocument/2006/relationships/theme" Target="/ppt/slideMasters/theme/theme6.xml" Id="rId4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/>
          <a:ea typeface="宋体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宋体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宋体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Calibri"/>
          <a:ea typeface="宋体"/>
        </a:defRPr>
      </a:lvl1pPr>
      <a:lvl2pPr marL="457200" lvl="1" algn="l" defTabSz="914400">
        <a:defRPr sz="1800" kern="1200">
          <a:solidFill>
            <a:schemeClr val="tx1"/>
          </a:solidFill>
          <a:latin typeface="Calibri"/>
          <a:ea typeface="宋体"/>
        </a:defRPr>
      </a:lvl2pPr>
      <a:lvl3pPr marL="914400" lvl="2" algn="l" defTabSz="914400">
        <a:defRPr sz="1800" kern="1200">
          <a:solidFill>
            <a:schemeClr val="tx1"/>
          </a:solidFill>
          <a:latin typeface="Calibri"/>
          <a:ea typeface="宋体"/>
        </a:defRPr>
      </a:lvl3pPr>
      <a:lvl4pPr marL="1371600" lvl="3" algn="l" defTabSz="914400">
        <a:defRPr sz="1800" kern="1200">
          <a:solidFill>
            <a:schemeClr val="tx1"/>
          </a:solidFill>
          <a:latin typeface="Calibri"/>
          <a:ea typeface="宋体"/>
        </a:defRPr>
      </a:lvl4pPr>
      <a:lvl5pPr marL="1828800" lvl="4" algn="l" defTabSz="914400">
        <a:defRPr sz="1800" kern="1200">
          <a:solidFill>
            <a:schemeClr val="tx1"/>
          </a:solidFill>
          <a:latin typeface="Calibri"/>
          <a:ea typeface="宋体"/>
        </a:defRPr>
      </a:lvl5pPr>
      <a:lvl6pPr marL="2286000" lvl="5" algn="l" defTabSz="914400">
        <a:defRPr sz="1800" kern="1200">
          <a:solidFill>
            <a:schemeClr val="tx1"/>
          </a:solidFill>
          <a:latin typeface="Calibri"/>
          <a:ea typeface="宋体"/>
        </a:defRPr>
      </a:lvl6pPr>
      <a:lvl7pPr marL="2743200" lvl="6" algn="l" defTabSz="914400">
        <a:defRPr sz="1800" kern="1200">
          <a:solidFill>
            <a:schemeClr val="tx1"/>
          </a:solidFill>
          <a:latin typeface="Calibri"/>
          <a:ea typeface="宋体"/>
        </a:defRPr>
      </a:lvl7pPr>
      <a:lvl8pPr marL="3200400" lvl="7" algn="l" defTabSz="914400">
        <a:defRPr sz="1800" kern="1200">
          <a:solidFill>
            <a:schemeClr val="tx1"/>
          </a:solidFill>
          <a:latin typeface="Calibri"/>
          <a:ea typeface="宋体"/>
        </a:defRPr>
      </a:lvl8pPr>
      <a:lvl9pPr marL="3657600" lvl="8" algn="l" defTabSz="914400">
        <a:defRPr sz="1800" kern="1200">
          <a:solidFill>
            <a:schemeClr val="tx1"/>
          </a:solidFill>
          <a:latin typeface="Calibri"/>
          <a:ea typeface="宋体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13"/>
          <a:srcRect t="9093" b="65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/>
          <a:ea typeface="宋体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宋体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宋体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宋体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Calibri"/>
          <a:ea typeface="宋体"/>
        </a:defRPr>
      </a:lvl1pPr>
      <a:lvl2pPr marL="457200" lvl="1" algn="l" defTabSz="914400">
        <a:defRPr sz="1800" kern="1200">
          <a:solidFill>
            <a:schemeClr val="tx1"/>
          </a:solidFill>
          <a:latin typeface="Calibri"/>
          <a:ea typeface="宋体"/>
        </a:defRPr>
      </a:lvl2pPr>
      <a:lvl3pPr marL="914400" lvl="2" algn="l" defTabSz="914400">
        <a:defRPr sz="1800" kern="1200">
          <a:solidFill>
            <a:schemeClr val="tx1"/>
          </a:solidFill>
          <a:latin typeface="Calibri"/>
          <a:ea typeface="宋体"/>
        </a:defRPr>
      </a:lvl3pPr>
      <a:lvl4pPr marL="1371600" lvl="3" algn="l" defTabSz="914400">
        <a:defRPr sz="1800" kern="1200">
          <a:solidFill>
            <a:schemeClr val="tx1"/>
          </a:solidFill>
          <a:latin typeface="Calibri"/>
          <a:ea typeface="宋体"/>
        </a:defRPr>
      </a:lvl4pPr>
      <a:lvl5pPr marL="1828800" lvl="4" algn="l" defTabSz="914400">
        <a:defRPr sz="1800" kern="1200">
          <a:solidFill>
            <a:schemeClr val="tx1"/>
          </a:solidFill>
          <a:latin typeface="Calibri"/>
          <a:ea typeface="宋体"/>
        </a:defRPr>
      </a:lvl5pPr>
      <a:lvl6pPr marL="2286000" lvl="5" algn="l" defTabSz="914400">
        <a:defRPr sz="1800" kern="1200">
          <a:solidFill>
            <a:schemeClr val="tx1"/>
          </a:solidFill>
          <a:latin typeface="Calibri"/>
          <a:ea typeface="宋体"/>
        </a:defRPr>
      </a:lvl6pPr>
      <a:lvl7pPr marL="2743200" lvl="6" algn="l" defTabSz="914400">
        <a:defRPr sz="1800" kern="1200">
          <a:solidFill>
            <a:schemeClr val="tx1"/>
          </a:solidFill>
          <a:latin typeface="Calibri"/>
          <a:ea typeface="宋体"/>
        </a:defRPr>
      </a:lvl7pPr>
      <a:lvl8pPr marL="3200400" lvl="7" algn="l" defTabSz="914400">
        <a:defRPr sz="1800" kern="1200">
          <a:solidFill>
            <a:schemeClr val="tx1"/>
          </a:solidFill>
          <a:latin typeface="Calibri"/>
          <a:ea typeface="宋体"/>
        </a:defRPr>
      </a:lvl8pPr>
      <a:lvl9pPr marL="3657600" lvl="8" algn="l" defTabSz="914400">
        <a:defRPr sz="1800" kern="1200">
          <a:solidFill>
            <a:schemeClr val="tx1"/>
          </a:solidFill>
          <a:latin typeface="Calibri"/>
          <a:ea typeface="宋体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13"/>
          <a:srcRect t="11203" b="4211"/>
          <a:stretch/>
        </p:blipFill>
        <p:spPr>
          <a:xfrm>
            <a:off x="-15069" y="0"/>
            <a:ext cx="1220706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/>
          <a:ea typeface="等线 Light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等线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等线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等线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Calibri"/>
          <a:ea typeface="等线"/>
        </a:defRPr>
      </a:lvl1pPr>
      <a:lvl2pPr marL="457200" lvl="1" algn="l" defTabSz="914400">
        <a:defRPr sz="1800" kern="1200">
          <a:solidFill>
            <a:schemeClr val="tx1"/>
          </a:solidFill>
          <a:latin typeface="Calibri"/>
          <a:ea typeface="等线"/>
        </a:defRPr>
      </a:lvl2pPr>
      <a:lvl3pPr marL="914400" lvl="2" algn="l" defTabSz="914400">
        <a:defRPr sz="1800" kern="1200">
          <a:solidFill>
            <a:schemeClr val="tx1"/>
          </a:solidFill>
          <a:latin typeface="Calibri"/>
          <a:ea typeface="等线"/>
        </a:defRPr>
      </a:lvl3pPr>
      <a:lvl4pPr marL="1371600" lvl="3" algn="l" defTabSz="914400">
        <a:defRPr sz="1800" kern="1200">
          <a:solidFill>
            <a:schemeClr val="tx1"/>
          </a:solidFill>
          <a:latin typeface="Calibri"/>
          <a:ea typeface="等线"/>
        </a:defRPr>
      </a:lvl4pPr>
      <a:lvl5pPr marL="1828800" lvl="4" algn="l" defTabSz="914400">
        <a:defRPr sz="1800" kern="1200">
          <a:solidFill>
            <a:schemeClr val="tx1"/>
          </a:solidFill>
          <a:latin typeface="Calibri"/>
          <a:ea typeface="等线"/>
        </a:defRPr>
      </a:lvl5pPr>
      <a:lvl6pPr marL="2286000" lvl="5" algn="l" defTabSz="914400">
        <a:defRPr sz="1800" kern="1200">
          <a:solidFill>
            <a:schemeClr val="tx1"/>
          </a:solidFill>
          <a:latin typeface="Calibri"/>
          <a:ea typeface="等线"/>
        </a:defRPr>
      </a:lvl6pPr>
      <a:lvl7pPr marL="2743200" lvl="6" algn="l" defTabSz="914400">
        <a:defRPr sz="1800" kern="1200">
          <a:solidFill>
            <a:schemeClr val="tx1"/>
          </a:solidFill>
          <a:latin typeface="Calibri"/>
          <a:ea typeface="等线"/>
        </a:defRPr>
      </a:lvl7pPr>
      <a:lvl8pPr marL="3200400" lvl="7" algn="l" defTabSz="914400">
        <a:defRPr sz="1800" kern="1200">
          <a:solidFill>
            <a:schemeClr val="tx1"/>
          </a:solidFill>
          <a:latin typeface="Calibri"/>
          <a:ea typeface="等线"/>
        </a:defRPr>
      </a:lvl8pPr>
      <a:lvl9pPr marL="3657600" lvl="8" algn="l" defTabSz="914400">
        <a:defRPr sz="1800" kern="1200">
          <a:solidFill>
            <a:schemeClr val="tx1"/>
          </a:solidFill>
          <a:latin typeface="Calibri"/>
          <a:ea typeface="等线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lvl="0" algn="l" defTabSz="914332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/>
          <a:ea typeface="等线 Light"/>
        </a:defRPr>
      </a:lvl1pPr>
    </p:titleStyle>
    <p:bodyStyle>
      <a:lvl1pPr marL="228584" lvl="0" indent="-228584" algn="l" defTabSz="914332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等线"/>
        </a:defRPr>
      </a:lvl1pPr>
      <a:lvl2pPr marL="685750" lvl="1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等线"/>
        </a:defRPr>
      </a:lvl2pPr>
      <a:lvl3pPr marL="1142914" lvl="2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等线"/>
        </a:defRPr>
      </a:lvl3pPr>
      <a:lvl4pPr marL="1600080" lvl="3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4pPr>
      <a:lvl5pPr marL="2057247" lvl="4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5pPr>
      <a:lvl6pPr marL="2514412" lvl="5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6pPr>
      <a:lvl7pPr marL="2971578" lvl="6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7pPr>
      <a:lvl8pPr marL="3428744" lvl="7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8pPr>
      <a:lvl9pPr marL="3885910" lvl="8" indent="-228584" algn="l" defTabSz="914332">
        <a:lnSpc>
          <a:spcPct val="90000"/>
        </a:lnSpc>
        <a:spcBef>
          <a:spcPts val="500"/>
        </a:spcBef>
        <a:buFont typeface="Arial" charset="0"/>
        <a:buChar char="•"/>
        <a:defRPr sz="1900" kern="1200">
          <a:solidFill>
            <a:schemeClr val="tx1"/>
          </a:solidFill>
          <a:latin typeface="Calibri"/>
          <a:ea typeface="等线"/>
        </a:defRPr>
      </a:lvl9pPr>
    </p:bodyStyle>
    <p:otherStyle>
      <a:lvl1pPr marL="0" lvl="0" algn="l" defTabSz="914332">
        <a:defRPr sz="1900" kern="1200">
          <a:solidFill>
            <a:schemeClr val="tx1"/>
          </a:solidFill>
          <a:latin typeface="Calibri"/>
          <a:ea typeface="等线"/>
        </a:defRPr>
      </a:lvl1pPr>
      <a:lvl2pPr marL="457167" lvl="1" algn="l" defTabSz="914332">
        <a:defRPr sz="1900" kern="1200">
          <a:solidFill>
            <a:schemeClr val="tx1"/>
          </a:solidFill>
          <a:latin typeface="Calibri"/>
          <a:ea typeface="等线"/>
        </a:defRPr>
      </a:lvl2pPr>
      <a:lvl3pPr marL="914332" lvl="2" algn="l" defTabSz="914332">
        <a:defRPr sz="1900" kern="1200">
          <a:solidFill>
            <a:schemeClr val="tx1"/>
          </a:solidFill>
          <a:latin typeface="Calibri"/>
          <a:ea typeface="等线"/>
        </a:defRPr>
      </a:lvl3pPr>
      <a:lvl4pPr marL="1371498" lvl="3" algn="l" defTabSz="914332">
        <a:defRPr sz="1900" kern="1200">
          <a:solidFill>
            <a:schemeClr val="tx1"/>
          </a:solidFill>
          <a:latin typeface="Calibri"/>
          <a:ea typeface="等线"/>
        </a:defRPr>
      </a:lvl4pPr>
      <a:lvl5pPr marL="1828664" lvl="4" algn="l" defTabSz="914332">
        <a:defRPr sz="1900" kern="1200">
          <a:solidFill>
            <a:schemeClr val="tx1"/>
          </a:solidFill>
          <a:latin typeface="Calibri"/>
          <a:ea typeface="等线"/>
        </a:defRPr>
      </a:lvl5pPr>
      <a:lvl6pPr marL="2285830" lvl="5" algn="l" defTabSz="914332">
        <a:defRPr sz="1900" kern="1200">
          <a:solidFill>
            <a:schemeClr val="tx1"/>
          </a:solidFill>
          <a:latin typeface="Calibri"/>
          <a:ea typeface="等线"/>
        </a:defRPr>
      </a:lvl6pPr>
      <a:lvl7pPr marL="2742994" lvl="6" algn="l" defTabSz="914332">
        <a:defRPr sz="1900" kern="1200">
          <a:solidFill>
            <a:schemeClr val="tx1"/>
          </a:solidFill>
          <a:latin typeface="Calibri"/>
          <a:ea typeface="等线"/>
        </a:defRPr>
      </a:lvl7pPr>
      <a:lvl8pPr marL="3200160" lvl="7" algn="l" defTabSz="914332">
        <a:defRPr sz="1900" kern="1200">
          <a:solidFill>
            <a:schemeClr val="tx1"/>
          </a:solidFill>
          <a:latin typeface="Calibri"/>
          <a:ea typeface="等线"/>
        </a:defRPr>
      </a:lvl8pPr>
      <a:lvl9pPr marL="3657327" lvl="8" algn="l" defTabSz="914332">
        <a:defRPr sz="1900" kern="1200">
          <a:solidFill>
            <a:schemeClr val="tx1"/>
          </a:solidFill>
          <a:latin typeface="Calibri"/>
          <a:ea typeface="等线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13"/>
          <a:srcRect t="1541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/>
          <a:ea typeface="等线 Light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等线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等线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等线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等线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Calibri"/>
          <a:ea typeface="等线"/>
        </a:defRPr>
      </a:lvl1pPr>
      <a:lvl2pPr marL="457200" lvl="1" algn="l" defTabSz="914400">
        <a:defRPr sz="1800" kern="1200">
          <a:solidFill>
            <a:schemeClr val="tx1"/>
          </a:solidFill>
          <a:latin typeface="Calibri"/>
          <a:ea typeface="等线"/>
        </a:defRPr>
      </a:lvl2pPr>
      <a:lvl3pPr marL="914400" lvl="2" algn="l" defTabSz="914400">
        <a:defRPr sz="1800" kern="1200">
          <a:solidFill>
            <a:schemeClr val="tx1"/>
          </a:solidFill>
          <a:latin typeface="Calibri"/>
          <a:ea typeface="等线"/>
        </a:defRPr>
      </a:lvl3pPr>
      <a:lvl4pPr marL="1371600" lvl="3" algn="l" defTabSz="914400">
        <a:defRPr sz="1800" kern="1200">
          <a:solidFill>
            <a:schemeClr val="tx1"/>
          </a:solidFill>
          <a:latin typeface="Calibri"/>
          <a:ea typeface="等线"/>
        </a:defRPr>
      </a:lvl4pPr>
      <a:lvl5pPr marL="1828800" lvl="4" algn="l" defTabSz="914400">
        <a:defRPr sz="1800" kern="1200">
          <a:solidFill>
            <a:schemeClr val="tx1"/>
          </a:solidFill>
          <a:latin typeface="Calibri"/>
          <a:ea typeface="等线"/>
        </a:defRPr>
      </a:lvl5pPr>
      <a:lvl6pPr marL="2286000" lvl="5" algn="l" defTabSz="914400">
        <a:defRPr sz="1800" kern="1200">
          <a:solidFill>
            <a:schemeClr val="tx1"/>
          </a:solidFill>
          <a:latin typeface="Calibri"/>
          <a:ea typeface="等线"/>
        </a:defRPr>
      </a:lvl6pPr>
      <a:lvl7pPr marL="2743200" lvl="6" algn="l" defTabSz="914400">
        <a:defRPr sz="1800" kern="1200">
          <a:solidFill>
            <a:schemeClr val="tx1"/>
          </a:solidFill>
          <a:latin typeface="Calibri"/>
          <a:ea typeface="等线"/>
        </a:defRPr>
      </a:lvl7pPr>
      <a:lvl8pPr marL="3200400" lvl="7" algn="l" defTabSz="914400">
        <a:defRPr sz="1800" kern="1200">
          <a:solidFill>
            <a:schemeClr val="tx1"/>
          </a:solidFill>
          <a:latin typeface="Calibri"/>
          <a:ea typeface="等线"/>
        </a:defRPr>
      </a:lvl8pPr>
      <a:lvl9pPr marL="3657600" lvl="8" algn="l" defTabSz="914400">
        <a:defRPr sz="1800" kern="1200">
          <a:solidFill>
            <a:schemeClr val="tx1"/>
          </a:solidFill>
          <a:latin typeface="Calibri"/>
          <a:ea typeface="等线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88"/>
            <a:ext cx="12193587" cy="6856412"/>
          </a:xfrm>
          <a:prstGeom prst="rect">
            <a:avLst/>
          </a:prstGeom>
          <a:gradFill flip="none" rotWithShape="1">
            <a:gsLst>
              <a:gs pos="100000">
                <a:srgbClr val="011629"/>
              </a:gs>
              <a:gs pos="0">
                <a:srgbClr val="1F0F15">
                  <a:alpha val="84706"/>
                </a:srgbClr>
              </a:gs>
            </a:gsLst>
            <a:lin ang="2700000" scaled="1"/>
          </a:gradFill>
          <a:ln>
            <a:noFill/>
          </a:ln>
        </p:spPr>
        <p:txBody>
          <a:bodyPr anchor="ctr"/>
          <a:lstStyle/>
          <a:p>
            <a:pPr algn="ctr"/>
            <a:endParaRPr lang="zh-CN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txStyles>
    <p:titleStyle>
      <a:lvl1pPr lvl="0" algn="ctr" defTabSz="1088172">
        <a:spcBef>
          <a:spcPct val="0"/>
        </a:spcBef>
        <a:buNone/>
        <a:defRPr sz="5199" kern="1200">
          <a:solidFill>
            <a:schemeClr val="tx1"/>
          </a:solidFill>
          <a:latin typeface="Calibri"/>
          <a:ea typeface="宋体"/>
        </a:defRPr>
      </a:lvl1pPr>
    </p:titleStyle>
    <p:bodyStyle>
      <a:lvl1pPr marL="408223" lvl="0" indent="-408223" algn="l" defTabSz="1088172">
        <a:spcBef>
          <a:spcPct val="20000"/>
        </a:spcBef>
        <a:buFont typeface="Arial" charset="0"/>
        <a:buChar char="•"/>
        <a:defRPr sz="3799" kern="1200">
          <a:solidFill>
            <a:schemeClr val="tx1"/>
          </a:solidFill>
          <a:latin typeface="Calibri"/>
          <a:ea typeface="宋体"/>
        </a:defRPr>
      </a:lvl1pPr>
      <a:lvl2pPr marL="884378" lvl="1" indent="-340292" algn="l" defTabSz="1088172">
        <a:spcBef>
          <a:spcPct val="20000"/>
        </a:spcBef>
        <a:buFont typeface="Arial" charset="0"/>
        <a:buChar char="–"/>
        <a:defRPr sz="3299" kern="1200">
          <a:solidFill>
            <a:schemeClr val="tx1"/>
          </a:solidFill>
          <a:latin typeface="Calibri"/>
          <a:ea typeface="宋体"/>
        </a:defRPr>
      </a:lvl2pPr>
      <a:lvl3pPr marL="1360533" lvl="2" indent="-272361" algn="l" defTabSz="1088172">
        <a:spcBef>
          <a:spcPct val="20000"/>
        </a:spcBef>
        <a:buFont typeface="Arial" charset="0"/>
        <a:buChar char="•"/>
        <a:defRPr sz="2899" kern="1200">
          <a:solidFill>
            <a:schemeClr val="tx1"/>
          </a:solidFill>
          <a:latin typeface="Calibri"/>
          <a:ea typeface="宋体"/>
        </a:defRPr>
      </a:lvl3pPr>
      <a:lvl4pPr marL="1904619" lvl="3" indent="-272361" algn="l" defTabSz="1088172">
        <a:spcBef>
          <a:spcPct val="20000"/>
        </a:spcBef>
        <a:buFont typeface="Arial" charset="0"/>
        <a:buChar char="–"/>
        <a:defRPr sz="2400" kern="1200">
          <a:solidFill>
            <a:schemeClr val="tx1"/>
          </a:solidFill>
          <a:latin typeface="Calibri"/>
          <a:ea typeface="宋体"/>
        </a:defRPr>
      </a:lvl4pPr>
      <a:lvl5pPr marL="2448705" lvl="4" indent="-272361" algn="l" defTabSz="1088172">
        <a:spcBef>
          <a:spcPct val="20000"/>
        </a:spcBef>
        <a:buFont typeface="Arial" charset="0"/>
        <a:buChar char="»"/>
        <a:defRPr sz="2400" kern="1200">
          <a:solidFill>
            <a:schemeClr val="tx1"/>
          </a:solidFill>
          <a:latin typeface="Calibri"/>
          <a:ea typeface="宋体"/>
        </a:defRPr>
      </a:lvl5pPr>
      <a:lvl6pPr marL="2992791" lvl="5" indent="-272361" algn="l" defTabSz="1088172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6pPr>
      <a:lvl7pPr marL="3536877" lvl="6" indent="-272361" algn="l" defTabSz="1088172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7pPr>
      <a:lvl8pPr marL="4080964" lvl="7" indent="-272361" algn="l" defTabSz="1088172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8pPr>
      <a:lvl9pPr marL="4625050" lvl="8" indent="-272361" algn="l" defTabSz="1088172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宋体"/>
        </a:defRPr>
      </a:lvl9pPr>
    </p:bodyStyle>
    <p:otherStyle>
      <a:lvl1pPr marL="0" lvl="0" algn="l" defTabSz="1088172">
        <a:defRPr sz="2100" kern="1200">
          <a:solidFill>
            <a:schemeClr val="tx1"/>
          </a:solidFill>
          <a:latin typeface="Calibri"/>
          <a:ea typeface="宋体"/>
        </a:defRPr>
      </a:lvl1pPr>
      <a:lvl2pPr marL="544086" lvl="1" algn="l" defTabSz="1088172">
        <a:defRPr sz="2100" kern="1200">
          <a:solidFill>
            <a:schemeClr val="tx1"/>
          </a:solidFill>
          <a:latin typeface="Calibri"/>
          <a:ea typeface="宋体"/>
        </a:defRPr>
      </a:lvl2pPr>
      <a:lvl3pPr marL="1088172" lvl="2" algn="l" defTabSz="1088172">
        <a:defRPr sz="2100" kern="1200">
          <a:solidFill>
            <a:schemeClr val="tx1"/>
          </a:solidFill>
          <a:latin typeface="Calibri"/>
          <a:ea typeface="宋体"/>
        </a:defRPr>
      </a:lvl3pPr>
      <a:lvl4pPr marL="1632258" lvl="3" algn="l" defTabSz="1088172">
        <a:defRPr sz="2100" kern="1200">
          <a:solidFill>
            <a:schemeClr val="tx1"/>
          </a:solidFill>
          <a:latin typeface="Calibri"/>
          <a:ea typeface="宋体"/>
        </a:defRPr>
      </a:lvl4pPr>
      <a:lvl5pPr marL="2176345" lvl="4" algn="l" defTabSz="1088172">
        <a:defRPr sz="2100" kern="1200">
          <a:solidFill>
            <a:schemeClr val="tx1"/>
          </a:solidFill>
          <a:latin typeface="Calibri"/>
          <a:ea typeface="宋体"/>
        </a:defRPr>
      </a:lvl5pPr>
      <a:lvl6pPr marL="2720431" lvl="5" algn="l" defTabSz="1088172">
        <a:defRPr sz="2100" kern="1200">
          <a:solidFill>
            <a:schemeClr val="tx1"/>
          </a:solidFill>
          <a:latin typeface="Calibri"/>
          <a:ea typeface="宋体"/>
        </a:defRPr>
      </a:lvl6pPr>
      <a:lvl7pPr marL="3265152" lvl="6" algn="l" defTabSz="1088172">
        <a:defRPr sz="2100" kern="1200">
          <a:solidFill>
            <a:schemeClr val="tx1"/>
          </a:solidFill>
          <a:latin typeface="Calibri"/>
          <a:ea typeface="宋体"/>
        </a:defRPr>
      </a:lvl7pPr>
      <a:lvl8pPr marL="3809238" lvl="7" algn="l" defTabSz="1088172">
        <a:defRPr sz="2100" kern="1200">
          <a:solidFill>
            <a:schemeClr val="tx1"/>
          </a:solidFill>
          <a:latin typeface="Calibri"/>
          <a:ea typeface="宋体"/>
        </a:defRPr>
      </a:lvl8pPr>
      <a:lvl9pPr marL="4353324" lvl="8" algn="l" defTabSz="1088172">
        <a:defRPr sz="2100" kern="1200">
          <a:solidFill>
            <a:schemeClr val="tx1"/>
          </a:solidFill>
          <a:latin typeface="Calibri"/>
          <a:ea typeface="宋体"/>
        </a:defRPr>
      </a:lvl9pPr>
    </p:otherStyle>
  </p:txStyles>
</p:sldMaster>
</file>

<file path=ppt/slideMasters/theme/theme1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Masters/theme/theme2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Masters/theme/theme3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Masters/theme/theme4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Masters/theme/theme5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Masters/theme/theme6.xml><?xml version="1.0" encoding="utf-8"?>
<a:theme xmlns:thm15="http://schemas.microsoft.com/office/thememl/2012/main"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EF7768"/>
      </a:accent1>
      <a:accent2>
        <a:srgbClr val="C7C7C7"/>
      </a:accent2>
      <a:accent3>
        <a:srgbClr val="38B1BF"/>
      </a:accent3>
      <a:accent4>
        <a:srgbClr val="FF9933"/>
      </a:accent4>
      <a:accent5>
        <a:srgbClr val="7F7F7F"/>
      </a:accent5>
      <a:accent6>
        <a:srgbClr val="878787"/>
      </a:accent6>
      <a:hlink>
        <a:srgbClr val="006387"/>
      </a:hlink>
      <a:folHlink>
        <a:srgbClr val="8B8B8B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s/_rels/slide1.xml.rels>&#65279;<?xml version="1.0" encoding="utf-8"?><Relationships xmlns="http://schemas.openxmlformats.org/package/2006/relationships"><Relationship Type="http://schemas.openxmlformats.org/officeDocument/2006/relationships/slideLayout" Target="/ppt/slideLayouts/slideLayout57.xml" Id="rId1" /><Relationship Type="http://schemas.openxmlformats.org/officeDocument/2006/relationships/notesSlide" Target="/ppt/notesSlides/notesSlide1.xml" Id="rId2" /><Relationship Type="http://schemas.openxmlformats.org/officeDocument/2006/relationships/image" Target="/ppt/media/image5.png" Id="rId3" /><Relationship Type="http://schemas.openxmlformats.org/officeDocument/2006/relationships/image" Target="/ppt/media/image6.png" Id="rId4" /><Relationship Type="http://schemas.openxmlformats.org/officeDocument/2006/relationships/image" Target="/ppt/media/image6.png" Id="rId5" /><Relationship Type="http://schemas.openxmlformats.org/officeDocument/2006/relationships/image" Target="/ppt/media/image6.png" Id="rId6" /><Relationship Type="http://schemas.openxmlformats.org/officeDocument/2006/relationships/image" Target="/ppt/media/image7.png" Id="rId7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6.png" Id="rId2" /><Relationship Type="http://schemas.openxmlformats.org/officeDocument/2006/relationships/image" Target="/ppt/media/image11.png" Id="rId3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7.png" Id="rId2" /><Relationship Type="http://schemas.openxmlformats.org/officeDocument/2006/relationships/image" Target="/ppt/media/image11.png" Id="rId3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1.png" Id="rId2" /><Relationship Type="http://schemas.openxmlformats.org/officeDocument/2006/relationships/image" Target="/ppt/media/image18.png" Id="rId3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9.png" Id="rId2" /><Relationship Type="http://schemas.openxmlformats.org/officeDocument/2006/relationships/image" Target="/ppt/media/image11.png" Id="rId3" /><Relationship Type="http://schemas.openxmlformats.org/officeDocument/2006/relationships/image" Target="/ppt/media/image20.png" Id="rId4" /><Relationship Type="http://schemas.openxmlformats.org/officeDocument/2006/relationships/image" Target="/ppt/media/image21.png" Id="rId5" /><Relationship Type="http://schemas.openxmlformats.org/officeDocument/2006/relationships/image" Target="/ppt/media/image22.png" Id="rId6" /><Relationship Type="http://schemas.openxmlformats.org/officeDocument/2006/relationships/image" Target="/ppt/media/image23.png" Id="rId7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1.png" Id="rId2" /><Relationship Type="http://schemas.openxmlformats.org/officeDocument/2006/relationships/image" Target="/ppt/media/image24.png" Id="rId3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1.png" Id="rId2" /><Relationship Type="http://schemas.openxmlformats.org/officeDocument/2006/relationships/image" Target="/ppt/media/image25.png" Id="rId3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1.png" Id="rId2" /><Relationship Type="http://schemas.openxmlformats.org/officeDocument/2006/relationships/image" Target="/ppt/media/image26.png" Id="rId3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slideLayout" Target="/ppt/slideLayouts/slideLayout40.xml" Id="rId1" /><Relationship Type="http://schemas.openxmlformats.org/officeDocument/2006/relationships/image" Target="/ppt/media/image8.png" Id="rId2" /></Relationships>
</file>

<file path=ppt/slides/_rels/slide20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27.png" Id="rId2" /><Relationship Type="http://schemas.openxmlformats.org/officeDocument/2006/relationships/image" Target="/ppt/media/image28.png" Id="rId3" /><Relationship Type="http://schemas.openxmlformats.org/officeDocument/2006/relationships/image" Target="/ppt/media/image29.png" Id="rId4" /><Relationship Type="http://schemas.openxmlformats.org/officeDocument/2006/relationships/image" Target="/ppt/media/image30.png" Id="rId5" /><Relationship Type="http://schemas.openxmlformats.org/officeDocument/2006/relationships/image" Target="/ppt/media/image31.png" Id="rId6" /><Relationship Type="http://schemas.openxmlformats.org/officeDocument/2006/relationships/image" Target="/ppt/media/image32.png" Id="rId7" /><Relationship Type="http://schemas.openxmlformats.org/officeDocument/2006/relationships/image" Target="/ppt/media/image33.png" Id="rId8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34.png" Id="rId2" /></Relationships>
</file>

<file path=ppt/slides/_rels/slide23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35.png" Id="rId2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36.png" Id="rId2" /></Relationships>
</file>

<file path=ppt/slides/_rels/slide25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37.png" Id="rId2" /><Relationship Type="http://schemas.openxmlformats.org/officeDocument/2006/relationships/image" Target="/ppt/media/image38.png" Id="rId3" /><Relationship Type="http://schemas.openxmlformats.org/officeDocument/2006/relationships/image" Target="/ppt/media/image39.png" Id="rId4" /></Relationships>
</file>

<file path=ppt/slides/_rels/slide26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40.png" Id="rId2" /></Relationships>
</file>

<file path=ppt/slides/_rels/slide27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1.png" Id="rId2" /><Relationship Type="http://schemas.openxmlformats.org/officeDocument/2006/relationships/image" Target="/ppt/media/image41.png" Id="rId3" /><Relationship Type="http://schemas.openxmlformats.org/officeDocument/2006/relationships/image" Target="/ppt/media/image42.png" Id="rId4" /></Relationships>
</file>

<file path=ppt/slides/_rels/slide28.xml.rels>&#65279;<?xml version="1.0" encoding="utf-8"?><Relationships xmlns="http://schemas.openxmlformats.org/package/2006/relationships"><Relationship Type="http://schemas.openxmlformats.org/officeDocument/2006/relationships/slideLayout" Target="/ppt/slideLayouts/slideLayout40.xml" Id="rId1" /><Relationship Type="http://schemas.openxmlformats.org/officeDocument/2006/relationships/image" Target="/ppt/media/image43.png" Id="rId2" /></Relationships>
</file>

<file path=ppt/slides/_rels/slide29.xml.rels>&#65279;<?xml version="1.0" encoding="utf-8"?><Relationships xmlns="http://schemas.openxmlformats.org/package/2006/relationships"><Relationship Type="http://schemas.openxmlformats.org/officeDocument/2006/relationships/slideLayout" Target="/ppt/slideLayouts/slideLayout29.xml" Id="rId1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slideLayout" Target="/ppt/slideLayouts/slideLayout18.xml" Id="rId1" /></Relationships>
</file>

<file path=ppt/slides/_rels/slide30.xml.rels>&#65279;<?xml version="1.0" encoding="utf-8"?><Relationships xmlns="http://schemas.openxmlformats.org/package/2006/relationships"><Relationship Type="http://schemas.openxmlformats.org/officeDocument/2006/relationships/slideLayout" Target="/ppt/slideLayouts/slideLayout29.xml" Id="rId1" /><Relationship Type="http://schemas.openxmlformats.org/officeDocument/2006/relationships/image" Target="/ppt/media/image44.png" Id="rId2" /><Relationship Type="http://schemas.openxmlformats.org/officeDocument/2006/relationships/image" Target="/ppt/media/image45.png" Id="rId3" /></Relationships>
</file>

<file path=ppt/slides/_rels/slide31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Id1" /><Relationship Type="http://schemas.openxmlformats.org/officeDocument/2006/relationships/image" Target="/ppt/media/image46.png" Id="rId2" /></Relationships>
</file>

<file path=ppt/slides/_rels/slide32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Id1" /><Relationship Type="http://schemas.openxmlformats.org/officeDocument/2006/relationships/image" Target="/ppt/media/image47.png" Id="rId2" /></Relationships>
</file>

<file path=ppt/slides/_rels/slide33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Id1" /><Relationship Type="http://schemas.openxmlformats.org/officeDocument/2006/relationships/image" Target="/ppt/media/image48.png" Id="rId2" /></Relationships>
</file>

<file path=ppt/slides/_rels/slide34.xml.rels>&#65279;<?xml version="1.0" encoding="utf-8"?><Relationships xmlns="http://schemas.openxmlformats.org/package/2006/relationships"><Relationship Type="http://schemas.openxmlformats.org/officeDocument/2006/relationships/slideLayout" Target="/ppt/slideLayouts/slideLayout29.xml" Id="rId1" /><Relationship Type="http://schemas.openxmlformats.org/officeDocument/2006/relationships/image" Target="/ppt/media/image49.png" Id="rId2" /><Relationship Type="http://schemas.openxmlformats.org/officeDocument/2006/relationships/image" Target="/ppt/media/image49.png" Id="rId3" /><Relationship Type="http://schemas.openxmlformats.org/officeDocument/2006/relationships/image" Target="/ppt/media/image49.png" Id="rId4" /></Relationships>
</file>

<file path=ppt/slides/_rels/slide35.xml.rels>&#65279;<?xml version="1.0" encoding="utf-8"?><Relationships xmlns="http://schemas.openxmlformats.org/package/2006/relationships"><Relationship Type="http://schemas.openxmlformats.org/officeDocument/2006/relationships/slideLayout" Target="/ppt/slideLayouts/slideLayout52.xml" Id="rId1" /></Relationships>
</file>

<file path=ppt/slides/_rels/slide36.xml.rels>&#65279;<?xml version="1.0" encoding="utf-8"?><Relationships xmlns="http://schemas.openxmlformats.org/package/2006/relationships"><Relationship Type="http://schemas.openxmlformats.org/officeDocument/2006/relationships/slideLayout" Target="/ppt/slideLayouts/slideLayout52.xml" Id="rId1" /><Relationship Type="http://schemas.openxmlformats.org/officeDocument/2006/relationships/image" Target="/ppt/media/image50.png" Id="rId2" /><Relationship Type="http://schemas.openxmlformats.org/officeDocument/2006/relationships/image" Target="/ppt/media/image51.png" Id="rId3" /></Relationships>
</file>

<file path=ppt/slides/_rels/slide37.xml.rels>&#65279;<?xml version="1.0" encoding="utf-8"?><Relationships xmlns="http://schemas.openxmlformats.org/package/2006/relationships"><Relationship Type="http://schemas.openxmlformats.org/officeDocument/2006/relationships/slideLayout" Target="/ppt/slideLayouts/slideLayout52.xml" Id="rId1" /><Relationship Type="http://schemas.openxmlformats.org/officeDocument/2006/relationships/image" Target="/ppt/media/image52.png" Id="rId2" /><Relationship Type="http://schemas.openxmlformats.org/officeDocument/2006/relationships/image" Target="/ppt/media/image53.png" Id="rId3" /></Relationships>
</file>

<file path=ppt/slides/_rels/slide38.xml.rels>&#65279;<?xml version="1.0" encoding="utf-8"?><Relationships xmlns="http://schemas.openxmlformats.org/package/2006/relationships"><Relationship Type="http://schemas.openxmlformats.org/officeDocument/2006/relationships/slideLayout" Target="/ppt/slideLayouts/slideLayout52.xml" Id="rId1" /><Relationship Type="http://schemas.openxmlformats.org/officeDocument/2006/relationships/image" Target="/ppt/media/image49.png" Id="rId2" /><Relationship Type="http://schemas.openxmlformats.org/officeDocument/2006/relationships/image" Target="/ppt/media/image49.png" Id="rId3" /><Relationship Type="http://schemas.openxmlformats.org/officeDocument/2006/relationships/image" Target="/ppt/media/image49.png" Id="rId4" /></Relationships>
</file>

<file path=ppt/slides/_rels/slide39.xml.rels>&#65279;<?xml version="1.0" encoding="utf-8"?><Relationships xmlns="http://schemas.openxmlformats.org/package/2006/relationships"><Relationship Type="http://schemas.openxmlformats.org/officeDocument/2006/relationships/slideLayout" Target="/ppt/slideLayouts/slideLayout40.xml" Id="rId1" /><Relationship Type="http://schemas.openxmlformats.org/officeDocument/2006/relationships/image" Target="/ppt/media/image54.png" Id="rId2" /><Relationship Type="http://schemas.openxmlformats.org/officeDocument/2006/relationships/image" Target="/ppt/media/image55.png" Id="rId3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slideLayout" Target="/ppt/slideLayouts/slideLayout18.xml" Id="rId1" /></Relationships>
</file>

<file path=ppt/slides/_rels/slide40.xml.rels>&#65279;<?xml version="1.0" encoding="utf-8"?><Relationships xmlns="http://schemas.openxmlformats.org/package/2006/relationships"><Relationship Type="http://schemas.openxmlformats.org/officeDocument/2006/relationships/slideLayout" Target="/ppt/slideLayouts/slideLayout40.xml" Id="rId1" /><Relationship Type="http://schemas.openxmlformats.org/officeDocument/2006/relationships/notesSlide" Target="/ppt/notesSlides/notesSlide2.xml" Id="rId2" /><Relationship Type="http://schemas.openxmlformats.org/officeDocument/2006/relationships/image" Target="/ppt/media/image56.png" Id="rId3" /></Relationships>
</file>

<file path=ppt/slides/_rels/slide41.xml.rels>&#65279;<?xml version="1.0" encoding="utf-8"?><Relationships xmlns="http://schemas.openxmlformats.org/package/2006/relationships"><Relationship Type="http://schemas.openxmlformats.org/officeDocument/2006/relationships/slideLayout" Target="/ppt/slideLayouts/slideLayout59.xml" Id="rId1" /><Relationship Type="http://schemas.openxmlformats.org/officeDocument/2006/relationships/image" Target="/ppt/media/image6.png" Id="rId2" /><Relationship Type="http://schemas.openxmlformats.org/officeDocument/2006/relationships/image" Target="/ppt/media/image6.png" Id="rId3" /><Relationship Type="http://schemas.openxmlformats.org/officeDocument/2006/relationships/image" Target="/ppt/media/image6.png" Id="rId4" /><Relationship Type="http://schemas.openxmlformats.org/officeDocument/2006/relationships/image" Target="/ppt/media/image57.png" Id="rId5" /><Relationship Type="http://schemas.openxmlformats.org/officeDocument/2006/relationships/image" Target="/ppt/media/image58.png" Id="rId6" /><Relationship Type="http://schemas.openxmlformats.org/officeDocument/2006/relationships/image" Target="/ppt/media/image59.png" Id="rId7" /><Relationship Type="http://schemas.openxmlformats.org/officeDocument/2006/relationships/image" Target="/ppt/media/image60.png" Id="rId8" /><Relationship Type="http://schemas.openxmlformats.org/officeDocument/2006/relationships/hyperlink" Target="mailto:2813989769@qq.com" TargetMode="External" Id="rId9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slideLayout" Target="/ppt/slideLayouts/slideLayout40.xml" Id="rId1" /><Relationship Type="http://schemas.openxmlformats.org/officeDocument/2006/relationships/image" Target="/ppt/media/image9.png" Id="rId2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0.png" Id="rId2" /><Relationship Type="http://schemas.openxmlformats.org/officeDocument/2006/relationships/image" Target="/ppt/media/image11.png" Id="rId3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Relationship Type="http://schemas.openxmlformats.org/officeDocument/2006/relationships/image" Target="/ppt/media/image12.png" Id="rId2" /><Relationship Type="http://schemas.openxmlformats.org/officeDocument/2006/relationships/image" Target="/ppt/media/image13.png" Id="rId3" /><Relationship Type="http://schemas.openxmlformats.org/officeDocument/2006/relationships/image" Target="/ppt/media/image14.png" Id="rId4" /><Relationship Type="http://schemas.openxmlformats.org/officeDocument/2006/relationships/image" Target="/ppt/media/image15.png" Id="rId5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917718" y="1917106"/>
            <a:ext cx="575931" cy="503939"/>
            <a:chOff x="1342678" y="1701602"/>
            <a:chExt cx="576064" cy="50405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342678" y="1701602"/>
              <a:ext cx="0" cy="504056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  <a:prstDash val="solid"/>
            </a:ln>
          </p:spPr>
        </p:cxnSp>
        <p:cxnSp>
          <p:nvCxnSpPr>
            <p:cNvPr id="20" name="直接连接符 19"/>
            <p:cNvCxnSpPr/>
            <p:nvPr/>
          </p:nvCxnSpPr>
          <p:spPr>
            <a:xfrm>
              <a:off x="1342678" y="1702440"/>
              <a:ext cx="576064" cy="0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  <a:prstDash val="solid"/>
            </a:ln>
          </p:spPr>
        </p:cxnSp>
      </p:grpSp>
      <p:grpSp>
        <p:nvGrpSpPr>
          <p:cNvPr id="26" name="组合 25"/>
          <p:cNvGrpSpPr/>
          <p:nvPr/>
        </p:nvGrpSpPr>
        <p:grpSpPr>
          <a:xfrm rot="10800000">
            <a:off x="9868462" y="3140796"/>
            <a:ext cx="575931" cy="501422"/>
            <a:chOff x="1342678" y="1701602"/>
            <a:chExt cx="576064" cy="50405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342678" y="1701602"/>
              <a:ext cx="0" cy="504056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  <a:prstDash val="solid"/>
            </a:ln>
          </p:spPr>
        </p:cxnSp>
        <p:cxnSp>
          <p:nvCxnSpPr>
            <p:cNvPr id="28" name="直接连接符 27"/>
            <p:cNvCxnSpPr/>
            <p:nvPr/>
          </p:nvCxnSpPr>
          <p:spPr>
            <a:xfrm>
              <a:off x="1342678" y="1702440"/>
              <a:ext cx="576064" cy="0"/>
            </a:xfrm>
            <a:prstGeom prst="line">
              <a:avLst/>
            </a:prstGeom>
            <a:ln w="12700">
              <a:solidFill>
                <a:schemeClr val="bg1">
                  <a:lumMod val="95000"/>
                </a:schemeClr>
              </a:solidFill>
              <a:prstDash val="solid"/>
            </a:ln>
          </p:spPr>
        </p:cxnSp>
      </p:grpSp>
      <p:grpSp>
        <p:nvGrpSpPr>
          <p:cNvPr id="23" name="组合 22"/>
          <p:cNvGrpSpPr/>
          <p:nvPr/>
        </p:nvGrpSpPr>
        <p:grpSpPr>
          <a:xfrm>
            <a:off x="2389113" y="2340799"/>
            <a:ext cx="7815225" cy="1178316"/>
            <a:chOff x="2387461" y="2054825"/>
            <a:chExt cx="7817034" cy="1178589"/>
          </a:xfrm>
        </p:grpSpPr>
        <p:sp>
          <p:nvSpPr>
            <p:cNvPr id="13" name="矩形 12"/>
            <p:cNvSpPr/>
            <p:nvPr/>
          </p:nvSpPr>
          <p:spPr>
            <a:xfrm>
              <a:off x="2387461" y="2054825"/>
              <a:ext cx="7817034" cy="757267"/>
            </a:xfrm>
            <a:prstGeom prst="rect">
              <a:avLst/>
            </a:prstGeom>
            <a:noFill/>
            <a:ln>
              <a:noFill/>
            </a:ln>
            <a:effectLst>
              <a:glow rad="1905000">
                <a:srgbClr val="F14124">
                  <a:alpha val="40000"/>
                </a:srgbClr>
              </a:glow>
              <a:softEdge rad="1270000"/>
            </a:effectLst>
          </p:spPr>
          <p:txBody>
            <a:bodyPr wrap="square" lIns="91402" tIns="45701" rIns="91402" bIns="45701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sz="5400" spc="-105">
                  <a:solidFill>
                    <a:srgbClr val="FF6600"/>
                  </a:solidFill>
                  <a:latin typeface="微软雅黑"/>
                  <a:ea typeface="微软雅黑"/>
                </a:rPr>
                <a:t>媒体资讯 发现分析</a:t>
              </a:r>
              <a:endParaRPr lang="en-US" sz="5400" spc="-105">
                <a:solidFill>
                  <a:srgbClr val="FF66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467241" y="2897296"/>
              <a:ext cx="7335709" cy="3361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172">
                <a:lnSpc>
                  <a:spcPct val="150000"/>
                </a:lnSpc>
              </a:pPr>
              <a:endParaRPr lang="en-US" sz="1200">
                <a:solidFill>
                  <a:srgbClr val="FFFFFF">
                    <a:lumMod val="95000"/>
                  </a:srgbClr>
                </a:solidFill>
                <a:latin typeface="方正黑体简体"/>
                <a:ea typeface="方正黑体简体"/>
              </a:endParaRPr>
            </a:p>
          </p:txBody>
        </p:sp>
      </p:grpSp>
      <p:pic>
        <p:nvPicPr>
          <p:cNvPr id="2" name="5a1623d1d6f54">
            <a:hlinkClick r:id="" action="ppaction://media"/>
          </p:cNvPr>
          <p:cNvPicPr/>
          <p:nvPr/>
        </p:nvPicPr>
        <p:blipFill>
          <a:blip r:embed="rId3"/>
          <a:stretch/>
        </p:blipFill>
        <p:spPr>
          <a:xfrm>
            <a:off x="5790478" y="-1538402"/>
            <a:ext cx="609459" cy="60945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/>
        </p:blipFill>
        <p:spPr>
          <a:xfrm>
            <a:off x="3864268" y="3960215"/>
            <a:ext cx="848222" cy="927495"/>
          </a:xfrm>
          <a:prstGeom prst="rect">
            <a:avLst/>
          </a:prstGeom>
        </p:spPr>
      </p:pic>
      <p:pic>
        <p:nvPicPr>
          <p:cNvPr id="25" name="图片 24"/>
          <p:cNvPicPr/>
          <p:nvPr/>
        </p:nvPicPr>
        <p:blipFill>
          <a:blip r:embed="rId5"/>
          <a:stretch/>
        </p:blipFill>
        <p:spPr>
          <a:xfrm>
            <a:off x="7463835" y="4796836"/>
            <a:ext cx="431948" cy="472318"/>
          </a:xfrm>
          <a:prstGeom prst="rect">
            <a:avLst/>
          </a:prstGeom>
        </p:spPr>
      </p:pic>
      <p:pic>
        <p:nvPicPr>
          <p:cNvPr id="30" name="图片 29"/>
          <p:cNvPicPr/>
          <p:nvPr/>
        </p:nvPicPr>
        <p:blipFill>
          <a:blip r:embed="rId6">
            <a:alphaModFix amt="50000"/>
          </a:blip>
          <a:stretch/>
        </p:blipFill>
        <p:spPr>
          <a:xfrm>
            <a:off x="9650325" y="687747"/>
            <a:ext cx="1020898" cy="1116308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7"/>
          <a:stretch/>
        </p:blipFill>
        <p:spPr>
          <a:xfrm>
            <a:off x="4932498" y="5983764"/>
            <a:ext cx="2615506" cy="49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65724" y="3221702"/>
            <a:ext cx="7330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微软雅黑"/>
                <a:ea typeface="微软雅黑"/>
              </a:rPr>
              <a:t>—</a:t>
            </a:r>
            <a:r>
              <a:rPr lang="en-US">
                <a:solidFill>
                  <a:schemeClr val="bg1"/>
                </a:solidFill>
                <a:latin typeface="微软雅黑"/>
                <a:ea typeface="微软雅黑"/>
              </a:rPr>
              <a:t>WiseSearch</a:t>
            </a:r>
            <a:r>
              <a:rPr lang="zh-CN">
                <a:solidFill>
                  <a:schemeClr val="bg1"/>
                </a:solidFill>
                <a:latin typeface="微软雅黑"/>
                <a:ea typeface="微软雅黑"/>
              </a:rPr>
              <a:t>慧科新闻搜索研究数据库在科研中的使用与价值</a:t>
            </a:r>
            <a:endParaRPr lang="en-US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85920" y="4418067"/>
            <a:ext cx="22779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400">
                <a:solidFill>
                  <a:schemeClr val="bg1"/>
                </a:solidFill>
                <a:latin typeface="黑体"/>
                <a:ea typeface="黑体"/>
              </a:rPr>
              <a:t>主讲人：张 磊</a:t>
            </a:r>
            <a:endParaRPr lang="zh-CN" sz="2400">
              <a:solidFill>
                <a:schemeClr val="bg1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4592256" y="759182"/>
            <a:ext cx="7704018" cy="45587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0486" y="381000"/>
            <a:ext cx="416502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sz="4000" b="1" spc="300">
                <a:solidFill>
                  <a:schemeClr val="bg1"/>
                </a:solidFill>
                <a:latin typeface="Microsoft YaHei"/>
                <a:ea typeface="Microsoft YaHei"/>
              </a:rPr>
              <a:t>精准搜索</a:t>
            </a:r>
            <a:endParaRPr lang="en-US" sz="40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>
              <a:lnSpc>
                <a:spcPct val="110000"/>
              </a:lnSpc>
            </a:pPr>
            <a:r>
              <a:rPr lang="zh-CN" sz="3000" spc="300">
                <a:solidFill>
                  <a:schemeClr val="bg1"/>
                </a:solidFill>
                <a:latin typeface="Microsoft YaHei"/>
                <a:ea typeface="Microsoft YaHei"/>
              </a:rPr>
              <a:t>在海量数据中快速而精准地搜索并获取想要的特定资讯</a:t>
            </a:r>
            <a:endParaRPr lang="en-US" sz="30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1" name="橢圓 12"/>
          <p:cNvSpPr/>
          <p:nvPr/>
        </p:nvSpPr>
        <p:spPr>
          <a:xfrm>
            <a:off x="472440" y="4176600"/>
            <a:ext cx="2194560" cy="219624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先进的</a:t>
            </a:r>
            <a:r>
              <a:rPr lang="zh-CN" sz="2800" b="1">
                <a:solidFill>
                  <a:srgbClr val="3399FF"/>
                </a:solidFill>
                <a:latin typeface="Microsoft YaHei"/>
                <a:ea typeface="Microsoft YaHei"/>
              </a:rPr>
              <a:t>搜索</a:t>
            </a:r>
            <a:endParaRPr lang="en-US" sz="2800" b="1">
              <a:solidFill>
                <a:srgbClr val="3399FF"/>
              </a:solidFill>
              <a:latin typeface="Microsoft YaHei"/>
              <a:ea typeface="Microsoft YaHei"/>
            </a:endParaRPr>
          </a:p>
          <a:p>
            <a:pPr algn="ctr">
              <a:lnSpc>
                <a:spcPct val="90000"/>
              </a:lnSpc>
            </a:pP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及</a:t>
            </a:r>
            <a:r>
              <a:rPr lang="zh-CN" sz="2800" b="1">
                <a:solidFill>
                  <a:srgbClr val="3399FF"/>
                </a:solidFill>
                <a:latin typeface="Microsoft YaHei"/>
                <a:ea typeface="Microsoft YaHei"/>
              </a:rPr>
              <a:t>筛选</a:t>
            </a: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工具</a:t>
            </a:r>
            <a:endParaRPr lang="zh-HK" sz="28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sp>
        <p:nvSpPr>
          <p:cNvPr id="9" name="橢圓 12"/>
          <p:cNvSpPr/>
          <p:nvPr/>
        </p:nvSpPr>
        <p:spPr>
          <a:xfrm>
            <a:off x="2060476" y="2902950"/>
            <a:ext cx="2194560" cy="219624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智能的</a:t>
            </a:r>
            <a:r>
              <a:rPr lang="zh-CN" sz="2800" b="1">
                <a:solidFill>
                  <a:srgbClr val="3399FF"/>
                </a:solidFill>
                <a:latin typeface="Microsoft YaHei"/>
                <a:ea typeface="Microsoft YaHei"/>
              </a:rPr>
              <a:t>行业</a:t>
            </a:r>
            <a:endParaRPr lang="en-US" sz="2800" b="1">
              <a:solidFill>
                <a:srgbClr val="3399FF"/>
              </a:solidFill>
              <a:latin typeface="Microsoft YaHei"/>
              <a:ea typeface="Microsoft YaHei"/>
            </a:endParaRPr>
          </a:p>
          <a:p>
            <a:pPr algn="ctr">
              <a:lnSpc>
                <a:spcPct val="90000"/>
              </a:lnSpc>
            </a:pP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及</a:t>
            </a:r>
            <a:r>
              <a:rPr lang="zh-CN" sz="2800" b="1">
                <a:solidFill>
                  <a:srgbClr val="3399FF"/>
                </a:solidFill>
                <a:latin typeface="Microsoft YaHei"/>
                <a:ea typeface="Microsoft YaHei"/>
              </a:rPr>
              <a:t>内容</a:t>
            </a:r>
            <a:r>
              <a:rPr 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分类</a:t>
            </a:r>
            <a:endParaRPr lang="en-US" sz="28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255036" y="405064"/>
            <a:ext cx="8347881" cy="7065571"/>
            <a:chOff x="3949744" y="209029"/>
            <a:chExt cx="8162486" cy="7065571"/>
          </a:xfrm>
        </p:grpSpPr>
        <p:pic>
          <p:nvPicPr>
            <p:cNvPr id="14" name="Picture 36"/>
            <p:cNvPicPr/>
            <p:nvPr/>
          </p:nvPicPr>
          <p:blipFill>
            <a:blip r:embed="rId3"/>
            <a:stretch/>
          </p:blipFill>
          <p:spPr>
            <a:xfrm>
              <a:off x="3949744" y="209029"/>
              <a:ext cx="8162486" cy="7065571"/>
            </a:xfrm>
            <a:prstGeom prst="rect">
              <a:avLst/>
            </a:prstGeom>
          </p:spPr>
        </p:pic>
        <p:sp>
          <p:nvSpPr>
            <p:cNvPr id="17" name="Rounded Rectangle 4"/>
            <p:cNvSpPr/>
            <p:nvPr/>
          </p:nvSpPr>
          <p:spPr>
            <a:xfrm>
              <a:off x="4788783" y="2765278"/>
              <a:ext cx="3105909" cy="2308519"/>
            </a:xfrm>
            <a:prstGeom prst="roundRect">
              <a:avLst>
                <a:gd name="adj" fmla="val 8560"/>
              </a:avLst>
            </a:prstGeom>
            <a:noFill/>
            <a:ln w="28575">
              <a:solidFill>
                <a:srgbClr val="00B0F0"/>
              </a:solidFill>
              <a:prstDash val="solid"/>
              <a:miter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 defTabSz="914400"/>
              <a:endParaRPr lang="en-US" sz="18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2"/>
          <a:stretch/>
        </p:blipFill>
        <p:spPr>
          <a:xfrm>
            <a:off x="4944979" y="560753"/>
            <a:ext cx="7435516" cy="42398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1340" y="381000"/>
            <a:ext cx="413112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历史研究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资讯回溯至</a:t>
            </a:r>
            <a:r>
              <a:rPr lang="en-US" sz="3000" spc="300">
                <a:solidFill>
                  <a:srgbClr val="FFFFFF"/>
                </a:solidFill>
                <a:latin typeface="Microsoft YaHei"/>
                <a:ea typeface="Microsoft YaHei"/>
              </a:rPr>
              <a:t>2000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年，为您提供珍贵的历史资料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9" name="橢圓 12"/>
          <p:cNvSpPr/>
          <p:nvPr/>
        </p:nvSpPr>
        <p:spPr>
          <a:xfrm>
            <a:off x="603825" y="3525253"/>
            <a:ext cx="2468294" cy="255459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灵活的时间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范围设置，自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定义</a:t>
            </a:r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最长期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段</a:t>
            </a:r>
            <a:r>
              <a:rPr lang="en-US" sz="2800" spc="300">
                <a:solidFill>
                  <a:srgbClr val="FFFFFF"/>
                </a:solidFill>
                <a:latin typeface="Microsoft YaHei"/>
                <a:ea typeface="Microsoft YaHei"/>
              </a:rPr>
              <a:t>5</a:t>
            </a:r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年。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3" name="Picture 36"/>
          <p:cNvPicPr/>
          <p:nvPr/>
        </p:nvPicPr>
        <p:blipFill>
          <a:blip r:embed="rId3"/>
          <a:stretch/>
        </p:blipFill>
        <p:spPr>
          <a:xfrm>
            <a:off x="4602480" y="216632"/>
            <a:ext cx="8077200" cy="662355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7315199" y="2382254"/>
            <a:ext cx="4876801" cy="2334125"/>
          </a:xfrm>
          <a:prstGeom prst="roundRect">
            <a:avLst>
              <a:gd name="adj" fmla="val 11665"/>
            </a:avLst>
          </a:prstGeom>
          <a:noFill/>
          <a:ln w="38100">
            <a:solidFill>
              <a:srgbClr val="00B0F0"/>
            </a:solidFill>
            <a:prstDash val="solid"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11340" y="381000"/>
            <a:ext cx="413112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实时掌控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确保资讯收录的时效性，让您在第一时间掌握关注事件热点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9" name="橢圓 12"/>
          <p:cNvSpPr/>
          <p:nvPr/>
        </p:nvSpPr>
        <p:spPr>
          <a:xfrm>
            <a:off x="373380" y="376344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发现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舆论热词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3" name="Picture 36"/>
          <p:cNvPicPr/>
          <p:nvPr/>
        </p:nvPicPr>
        <p:blipFill>
          <a:blip r:embed="rId2"/>
          <a:stretch/>
        </p:blipFill>
        <p:spPr>
          <a:xfrm>
            <a:off x="4602480" y="216632"/>
            <a:ext cx="8077200" cy="6623555"/>
          </a:xfrm>
          <a:prstGeom prst="rect">
            <a:avLst/>
          </a:prstGeom>
        </p:spPr>
      </p:pic>
      <p:sp>
        <p:nvSpPr>
          <p:cNvPr id="14" name="橢圓 12"/>
          <p:cNvSpPr/>
          <p:nvPr/>
        </p:nvSpPr>
        <p:spPr>
          <a:xfrm>
            <a:off x="2315940" y="376344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FFFF00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捕捉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热点话题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2" name="图片 1"/>
          <p:cNvPicPr/>
          <p:nvPr/>
        </p:nvPicPr>
        <p:blipFill>
          <a:blip r:embed="rId3"/>
          <a:stretch/>
        </p:blipFill>
        <p:spPr>
          <a:xfrm>
            <a:off x="4932946" y="547443"/>
            <a:ext cx="7459580" cy="4265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5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196" y="161204"/>
              <a:ext cx="9593018" cy="1006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4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</a:rPr>
                <a:t>讲座提纲</a:t>
              </a:r>
              <a:endParaRPr lang="en-US" sz="5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Rectangle 5"/>
          <p:cNvSpPr/>
          <p:nvPr/>
        </p:nvSpPr>
        <p:spPr>
          <a:xfrm>
            <a:off x="8889001" y="1919287"/>
            <a:ext cx="2869611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en-US" sz="2800" b="1" i="0" u="none" strike="noStrike" baseline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8892870" y="3532331"/>
            <a:ext cx="2832671" cy="2920626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lvl="0">
              <a:spcBef>
                <a:spcPct val="0"/>
              </a:spcBef>
            </a:pPr>
            <a:r>
              <a:rPr lang="zh-CN" sz="2800" b="1">
                <a:solidFill>
                  <a:schemeClr val="bg1"/>
                </a:solidFill>
                <a:latin typeface="微软雅黑"/>
                <a:ea typeface="微软雅黑"/>
              </a:rPr>
              <a:t>如何提高新闻素材收集、传播案例研究？</a:t>
            </a:r>
            <a:endParaRPr lang="en-US" sz="2800" b="1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如何轻松获取市场和行业情报？</a:t>
            </a:r>
          </a:p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如何快速发现您关注的社会</a:t>
            </a: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行业热点？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如何准确检索到与您的课题相关的信息？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如何深入研究事件在媒体上的传播特点？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grpSp>
        <p:nvGrpSpPr>
          <p:cNvPr id="15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16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srgbClr val="FFFFFF"/>
                  </a:solidFill>
                  <a:latin typeface="微软雅黑"/>
                  <a:ea typeface="微软雅黑"/>
                </a:rPr>
                <a:t>3</a:t>
              </a:r>
            </a:p>
          </p:txBody>
        </p:sp>
        <p:sp>
          <p:nvSpPr>
            <p:cNvPr id="17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3200400" y="1913891"/>
            <a:ext cx="2983639" cy="1090673"/>
            <a:chOff x="3200400" y="1913891"/>
            <a:chExt cx="2983639" cy="1090673"/>
          </a:xfrm>
        </p:grpSpPr>
        <p:sp>
          <p:nvSpPr>
            <p:cNvPr id="19" name="Rectangle 6"/>
            <p:cNvSpPr/>
            <p:nvPr/>
          </p:nvSpPr>
          <p:spPr>
            <a:xfrm>
              <a:off x="3200400" y="1913891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>
                  <a:solidFill>
                    <a:schemeClr val="bg1"/>
                  </a:solidFill>
                  <a:latin typeface="微软雅黑"/>
                  <a:ea typeface="微软雅黑"/>
                </a:rPr>
                <a:t>2</a:t>
              </a:r>
              <a:endParaRPr lang="en-US" sz="2800" b="1" i="0" u="none" strike="noStrike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396059" y="1896107"/>
            <a:ext cx="2964317" cy="1108457"/>
            <a:chOff x="380909" y="1905000"/>
            <a:chExt cx="2964317" cy="1108457"/>
          </a:xfrm>
        </p:grpSpPr>
        <p:sp>
          <p:nvSpPr>
            <p:cNvPr id="22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 i="0" u="none" strike="noStrike" spc="300" baseline="0">
                  <a:solidFill>
                    <a:schemeClr val="bg1"/>
                  </a:solidFill>
                  <a:latin typeface="微软雅黑"/>
                  <a:ea typeface="微软雅黑"/>
                </a:rPr>
                <a:t>1</a:t>
              </a:r>
              <a:endParaRPr lang="zh-CN" sz="2800" b="1" i="0" u="none" strike="noStrike" spc="300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4" name="AutoShape 10"/>
          <p:cNvSpPr/>
          <p:nvPr/>
        </p:nvSpPr>
        <p:spPr>
          <a:xfrm>
            <a:off x="8883691" y="3012757"/>
            <a:ext cx="283995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i="0" u="none" strike="noStrike" spc="300" baseline="0">
                <a:solidFill>
                  <a:srgbClr val="00B0F0"/>
                </a:solidFill>
                <a:latin typeface="微软雅黑"/>
                <a:ea typeface="微软雅黑"/>
              </a:rPr>
              <a:t>素材</a:t>
            </a:r>
          </a:p>
        </p:txBody>
      </p:sp>
      <p:sp>
        <p:nvSpPr>
          <p:cNvPr id="12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B0F0"/>
                </a:solidFill>
                <a:latin typeface="微软雅黑"/>
                <a:ea typeface="微软雅黑"/>
              </a:rPr>
              <a:t>获取</a:t>
            </a:r>
            <a:endParaRPr lang="zh-CN" sz="2800" b="1" i="0" u="none" strike="noStrike" spc="300" baseline="0">
              <a:solidFill>
                <a:srgbClr val="00B0F0"/>
              </a:solidFill>
              <a:latin typeface="微软雅黑"/>
              <a:ea typeface="微软雅黑"/>
            </a:endParaRPr>
          </a:p>
        </p:txBody>
      </p:sp>
      <p:sp>
        <p:nvSpPr>
          <p:cNvPr id="13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研究</a:t>
            </a:r>
            <a:endParaRPr lang="zh-CN" sz="2800" b="1" i="0" u="none" strike="noStrike" spc="300" baseline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14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检索</a:t>
            </a:r>
            <a:endParaRPr lang="zh-CN" sz="2800" b="1" i="0" u="none" strike="noStrike" spc="300" baseline="0">
              <a:solidFill>
                <a:srgbClr val="000099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74630" y="1455715"/>
            <a:ext cx="6117369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743" y="1455715"/>
            <a:ext cx="3255763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/>
          <a:stretch/>
        </p:blipFill>
        <p:spPr>
          <a:xfrm>
            <a:off x="4907191" y="559244"/>
            <a:ext cx="7537237" cy="4289298"/>
          </a:xfrm>
          <a:prstGeom prst="rect">
            <a:avLst/>
          </a:prstGeom>
        </p:spPr>
      </p:pic>
      <p:pic>
        <p:nvPicPr>
          <p:cNvPr id="18" name="Picture 36"/>
          <p:cNvPicPr/>
          <p:nvPr/>
        </p:nvPicPr>
        <p:blipFill>
          <a:blip r:embed="rId3"/>
          <a:stretch/>
        </p:blipFill>
        <p:spPr>
          <a:xfrm>
            <a:off x="4602480" y="234445"/>
            <a:ext cx="8077200" cy="66235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388314"/>
            <a:ext cx="41311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>
                <a:solidFill>
                  <a:srgbClr val="FFFFFF"/>
                </a:solidFill>
                <a:latin typeface="Microsoft YaHei"/>
                <a:ea typeface="Microsoft YaHei"/>
              </a:rPr>
              <a:t>分析洞察</a:t>
            </a:r>
            <a:endParaRPr lang="en-US" sz="4000" b="1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通过实时的分析图表，快速统计和分析数据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13" name="橢圓 12"/>
          <p:cNvSpPr/>
          <p:nvPr/>
        </p:nvSpPr>
        <p:spPr>
          <a:xfrm>
            <a:off x="3152735" y="3191188"/>
            <a:ext cx="1371600" cy="137160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意见</a:t>
            </a:r>
            <a:endParaRPr lang="en-US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领袖</a:t>
            </a:r>
            <a:endParaRPr lang="zh-HK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</p:txBody>
      </p:sp>
      <p:sp>
        <p:nvSpPr>
          <p:cNvPr id="14" name="橢圓 12"/>
          <p:cNvSpPr/>
          <p:nvPr/>
        </p:nvSpPr>
        <p:spPr>
          <a:xfrm>
            <a:off x="1294422" y="3933279"/>
            <a:ext cx="1828800" cy="182880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媒体</a:t>
            </a:r>
            <a:endParaRPr lang="en-US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地区分布</a:t>
            </a:r>
            <a:endParaRPr lang="zh-HK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</p:txBody>
      </p:sp>
      <p:sp>
        <p:nvSpPr>
          <p:cNvPr id="15" name="橢圓 12"/>
          <p:cNvSpPr/>
          <p:nvPr/>
        </p:nvSpPr>
        <p:spPr>
          <a:xfrm>
            <a:off x="372047" y="5189997"/>
            <a:ext cx="1554480" cy="155448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媒体</a:t>
            </a:r>
            <a:endParaRPr lang="en-US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趋势</a:t>
            </a:r>
            <a:endParaRPr lang="zh-HK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</p:txBody>
      </p:sp>
      <p:sp>
        <p:nvSpPr>
          <p:cNvPr id="17" name="橢圓 12"/>
          <p:cNvSpPr/>
          <p:nvPr/>
        </p:nvSpPr>
        <p:spPr>
          <a:xfrm>
            <a:off x="2818511" y="4687744"/>
            <a:ext cx="1828800" cy="182880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公众话题</a:t>
            </a:r>
            <a:endParaRPr lang="zh-HK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</p:txBody>
      </p:sp>
      <p:pic>
        <p:nvPicPr>
          <p:cNvPr id="2" name="图片 1"/>
          <p:cNvPicPr/>
          <p:nvPr/>
        </p:nvPicPr>
        <p:blipFill>
          <a:blip r:embed="rId4"/>
          <a:stretch/>
        </p:blipFill>
        <p:spPr>
          <a:xfrm>
            <a:off x="6617436" y="2377070"/>
            <a:ext cx="2727808" cy="2172284"/>
          </a:xfrm>
          <a:prstGeom prst="roundRect">
            <a:avLst>
              <a:gd name="adj" fmla="val 6191"/>
            </a:avLst>
          </a:prstGeom>
          <a:ln w="38100">
            <a:solidFill>
              <a:srgbClr val="00B0F0"/>
            </a:solidFill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图片 10"/>
          <p:cNvPicPr/>
          <p:nvPr/>
        </p:nvPicPr>
        <p:blipFill>
          <a:blip r:embed="rId5"/>
          <a:stretch/>
        </p:blipFill>
        <p:spPr>
          <a:xfrm>
            <a:off x="9728100" y="2377070"/>
            <a:ext cx="2533576" cy="2172284"/>
          </a:xfrm>
          <a:prstGeom prst="roundRect">
            <a:avLst>
              <a:gd name="adj" fmla="val 6079"/>
            </a:avLst>
          </a:prstGeom>
          <a:ln w="38100">
            <a:solidFill>
              <a:srgbClr val="00B0F0"/>
            </a:solidFill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橢圓 12"/>
          <p:cNvSpPr/>
          <p:nvPr/>
        </p:nvSpPr>
        <p:spPr>
          <a:xfrm>
            <a:off x="40629" y="3379037"/>
            <a:ext cx="1645920" cy="164592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事件</a:t>
            </a:r>
            <a:endParaRPr lang="en-US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>
                <a:solidFill>
                  <a:srgbClr val="000000">
                    <a:lumMod val="65000"/>
                    <a:lumOff val="35000"/>
                  </a:srgbClr>
                </a:solidFill>
                <a:latin typeface="Microsoft YaHei"/>
                <a:ea typeface="Microsoft YaHei"/>
              </a:rPr>
              <a:t>发展趋势</a:t>
            </a:r>
            <a:endParaRPr lang="zh-HK" sz="2800">
              <a:solidFill>
                <a:srgbClr val="000000">
                  <a:lumMod val="65000"/>
                  <a:lumOff val="35000"/>
                </a:srgbClr>
              </a:solidFill>
              <a:latin typeface="Microsoft YaHei"/>
              <a:ea typeface="Microsoft YaHei"/>
            </a:endParaRPr>
          </a:p>
        </p:txBody>
      </p:sp>
      <p:pic>
        <p:nvPicPr>
          <p:cNvPr id="4" name="图片 3"/>
          <p:cNvPicPr/>
          <p:nvPr/>
        </p:nvPicPr>
        <p:blipFill>
          <a:blip r:embed="rId6"/>
          <a:stretch/>
        </p:blipFill>
        <p:spPr>
          <a:xfrm>
            <a:off x="6617436" y="2377070"/>
            <a:ext cx="2727807" cy="2172284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7"/>
          <a:stretch/>
        </p:blipFill>
        <p:spPr>
          <a:xfrm>
            <a:off x="9798841" y="2377070"/>
            <a:ext cx="2393159" cy="2172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3380" y="375307"/>
            <a:ext cx="395137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知识发现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通过系统</a:t>
            </a:r>
            <a:r>
              <a:rPr lang="en-US" sz="3000" spc="300">
                <a:solidFill>
                  <a:srgbClr val="FFFFFF"/>
                </a:solidFill>
                <a:latin typeface="Microsoft YaHei"/>
                <a:ea typeface="Microsoft YaHei"/>
              </a:rPr>
              <a:t>AI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智能，快速挖掘关注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事件或关键词的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知识关联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9" name="橢圓 12"/>
          <p:cNvSpPr/>
          <p:nvPr/>
        </p:nvSpPr>
        <p:spPr>
          <a:xfrm>
            <a:off x="373380" y="376344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发现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舆论热词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3" name="Picture 36"/>
          <p:cNvPicPr/>
          <p:nvPr/>
        </p:nvPicPr>
        <p:blipFill>
          <a:blip r:embed="rId2"/>
          <a:stretch/>
        </p:blipFill>
        <p:spPr>
          <a:xfrm>
            <a:off x="4770922" y="234445"/>
            <a:ext cx="8077200" cy="6623555"/>
          </a:xfrm>
          <a:prstGeom prst="rect">
            <a:avLst/>
          </a:prstGeom>
        </p:spPr>
      </p:pic>
      <p:sp>
        <p:nvSpPr>
          <p:cNvPr id="14" name="橢圓 12"/>
          <p:cNvSpPr/>
          <p:nvPr/>
        </p:nvSpPr>
        <p:spPr>
          <a:xfrm>
            <a:off x="2315940" y="376344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FFFF00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捕捉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关联信息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tretch/>
        </p:blipFill>
        <p:spPr>
          <a:xfrm>
            <a:off x="5035306" y="581957"/>
            <a:ext cx="7549734" cy="4302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5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196" y="161204"/>
              <a:ext cx="9593018" cy="1006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4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</a:rPr>
                <a:t>讲座提纲</a:t>
              </a:r>
              <a:endParaRPr lang="en-US" sz="5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Rectangle 5"/>
          <p:cNvSpPr/>
          <p:nvPr/>
        </p:nvSpPr>
        <p:spPr>
          <a:xfrm>
            <a:off x="8889001" y="1919287"/>
            <a:ext cx="2869611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en-US" sz="2800" b="1" i="0" u="none" strike="noStrike" baseline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8892870" y="3532331"/>
            <a:ext cx="2832671" cy="2920626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lvl="0">
              <a:spcBef>
                <a:spcPct val="0"/>
              </a:spcBef>
            </a:pPr>
            <a:r>
              <a:rPr lang="zh-CN" sz="2800" b="1">
                <a:solidFill>
                  <a:schemeClr val="bg1"/>
                </a:solidFill>
                <a:latin typeface="微软雅黑"/>
                <a:ea typeface="微软雅黑"/>
              </a:rPr>
              <a:t>如何提高新闻素材收集、传播案例研究？</a:t>
            </a:r>
            <a:endParaRPr lang="en-US" sz="2800" b="1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如何轻松获取市场和行业情报？</a:t>
            </a:r>
          </a:p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如何快速发现您关注的社会</a:t>
            </a: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行业热点？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如何准确检索到与您的课题相关的信息？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如何深入研究事件在媒体上的传播特点？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grpSp>
        <p:nvGrpSpPr>
          <p:cNvPr id="15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16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srgbClr val="FFFFFF"/>
                  </a:solidFill>
                  <a:latin typeface="微软雅黑"/>
                  <a:ea typeface="微软雅黑"/>
                </a:rPr>
                <a:t>3</a:t>
              </a:r>
            </a:p>
          </p:txBody>
        </p:sp>
        <p:sp>
          <p:nvSpPr>
            <p:cNvPr id="17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3200400" y="1913891"/>
            <a:ext cx="2983639" cy="1090673"/>
            <a:chOff x="3200400" y="1913891"/>
            <a:chExt cx="2983639" cy="1090673"/>
          </a:xfrm>
        </p:grpSpPr>
        <p:sp>
          <p:nvSpPr>
            <p:cNvPr id="19" name="Rectangle 6"/>
            <p:cNvSpPr/>
            <p:nvPr/>
          </p:nvSpPr>
          <p:spPr>
            <a:xfrm>
              <a:off x="3200400" y="1913891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>
                  <a:solidFill>
                    <a:schemeClr val="bg1"/>
                  </a:solidFill>
                  <a:latin typeface="微软雅黑"/>
                  <a:ea typeface="微软雅黑"/>
                </a:rPr>
                <a:t>2</a:t>
              </a:r>
              <a:endParaRPr lang="en-US" sz="2800" b="1" i="0" u="none" strike="noStrike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396059" y="1896107"/>
            <a:ext cx="2964317" cy="1108457"/>
            <a:chOff x="380909" y="1905000"/>
            <a:chExt cx="2964317" cy="1108457"/>
          </a:xfrm>
        </p:grpSpPr>
        <p:sp>
          <p:nvSpPr>
            <p:cNvPr id="22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 i="0" u="none" strike="noStrike" spc="300" baseline="0">
                  <a:solidFill>
                    <a:schemeClr val="bg1"/>
                  </a:solidFill>
                  <a:latin typeface="微软雅黑"/>
                  <a:ea typeface="微软雅黑"/>
                </a:rPr>
                <a:t>1</a:t>
              </a:r>
              <a:endParaRPr lang="zh-CN" sz="2800" b="1" i="0" u="none" strike="noStrike" spc="300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4" name="AutoShape 10"/>
          <p:cNvSpPr/>
          <p:nvPr/>
        </p:nvSpPr>
        <p:spPr>
          <a:xfrm>
            <a:off x="8883691" y="3012757"/>
            <a:ext cx="283995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i="0" u="none" strike="noStrike" spc="300" baseline="0">
                <a:solidFill>
                  <a:srgbClr val="00B0F0"/>
                </a:solidFill>
                <a:latin typeface="微软雅黑"/>
                <a:ea typeface="微软雅黑"/>
              </a:rPr>
              <a:t>素材</a:t>
            </a:r>
          </a:p>
        </p:txBody>
      </p:sp>
      <p:sp>
        <p:nvSpPr>
          <p:cNvPr id="12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B0F0"/>
                </a:solidFill>
                <a:latin typeface="微软雅黑"/>
                <a:ea typeface="微软雅黑"/>
              </a:rPr>
              <a:t>获取</a:t>
            </a:r>
            <a:endParaRPr lang="zh-CN" sz="2800" b="1" i="0" u="none" strike="noStrike" spc="300" baseline="0">
              <a:solidFill>
                <a:srgbClr val="00B0F0"/>
              </a:solidFill>
              <a:latin typeface="微软雅黑"/>
              <a:ea typeface="微软雅黑"/>
            </a:endParaRPr>
          </a:p>
        </p:txBody>
      </p:sp>
      <p:sp>
        <p:nvSpPr>
          <p:cNvPr id="13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研究</a:t>
            </a:r>
            <a:endParaRPr lang="zh-CN" sz="2800" b="1" i="0" u="none" strike="noStrike" spc="300" baseline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14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检索</a:t>
            </a:r>
            <a:endParaRPr lang="zh-CN" sz="2800" b="1" i="0" u="none" strike="noStrike" spc="300" baseline="0">
              <a:solidFill>
                <a:srgbClr val="000099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89000" y="1455715"/>
            <a:ext cx="3302999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743" y="1455715"/>
            <a:ext cx="6067193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334743" y="393120"/>
            <a:ext cx="395137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知识发现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通过系统</a:t>
            </a:r>
            <a:r>
              <a:rPr lang="en-US" sz="3000" spc="300">
                <a:solidFill>
                  <a:srgbClr val="FFFFFF"/>
                </a:solidFill>
                <a:latin typeface="Microsoft YaHei"/>
                <a:ea typeface="Microsoft YaHei"/>
              </a:rPr>
              <a:t>AI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智能，快速挖掘关注事件的知识关联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3" name="橢圓 12"/>
          <p:cNvSpPr/>
          <p:nvPr/>
        </p:nvSpPr>
        <p:spPr>
          <a:xfrm>
            <a:off x="334743" y="3781253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发现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舆论热词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4" name="Picture 36"/>
          <p:cNvPicPr/>
          <p:nvPr/>
        </p:nvPicPr>
        <p:blipFill>
          <a:blip r:embed="rId2"/>
          <a:stretch/>
        </p:blipFill>
        <p:spPr>
          <a:xfrm>
            <a:off x="4563843" y="234445"/>
            <a:ext cx="8077200" cy="6623555"/>
          </a:xfrm>
          <a:prstGeom prst="rect">
            <a:avLst/>
          </a:prstGeom>
        </p:spPr>
      </p:pic>
      <p:sp>
        <p:nvSpPr>
          <p:cNvPr id="5" name="橢圓 12"/>
          <p:cNvSpPr/>
          <p:nvPr/>
        </p:nvSpPr>
        <p:spPr>
          <a:xfrm>
            <a:off x="2277303" y="3781253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FFFF00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捕捉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关联信息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8" name="图片 7"/>
          <p:cNvPicPr/>
          <p:nvPr/>
        </p:nvPicPr>
        <p:blipFill>
          <a:blip r:embed="rId3"/>
          <a:stretch/>
        </p:blipFill>
        <p:spPr>
          <a:xfrm>
            <a:off x="4892634" y="581891"/>
            <a:ext cx="7422078" cy="4297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334743" y="393120"/>
            <a:ext cx="395137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知识发现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通过系统</a:t>
            </a:r>
            <a:r>
              <a:rPr lang="en-US" sz="3000" spc="300">
                <a:solidFill>
                  <a:srgbClr val="FFFFFF"/>
                </a:solidFill>
                <a:latin typeface="Microsoft YaHei"/>
                <a:ea typeface="Microsoft YaHei"/>
              </a:rPr>
              <a:t>AI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智能，快速挖掘关注事件的知识关联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sp>
        <p:nvSpPr>
          <p:cNvPr id="3" name="橢圓 12"/>
          <p:cNvSpPr/>
          <p:nvPr/>
        </p:nvSpPr>
        <p:spPr>
          <a:xfrm>
            <a:off x="334743" y="3781253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发现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舆论热词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4" name="Picture 36"/>
          <p:cNvPicPr/>
          <p:nvPr/>
        </p:nvPicPr>
        <p:blipFill>
          <a:blip r:embed="rId2"/>
          <a:stretch/>
        </p:blipFill>
        <p:spPr>
          <a:xfrm>
            <a:off x="4563843" y="234445"/>
            <a:ext cx="8077200" cy="6623555"/>
          </a:xfrm>
          <a:prstGeom prst="rect">
            <a:avLst/>
          </a:prstGeom>
        </p:spPr>
      </p:pic>
      <p:sp>
        <p:nvSpPr>
          <p:cNvPr id="5" name="橢圓 12"/>
          <p:cNvSpPr/>
          <p:nvPr/>
        </p:nvSpPr>
        <p:spPr>
          <a:xfrm>
            <a:off x="2277303" y="3781253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FFFF00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捕捉</a:t>
            </a:r>
            <a:endParaRPr lang="en-US" sz="2800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algn="ctr" defTabSz="914332"/>
            <a:r>
              <a:rPr lang="zh-CN" sz="2800" spc="300">
                <a:solidFill>
                  <a:srgbClr val="FFFFFF"/>
                </a:solidFill>
                <a:latin typeface="Microsoft YaHei"/>
                <a:ea typeface="Microsoft YaHei"/>
              </a:rPr>
              <a:t>关联信息</a:t>
            </a:r>
            <a:endParaRPr lang="zh-HK" sz="28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7" name="图片 6"/>
          <p:cNvPicPr/>
          <p:nvPr/>
        </p:nvPicPr>
        <p:blipFill>
          <a:blip r:embed="rId3"/>
          <a:stretch/>
        </p:blipFill>
        <p:spPr>
          <a:xfrm>
            <a:off x="4821383" y="534390"/>
            <a:ext cx="7563040" cy="4379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9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Segoe UI Light"/>
              </a:endParaRPr>
            </a:p>
          </p:txBody>
        </p:sp>
        <p:sp>
          <p:nvSpPr>
            <p:cNvPr id="10" name="Rectangle 1"/>
            <p:cNvSpPr/>
            <p:nvPr/>
          </p:nvSpPr>
          <p:spPr>
            <a:xfrm>
              <a:off x="1299196" y="161204"/>
              <a:ext cx="9593018" cy="121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深度的行业分类知识</a:t>
              </a:r>
              <a:endParaRPr lang="en-US" sz="4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融合中文语义学专家经验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sp>
        <p:nvSpPr>
          <p:cNvPr id="11" name="Rectangle 5"/>
          <p:cNvSpPr/>
          <p:nvPr/>
        </p:nvSpPr>
        <p:spPr>
          <a:xfrm>
            <a:off x="8889002" y="1904999"/>
            <a:ext cx="2834640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000" b="1" i="0" u="none" strike="noStrike" baseline="0">
                <a:solidFill>
                  <a:srgbClr val="FFFFFF"/>
                </a:solidFill>
                <a:latin typeface="Microsoft YaHei"/>
                <a:ea typeface="Microsoft YaHei"/>
              </a:rPr>
              <a:t>550+</a:t>
            </a:r>
            <a:endParaRPr lang="en-US" sz="3000" b="1" i="0" u="none" strike="noStrike" baseline="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600" b="0" i="0" u="none" strike="noStrike" baseline="0">
                <a:solidFill>
                  <a:srgbClr val="FFFFFF"/>
                </a:solidFill>
                <a:latin typeface="Microsoft YaHei"/>
                <a:ea typeface="Microsoft YaHei"/>
              </a:rPr>
              <a:t>主题</a:t>
            </a:r>
            <a:endParaRPr lang="zh-CN" sz="2600" b="0" i="0" u="none" strike="noStrike" baseline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2" name="Rectangle 2"/>
          <p:cNvSpPr/>
          <p:nvPr/>
        </p:nvSpPr>
        <p:spPr>
          <a:xfrm>
            <a:off x="8890971" y="2995671"/>
            <a:ext cx="2832671" cy="3481329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股票评级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财务业绩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资本运作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社会责任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主要股市指数行情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商品市场行情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货币供应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利率</a:t>
            </a: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政策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外汇动态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sz="1900">
                <a:solidFill>
                  <a:schemeClr val="bg1"/>
                </a:solidFill>
                <a:latin typeface="Microsoft YaHei"/>
                <a:ea typeface="Microsoft YaHei"/>
              </a:rPr>
              <a:t>金融、保险业行业新闻</a:t>
            </a:r>
            <a:endParaRPr lang="en-US" sz="1900" b="0" i="0" u="none" strike="noStrike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...</a:t>
            </a:r>
            <a:endParaRPr lang="en-US" sz="1900" b="0" i="0" u="none" strike="noStrike" spc="300" baseline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安信信托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北京银行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国泰君安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华夏银行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兴业银行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太平洋证券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中信银行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中航资本控股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...</a:t>
            </a:r>
            <a:endParaRPr lang="en-US" sz="1900" b="0" i="0" u="none" strike="noStrike" spc="300" baseline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汽车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航空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银行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食品饮料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时尚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酒店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医药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房地产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电子产品</a:t>
            </a:r>
          </a:p>
        </p:txBody>
      </p:sp>
      <p:sp>
        <p:nvSpPr>
          <p:cNvPr id="15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住宿和餐饮业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农林牧渔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建筑业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制造业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spc="300">
                <a:solidFill>
                  <a:schemeClr val="bg1"/>
                </a:solidFill>
                <a:latin typeface="Microsoft YaHei"/>
                <a:ea typeface="Microsoft YaHei"/>
              </a:rPr>
              <a:t>采矿业</a:t>
            </a:r>
            <a:endParaRPr lang="en-US" sz="19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房地产业</a:t>
            </a:r>
            <a:endParaRPr lang="en-US" sz="1900" b="0" i="0" u="none" strike="noStrike" spc="300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1900" spc="-80">
                <a:solidFill>
                  <a:schemeClr val="bg1"/>
                </a:solidFill>
                <a:latin typeface="Microsoft YaHei"/>
                <a:ea typeface="Microsoft YaHei"/>
              </a:rPr>
              <a:t>交通运输、仓储和邮政业</a:t>
            </a:r>
            <a:endParaRPr lang="en-US" sz="1900" spc="-8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1900" b="0" i="0" u="none" strike="noStrike" baseline="0">
                <a:solidFill>
                  <a:schemeClr val="bg1"/>
                </a:solidFill>
                <a:latin typeface="Microsoft YaHei"/>
                <a:ea typeface="Microsoft YaHei"/>
              </a:rPr>
              <a:t>批发和零售业</a:t>
            </a:r>
            <a:endParaRPr lang="en-US" sz="1900" b="0" i="0" u="none" strike="noStrike" baseline="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900" b="0" i="0" u="none" strike="noStrike" spc="300" baseline="0">
                <a:solidFill>
                  <a:schemeClr val="bg1"/>
                </a:solidFill>
                <a:latin typeface="Microsoft YaHei"/>
                <a:ea typeface="Microsoft YaHei"/>
              </a:rPr>
              <a:t>...</a:t>
            </a:r>
            <a:endParaRPr lang="en-US" sz="1900" b="0" i="0" u="none" strike="noStrike" spc="300" baseline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6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000" b="1" i="0" u="none" strike="noStrike" spc="300" baseline="0">
                <a:solidFill>
                  <a:srgbClr val="00B0F0"/>
                </a:solidFill>
                <a:latin typeface="Microsoft YaHei"/>
                <a:ea typeface="Microsoft YaHei"/>
              </a:rPr>
              <a:t>长江证券</a:t>
            </a:r>
            <a:endParaRPr lang="zh-CN" sz="2000" b="1" i="0" u="none" strike="noStrike" spc="300" baseline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17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000" b="1" i="0" u="none" strike="noStrike" spc="300" baseline="0">
                <a:solidFill>
                  <a:srgbClr val="0070C0"/>
                </a:solidFill>
                <a:latin typeface="Microsoft YaHei"/>
                <a:ea typeface="Microsoft YaHei"/>
              </a:rPr>
              <a:t>金融业</a:t>
            </a:r>
            <a:endParaRPr lang="zh-CN" sz="2000" b="1" i="0" u="none" strike="noStrike" spc="300" baseline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8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000" b="1" i="0" u="none" strike="noStrike" spc="300" baseline="0">
                <a:solidFill>
                  <a:srgbClr val="000099"/>
                </a:solidFill>
                <a:latin typeface="Microsoft YaHei"/>
                <a:ea typeface="Microsoft YaHei"/>
              </a:rPr>
              <a:t>上市公司</a:t>
            </a:r>
            <a:endParaRPr lang="zh-CN" sz="2000" b="1" i="0" u="none" strike="noStrike" spc="300" baseline="0">
              <a:solidFill>
                <a:srgbClr val="000099"/>
              </a:solidFill>
              <a:latin typeface="Arial"/>
            </a:endParaRPr>
          </a:p>
        </p:txBody>
      </p:sp>
      <p:grpSp>
        <p:nvGrpSpPr>
          <p:cNvPr id="19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20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3000" b="1">
                  <a:solidFill>
                    <a:srgbClr val="FFFFFF"/>
                  </a:solidFill>
                  <a:latin typeface="Microsoft YaHei"/>
                  <a:ea typeface="Microsoft YaHei"/>
                </a:rPr>
                <a:t>8,000+</a:t>
              </a:r>
              <a:endParaRPr lang="en-US" sz="3000" b="1">
                <a:solidFill>
                  <a:srgbClr val="FFFFFF"/>
                </a:solidFill>
                <a:latin typeface="Microsoft YaHei"/>
                <a:ea typeface="Microsoft YaHei"/>
              </a:endParaRPr>
            </a:p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zh-CN" sz="2600">
                  <a:solidFill>
                    <a:srgbClr val="FFFFFF"/>
                  </a:solidFill>
                  <a:latin typeface="Microsoft YaHei"/>
                  <a:ea typeface="Microsoft YaHei"/>
                </a:rPr>
                <a:t>集团</a:t>
              </a:r>
              <a:r>
                <a:rPr lang="en-US" sz="2600">
                  <a:solidFill>
                    <a:srgbClr val="FFFFFF"/>
                  </a:solidFill>
                  <a:latin typeface="Microsoft YaHei"/>
                  <a:ea typeface="Microsoft YaHei"/>
                </a:rPr>
                <a:t>/</a:t>
              </a:r>
              <a:r>
                <a:rPr lang="zh-CN" sz="2600">
                  <a:solidFill>
                    <a:srgbClr val="FFFFFF"/>
                  </a:solidFill>
                  <a:latin typeface="Microsoft YaHei"/>
                  <a:ea typeface="Microsoft YaHei"/>
                </a:rPr>
                <a:t>公司</a:t>
              </a:r>
              <a:endParaRPr lang="zh-CN" sz="2600">
                <a:latin typeface="Arial"/>
              </a:endParaRPr>
            </a:p>
          </p:txBody>
        </p:sp>
        <p:sp>
          <p:nvSpPr>
            <p:cNvPr id="21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" name="Group 30"/>
          <p:cNvGrpSpPr/>
          <p:nvPr/>
        </p:nvGrpSpPr>
        <p:grpSpPr>
          <a:xfrm>
            <a:off x="3219722" y="1913892"/>
            <a:ext cx="2964317" cy="1090673"/>
            <a:chOff x="3219722" y="1913892"/>
            <a:chExt cx="2964317" cy="1090673"/>
          </a:xfrm>
        </p:grpSpPr>
        <p:sp>
          <p:nvSpPr>
            <p:cNvPr id="23" name="Rectangle 6"/>
            <p:cNvSpPr/>
            <p:nvPr/>
          </p:nvSpPr>
          <p:spPr>
            <a:xfrm>
              <a:off x="3219722" y="1913892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sz="2600" b="0" i="0" u="none" strike="noStrike" baseline="0">
                <a:solidFill>
                  <a:srgbClr val="FFFFFF"/>
                </a:solidFill>
                <a:latin typeface="Microsoft YaHei"/>
                <a:ea typeface="Microsoft YaHei"/>
              </a:endParaRPr>
            </a:p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sz="2600" b="0" i="0" u="none" strike="noStrike" baseline="0">
                  <a:solidFill>
                    <a:srgbClr val="FFFFFF"/>
                  </a:solidFill>
                  <a:latin typeface="Microsoft YaHei"/>
                  <a:ea typeface="Microsoft YaHei"/>
                </a:rPr>
                <a:t>细分行</a:t>
              </a:r>
              <a:r>
                <a:rPr lang="zh-CN" sz="2600">
                  <a:solidFill>
                    <a:srgbClr val="FFFFFF"/>
                  </a:solidFill>
                  <a:latin typeface="Microsoft YaHei"/>
                  <a:ea typeface="Microsoft YaHei"/>
                </a:rPr>
                <a:t>业</a:t>
              </a:r>
              <a:endParaRPr lang="zh-CN" sz="2600" b="0" i="0" u="none" strike="noStrike" baseline="0"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24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" name="Group 29"/>
          <p:cNvGrpSpPr/>
          <p:nvPr/>
        </p:nvGrpSpPr>
        <p:grpSpPr>
          <a:xfrm>
            <a:off x="380909" y="1905000"/>
            <a:ext cx="2964317" cy="1108457"/>
            <a:chOff x="380909" y="1905000"/>
            <a:chExt cx="2964317" cy="1108457"/>
          </a:xfrm>
        </p:grpSpPr>
        <p:sp>
          <p:nvSpPr>
            <p:cNvPr id="26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7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3000" b="1" i="0" u="none" strike="noStrike" baseline="0">
                  <a:solidFill>
                    <a:srgbClr val="FFFFFF"/>
                  </a:solidFill>
                  <a:latin typeface="Microsoft YaHei"/>
                  <a:ea typeface="Microsoft YaHei"/>
                </a:rPr>
                <a:t>1</a:t>
              </a:r>
              <a:r>
                <a:rPr lang="en-US" sz="3000" b="1" i="0" u="none" strike="noStrike" baseline="0">
                  <a:solidFill>
                    <a:srgbClr val="FFFFFF"/>
                  </a:solidFill>
                  <a:latin typeface="Microsoft YaHei"/>
                  <a:ea typeface="Microsoft YaHei"/>
                </a:rPr>
                <a:t>0</a:t>
              </a:r>
              <a:r>
                <a:rPr lang="zh-CN" sz="3000" b="1" i="0" u="none" strike="noStrike" baseline="0">
                  <a:solidFill>
                    <a:srgbClr val="FFFFFF"/>
                  </a:solidFill>
                  <a:latin typeface="Microsoft YaHei"/>
                  <a:ea typeface="Microsoft YaHei"/>
                </a:rPr>
                <a:t>大</a:t>
              </a:r>
            </a:p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sz="2600" b="0" i="0" u="none" strike="noStrike" spc="300" baseline="0">
                  <a:solidFill>
                    <a:srgbClr val="FFFFFF"/>
                  </a:solidFill>
                  <a:latin typeface="Microsoft YaHei"/>
                  <a:ea typeface="Microsoft YaHei"/>
                </a:rPr>
                <a:t>领域</a:t>
              </a:r>
              <a:endParaRPr lang="zh-CN" sz="2600" b="0" i="0" u="none" strike="noStrike" spc="300" baseline="0">
                <a:solidFill>
                  <a:schemeClr val="tx1"/>
                </a:solidFill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65"/>
          <p:cNvSpPr/>
          <p:nvPr/>
        </p:nvSpPr>
        <p:spPr>
          <a:xfrm>
            <a:off x="4577701" y="0"/>
            <a:ext cx="7614299" cy="2286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wrap="square" lIns="182880" tIns="182880" rIns="182880" bIns="0" anchor="t" anchorCtr="0"/>
          <a:lstStyle/>
          <a:p>
            <a:pPr algn="ctr">
              <a:lnSpc>
                <a:spcPct val="120000"/>
              </a:lnSpc>
            </a:pPr>
            <a:endParaRPr lang="en-US" sz="20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marL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从各处</a:t>
            </a:r>
            <a:r>
              <a:rPr lang="zh-CN" sz="3600" b="1" spc="300">
                <a:solidFill>
                  <a:schemeClr val="bg1"/>
                </a:solidFill>
                <a:latin typeface="Microsoft YaHei"/>
                <a:ea typeface="Microsoft YaHei"/>
              </a:rPr>
              <a:t>收集和整理</a:t>
            </a: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研究素材，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marL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花费太多的时间？</a:t>
            </a:r>
            <a:endParaRPr sz="36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4" name="Shape 165"/>
          <p:cNvSpPr/>
          <p:nvPr/>
        </p:nvSpPr>
        <p:spPr>
          <a:xfrm>
            <a:off x="4577699" y="2286000"/>
            <a:ext cx="7614299" cy="2286000"/>
          </a:xfrm>
          <a:prstGeom prst="rect">
            <a:avLst/>
          </a:prstGeom>
          <a:solidFill>
            <a:srgbClr val="000099">
              <a:alpha val="80000"/>
            </a:srgbClr>
          </a:solidFill>
          <a:ln w="12700">
            <a:miter/>
          </a:ln>
        </p:spPr>
        <p:txBody>
          <a:bodyPr wrap="square" lIns="182880" tIns="0" rIns="182880" bIns="0" anchor="ctr" anchorCtr="0"/>
          <a:lstStyle/>
          <a:p>
            <a:pPr indent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缺少</a:t>
            </a:r>
            <a:r>
              <a:rPr lang="zh-CN" sz="3600" b="1" spc="300">
                <a:solidFill>
                  <a:schemeClr val="bg1"/>
                </a:solidFill>
                <a:latin typeface="Microsoft YaHei"/>
                <a:ea typeface="Microsoft YaHei"/>
              </a:rPr>
              <a:t>可信赖</a:t>
            </a: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的研究素材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indent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和教学案例素材</a:t>
            </a:r>
            <a:r>
              <a:rPr lang="en-US" sz="3200" spc="300">
                <a:solidFill>
                  <a:schemeClr val="bg1"/>
                </a:solidFill>
                <a:latin typeface="Microsoft YaHei"/>
                <a:ea typeface="Microsoft YaHei"/>
              </a:rPr>
              <a:t>?</a:t>
            </a:r>
            <a:endParaRPr sz="36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5" name="Shape 165"/>
          <p:cNvSpPr/>
          <p:nvPr/>
        </p:nvSpPr>
        <p:spPr>
          <a:xfrm>
            <a:off x="4577700" y="4572000"/>
            <a:ext cx="7614299" cy="2286000"/>
          </a:xfrm>
          <a:prstGeom prst="rect">
            <a:avLst/>
          </a:prstGeom>
          <a:solidFill>
            <a:srgbClr val="000099">
              <a:alpha val="60000"/>
            </a:srgbClr>
          </a:solidFill>
          <a:ln w="12700">
            <a:miter/>
          </a:ln>
        </p:spPr>
        <p:txBody>
          <a:bodyPr wrap="square" lIns="182880" tIns="0" rIns="182880" bIns="0" anchor="ctr" anchorCtr="0"/>
          <a:lstStyle/>
          <a:p>
            <a:pPr indent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如何才能找到</a:t>
            </a:r>
            <a:r>
              <a:rPr lang="zh-CN" sz="3600" b="1" spc="300">
                <a:solidFill>
                  <a:schemeClr val="bg1"/>
                </a:solidFill>
                <a:latin typeface="Microsoft YaHei"/>
                <a:ea typeface="Microsoft YaHei"/>
              </a:rPr>
              <a:t>最新的</a:t>
            </a: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资讯，</a:t>
            </a:r>
          </a:p>
          <a:p>
            <a:pPr indent="463550">
              <a:lnSpc>
                <a:spcPct val="120000"/>
              </a:lnSpc>
            </a:pP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更</a:t>
            </a:r>
            <a:r>
              <a:rPr lang="zh-CN" sz="3600" b="1" spc="300">
                <a:solidFill>
                  <a:schemeClr val="bg1"/>
                </a:solidFill>
                <a:latin typeface="Microsoft YaHei"/>
                <a:ea typeface="Microsoft YaHei"/>
              </a:rPr>
              <a:t>接地气</a:t>
            </a:r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做学问？</a:t>
            </a:r>
            <a:endParaRPr lang="zh-CN" sz="36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0" y="0"/>
            <a:ext cx="45777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5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196" y="161204"/>
              <a:ext cx="9593018" cy="1006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4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</a:rPr>
                <a:t>讲座提纲</a:t>
              </a:r>
              <a:endParaRPr lang="en-US" sz="5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Rectangle 5"/>
          <p:cNvSpPr/>
          <p:nvPr/>
        </p:nvSpPr>
        <p:spPr>
          <a:xfrm>
            <a:off x="8889001" y="1919287"/>
            <a:ext cx="2869611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en-US" sz="2800" b="1" i="0" u="none" strike="noStrike" baseline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8892870" y="3532331"/>
            <a:ext cx="2832671" cy="2920626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lvl="0">
              <a:spcBef>
                <a:spcPct val="0"/>
              </a:spcBef>
            </a:pPr>
            <a:r>
              <a:rPr lang="zh-CN" sz="2800" b="1">
                <a:solidFill>
                  <a:schemeClr val="bg1"/>
                </a:solidFill>
                <a:latin typeface="微软雅黑"/>
                <a:ea typeface="微软雅黑"/>
              </a:rPr>
              <a:t>如何提高新闻素材收集、传播案例研究？</a:t>
            </a:r>
            <a:endParaRPr lang="en-US" sz="2800" b="1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如何轻松获取市场和行业情报？</a:t>
            </a:r>
          </a:p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如何快速发现您关注的社会</a:t>
            </a: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行业热点？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如何准确检索到与您的课题相关的信息？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如何深入研究事件在媒体上的传播特点？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grpSp>
        <p:nvGrpSpPr>
          <p:cNvPr id="15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16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srgbClr val="FFFFFF"/>
                  </a:solidFill>
                  <a:latin typeface="微软雅黑"/>
                  <a:ea typeface="微软雅黑"/>
                </a:rPr>
                <a:t>3</a:t>
              </a:r>
            </a:p>
          </p:txBody>
        </p:sp>
        <p:sp>
          <p:nvSpPr>
            <p:cNvPr id="17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3200400" y="1913891"/>
            <a:ext cx="2983639" cy="1090673"/>
            <a:chOff x="3200400" y="1913891"/>
            <a:chExt cx="2983639" cy="1090673"/>
          </a:xfrm>
        </p:grpSpPr>
        <p:sp>
          <p:nvSpPr>
            <p:cNvPr id="19" name="Rectangle 6"/>
            <p:cNvSpPr/>
            <p:nvPr/>
          </p:nvSpPr>
          <p:spPr>
            <a:xfrm>
              <a:off x="3200400" y="1913891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>
                  <a:solidFill>
                    <a:schemeClr val="bg1"/>
                  </a:solidFill>
                  <a:latin typeface="微软雅黑"/>
                  <a:ea typeface="微软雅黑"/>
                </a:rPr>
                <a:t>2</a:t>
              </a:r>
              <a:endParaRPr lang="en-US" sz="2800" b="1" i="0" u="none" strike="noStrike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396059" y="1896107"/>
            <a:ext cx="2964317" cy="1108457"/>
            <a:chOff x="380909" y="1905000"/>
            <a:chExt cx="2964317" cy="1108457"/>
          </a:xfrm>
        </p:grpSpPr>
        <p:sp>
          <p:nvSpPr>
            <p:cNvPr id="22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 i="0" u="none" strike="noStrike" spc="300" baseline="0">
                  <a:solidFill>
                    <a:schemeClr val="bg1"/>
                  </a:solidFill>
                  <a:latin typeface="微软雅黑"/>
                  <a:ea typeface="微软雅黑"/>
                </a:rPr>
                <a:t>1</a:t>
              </a:r>
              <a:endParaRPr lang="zh-CN" sz="2800" b="1" i="0" u="none" strike="noStrike" spc="300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4" name="AutoShape 10"/>
          <p:cNvSpPr/>
          <p:nvPr/>
        </p:nvSpPr>
        <p:spPr>
          <a:xfrm>
            <a:off x="8883691" y="3012757"/>
            <a:ext cx="283995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i="0" u="none" strike="noStrike" spc="300" baseline="0">
                <a:solidFill>
                  <a:srgbClr val="00B0F0"/>
                </a:solidFill>
                <a:latin typeface="微软雅黑"/>
                <a:ea typeface="微软雅黑"/>
              </a:rPr>
              <a:t>素材</a:t>
            </a:r>
          </a:p>
        </p:txBody>
      </p:sp>
      <p:sp>
        <p:nvSpPr>
          <p:cNvPr id="12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B0F0"/>
                </a:solidFill>
                <a:latin typeface="微软雅黑"/>
                <a:ea typeface="微软雅黑"/>
              </a:rPr>
              <a:t>获取</a:t>
            </a:r>
            <a:endParaRPr lang="zh-CN" sz="2800" b="1" i="0" u="none" strike="noStrike" spc="300" baseline="0">
              <a:solidFill>
                <a:srgbClr val="00B0F0"/>
              </a:solidFill>
              <a:latin typeface="微软雅黑"/>
              <a:ea typeface="微软雅黑"/>
            </a:endParaRPr>
          </a:p>
        </p:txBody>
      </p:sp>
      <p:sp>
        <p:nvSpPr>
          <p:cNvPr id="13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研究</a:t>
            </a:r>
            <a:endParaRPr lang="zh-CN" sz="2800" b="1" i="0" u="none" strike="noStrike" spc="300" baseline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14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检索</a:t>
            </a:r>
            <a:endParaRPr lang="zh-CN" sz="2800" b="1" i="0" u="none" strike="noStrike" spc="300" baseline="0">
              <a:solidFill>
                <a:srgbClr val="000099"/>
              </a:solidFill>
              <a:latin typeface="微软雅黑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743" y="1455715"/>
            <a:ext cx="8898612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8"/>
          <p:cNvSpPr/>
          <p:nvPr/>
        </p:nvSpPr>
        <p:spPr>
          <a:xfrm flipH="1">
            <a:off x="6120666" y="1521781"/>
            <a:ext cx="6071334" cy="5336219"/>
          </a:xfrm>
          <a:prstGeom prst="round2DiagRect">
            <a:avLst>
              <a:gd name="adj1" fmla="val 7766"/>
              <a:gd name="adj2" fmla="val 0"/>
            </a:avLst>
          </a:prstGeom>
          <a:solidFill>
            <a:srgbClr val="3399FF">
              <a:alpha val="8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Round Diagonal Corner Rectangle 5"/>
          <p:cNvSpPr/>
          <p:nvPr/>
        </p:nvSpPr>
        <p:spPr>
          <a:xfrm>
            <a:off x="0" y="1521781"/>
            <a:ext cx="6120666" cy="5336219"/>
          </a:xfrm>
          <a:prstGeom prst="round2DiagRect">
            <a:avLst>
              <a:gd name="adj1" fmla="val 7766"/>
              <a:gd name="adj2" fmla="val 0"/>
            </a:avLst>
          </a:prstGeom>
          <a:solidFill>
            <a:srgbClr val="00CCFF">
              <a:alpha val="8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4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5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基于垂直行业的智能搜索结果</a:t>
              </a:r>
              <a:endParaRPr lang="en-US" sz="4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电子产品业 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vs. 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食品饮料业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178810" y="1707491"/>
            <a:ext cx="5808202" cy="1911714"/>
          </a:xfrm>
          <a:prstGeom prst="rect">
            <a:avLst/>
          </a:prstGeom>
        </p:spPr>
      </p:pic>
      <p:pic>
        <p:nvPicPr>
          <p:cNvPr id="8" name="Picture 8"/>
          <p:cNvPicPr/>
          <p:nvPr/>
        </p:nvPicPr>
        <p:blipFill rotWithShape="1">
          <a:blip r:embed="rId3"/>
          <a:srcRect b="26466"/>
          <a:stretch/>
        </p:blipFill>
        <p:spPr>
          <a:xfrm>
            <a:off x="178810" y="3732090"/>
            <a:ext cx="5808202" cy="3013024"/>
          </a:xfrm>
          <a:prstGeom prst="rect">
            <a:avLst/>
          </a:prstGeom>
        </p:spPr>
      </p:pic>
      <p:pic>
        <p:nvPicPr>
          <p:cNvPr id="9" name="Picture 12"/>
          <p:cNvPicPr/>
          <p:nvPr/>
        </p:nvPicPr>
        <p:blipFill>
          <a:blip r:embed="rId4"/>
          <a:stretch/>
        </p:blipFill>
        <p:spPr>
          <a:xfrm>
            <a:off x="6276897" y="1700176"/>
            <a:ext cx="5755985" cy="1919029"/>
          </a:xfrm>
          <a:prstGeom prst="rect">
            <a:avLst/>
          </a:prstGeom>
        </p:spPr>
      </p:pic>
      <p:sp>
        <p:nvSpPr>
          <p:cNvPr id="10" name="Down Arrow 13"/>
          <p:cNvSpPr/>
          <p:nvPr/>
        </p:nvSpPr>
        <p:spPr>
          <a:xfrm>
            <a:off x="2721667" y="3472961"/>
            <a:ext cx="722489" cy="29248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1" name="Group 21"/>
          <p:cNvGrpSpPr/>
          <p:nvPr/>
        </p:nvGrpSpPr>
        <p:grpSpPr>
          <a:xfrm>
            <a:off x="6271288" y="3745090"/>
            <a:ext cx="5761594" cy="3000023"/>
            <a:chOff x="1371598" y="-598914"/>
            <a:chExt cx="9448800" cy="4836612"/>
          </a:xfrm>
        </p:grpSpPr>
        <p:pic>
          <p:nvPicPr>
            <p:cNvPr id="12" name="Picture 19"/>
            <p:cNvPicPr/>
            <p:nvPr/>
          </p:nvPicPr>
          <p:blipFill>
            <a:blip r:embed="rId5"/>
            <a:stretch/>
          </p:blipFill>
          <p:spPr>
            <a:xfrm>
              <a:off x="1371598" y="-598914"/>
              <a:ext cx="9448800" cy="4836612"/>
            </a:xfrm>
            <a:prstGeom prst="rect">
              <a:avLst/>
            </a:prstGeom>
          </p:spPr>
        </p:pic>
        <p:pic>
          <p:nvPicPr>
            <p:cNvPr id="13" name="Picture 22"/>
            <p:cNvPicPr/>
            <p:nvPr/>
          </p:nvPicPr>
          <p:blipFill rotWithShape="1">
            <a:blip r:embed="rId6"/>
            <a:srcRect l="926" t="60040" r="4109"/>
            <a:stretch/>
          </p:blipFill>
          <p:spPr>
            <a:xfrm>
              <a:off x="1399995" y="1395892"/>
              <a:ext cx="9262533" cy="1823156"/>
            </a:xfrm>
            <a:prstGeom prst="rect">
              <a:avLst/>
            </a:prstGeom>
          </p:spPr>
        </p:pic>
      </p:grpSp>
      <p:sp>
        <p:nvSpPr>
          <p:cNvPr id="14" name="Down Arrow 20"/>
          <p:cNvSpPr/>
          <p:nvPr/>
        </p:nvSpPr>
        <p:spPr>
          <a:xfrm>
            <a:off x="8793644" y="3472961"/>
            <a:ext cx="722489" cy="29248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15" name="Picture 26"/>
          <p:cNvPicPr/>
          <p:nvPr/>
        </p:nvPicPr>
        <p:blipFill rotWithShape="1">
          <a:blip r:embed="rId7"/>
          <a:srcRect b="14764"/>
          <a:stretch/>
        </p:blipFill>
        <p:spPr>
          <a:xfrm>
            <a:off x="6299476" y="1736397"/>
            <a:ext cx="3019425" cy="519594"/>
          </a:xfrm>
          <a:prstGeom prst="roundRect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" name="Picture 28"/>
          <p:cNvPicPr/>
          <p:nvPr/>
        </p:nvPicPr>
        <p:blipFill rotWithShape="1">
          <a:blip r:embed="rId8"/>
          <a:srcRect t="4280" b="8430"/>
          <a:stretch/>
        </p:blipFill>
        <p:spPr>
          <a:xfrm>
            <a:off x="253274" y="1736397"/>
            <a:ext cx="3019425" cy="515484"/>
          </a:xfrm>
          <a:prstGeom prst="roundRect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227061" y="1596971"/>
            <a:ext cx="11858922" cy="510871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4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5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功能模块展示讲解（一）</a:t>
              </a: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具体见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《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使用指南文件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》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4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5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功能模块展示讲解（二）</a:t>
              </a: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具体见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《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使用指南文件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》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pic>
        <p:nvPicPr>
          <p:cNvPr id="6" name="图片 5"/>
          <p:cNvPicPr/>
          <p:nvPr/>
        </p:nvPicPr>
        <p:blipFill>
          <a:blip r:embed="rId2"/>
          <a:stretch/>
        </p:blipFill>
        <p:spPr>
          <a:xfrm>
            <a:off x="397565" y="1596970"/>
            <a:ext cx="11476384" cy="526102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3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4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功能模块展示讲解（三）</a:t>
              </a: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具体见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《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使用指南文件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》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pic>
        <p:nvPicPr>
          <p:cNvPr id="6" name="图片 5"/>
          <p:cNvPicPr/>
          <p:nvPr/>
        </p:nvPicPr>
        <p:blipFill>
          <a:blip r:embed="rId2"/>
          <a:stretch/>
        </p:blipFill>
        <p:spPr>
          <a:xfrm>
            <a:off x="198782" y="1596971"/>
            <a:ext cx="11873947" cy="513513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3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4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功能模块展示讲解（三）</a:t>
              </a: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具体见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《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使用指南文件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》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pic>
        <p:nvPicPr>
          <p:cNvPr id="11" name="图片 10"/>
          <p:cNvPicPr/>
          <p:nvPr/>
        </p:nvPicPr>
        <p:blipFill>
          <a:blip r:embed="rId2"/>
          <a:stretch/>
        </p:blipFill>
        <p:spPr>
          <a:xfrm>
            <a:off x="230008" y="1912243"/>
            <a:ext cx="2796527" cy="4591587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/>
          <a:stretch/>
        </p:blipFill>
        <p:spPr>
          <a:xfrm>
            <a:off x="3214016" y="1912242"/>
            <a:ext cx="2851933" cy="4591587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4"/>
          <a:stretch/>
        </p:blipFill>
        <p:spPr>
          <a:xfrm>
            <a:off x="6253429" y="1912242"/>
            <a:ext cx="2903449" cy="4591587"/>
          </a:xfrm>
          <a:prstGeom prst="rect">
            <a:avLst/>
          </a:prstGeom>
        </p:spPr>
      </p:pic>
      <p:sp>
        <p:nvSpPr>
          <p:cNvPr id="14" name="Rectangle 7"/>
          <p:cNvSpPr/>
          <p:nvPr/>
        </p:nvSpPr>
        <p:spPr>
          <a:xfrm>
            <a:off x="9465972" y="1862069"/>
            <a:ext cx="2601532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2800" b="1" spc="300">
                <a:solidFill>
                  <a:srgbClr val="FFFFFF"/>
                </a:solidFill>
                <a:latin typeface="Microsoft YaHei"/>
                <a:ea typeface="Microsoft YaHei"/>
              </a:rPr>
              <a:t>根据检索的关键词和媒体类型提供多个展示图表，均可下载，无需下载文章全文，实现在线分析。</a:t>
            </a:r>
            <a:endParaRPr lang="en-US" sz="2800" b="1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3498"/>
            <a:ext cx="12192000" cy="1477076"/>
            <a:chOff x="0" y="865059"/>
            <a:chExt cx="12192000" cy="1477076"/>
          </a:xfrm>
          <a:solidFill>
            <a:srgbClr val="000099">
              <a:alpha val="69804"/>
            </a:srgbClr>
          </a:solidFill>
        </p:grpSpPr>
        <p:sp>
          <p:nvSpPr>
            <p:cNvPr id="3" name="矩形 4"/>
            <p:cNvSpPr/>
            <p:nvPr/>
          </p:nvSpPr>
          <p:spPr>
            <a:xfrm flipV="1">
              <a:off x="0" y="865059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bg1"/>
                </a:solidFill>
                <a:latin typeface="Segoe UI Light"/>
              </a:endParaRPr>
            </a:p>
          </p:txBody>
        </p:sp>
        <p:sp>
          <p:nvSpPr>
            <p:cNvPr id="4" name="Rectangle 1"/>
            <p:cNvSpPr/>
            <p:nvPr/>
          </p:nvSpPr>
          <p:spPr>
            <a:xfrm>
              <a:off x="1299490" y="1008452"/>
              <a:ext cx="9630447" cy="1243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40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对比分析（三）</a:t>
              </a:r>
            </a:p>
            <a:p>
              <a:pPr algn="ctr">
                <a:lnSpc>
                  <a:spcPct val="110000"/>
                </a:lnSpc>
              </a:pP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具体见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《</a:t>
              </a:r>
              <a:r>
                <a:rPr lang="zh-CN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使用指南文件</a:t>
              </a:r>
              <a:r>
                <a:rPr lang="en-US" sz="28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"/>
                  <a:ea typeface="Microsoft YaHei"/>
                </a:rPr>
                <a:t>》</a:t>
              </a:r>
              <a:endParaRPr lang="en-US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endParaRPr>
            </a:p>
          </p:txBody>
        </p:sp>
      </p:grpSp>
      <p:pic>
        <p:nvPicPr>
          <p:cNvPr id="6" name="图片 5"/>
          <p:cNvPicPr/>
          <p:nvPr/>
        </p:nvPicPr>
        <p:blipFill>
          <a:blip r:embed="rId2"/>
          <a:stretch/>
        </p:blipFill>
        <p:spPr>
          <a:xfrm>
            <a:off x="321972" y="1596970"/>
            <a:ext cx="11510637" cy="503584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309282" y="381000"/>
            <a:ext cx="391309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32">
              <a:lnSpc>
                <a:spcPct val="110000"/>
              </a:lnSpc>
            </a:pPr>
            <a:r>
              <a:rPr lang="zh-CN" sz="4000" b="1" spc="300">
                <a:solidFill>
                  <a:srgbClr val="FFFFFF"/>
                </a:solidFill>
                <a:latin typeface="Microsoft YaHei"/>
                <a:ea typeface="Microsoft YaHei"/>
              </a:rPr>
              <a:t>对比分析</a:t>
            </a:r>
            <a:endParaRPr lang="en-US" sz="4000" b="1" spc="300">
              <a:solidFill>
                <a:srgbClr val="FFFFFF"/>
              </a:solidFill>
              <a:latin typeface="Microsoft YaHei"/>
              <a:ea typeface="Microsoft YaHei"/>
            </a:endParaRPr>
          </a:p>
          <a:p>
            <a:pPr defTabSz="914332">
              <a:lnSpc>
                <a:spcPct val="110000"/>
              </a:lnSpc>
            </a:pP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快速对比相似事件</a:t>
            </a:r>
            <a:r>
              <a:rPr lang="en-US" sz="3000" spc="300">
                <a:solidFill>
                  <a:srgbClr val="FFFFFF"/>
                </a:solidFill>
                <a:latin typeface="Microsoft YaHei"/>
                <a:ea typeface="Microsoft YaHei"/>
              </a:rPr>
              <a:t>/</a:t>
            </a:r>
            <a:r>
              <a:rPr lang="zh-CN" sz="3000" spc="300">
                <a:solidFill>
                  <a:srgbClr val="FFFFFF"/>
                </a:solidFill>
                <a:latin typeface="Microsoft YaHei"/>
                <a:ea typeface="Microsoft YaHei"/>
              </a:rPr>
              <a:t>同一事件不同时段的热门话题、传播特点</a:t>
            </a:r>
            <a:endParaRPr lang="en-US" sz="3000" spc="30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47175" y="212791"/>
            <a:ext cx="8077200" cy="6623555"/>
            <a:chOff x="4347175" y="212791"/>
            <a:chExt cx="8077200" cy="6623555"/>
          </a:xfrm>
        </p:grpSpPr>
        <p:pic>
          <p:nvPicPr>
            <p:cNvPr id="3" name="Picture 36"/>
            <p:cNvPicPr/>
            <p:nvPr/>
          </p:nvPicPr>
          <p:blipFill>
            <a:blip r:embed="rId2"/>
            <a:stretch/>
          </p:blipFill>
          <p:spPr>
            <a:xfrm>
              <a:off x="4347175" y="212791"/>
              <a:ext cx="8077200" cy="6623555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 rotWithShape="1">
            <a:blip r:embed="rId3"/>
            <a:srcRect b="7803"/>
            <a:stretch/>
          </p:blipFill>
          <p:spPr>
            <a:xfrm>
              <a:off x="4690218" y="381001"/>
              <a:ext cx="7406582" cy="4495800"/>
            </a:xfrm>
            <a:prstGeom prst="rect">
              <a:avLst/>
            </a:prstGeom>
          </p:spPr>
        </p:pic>
      </p:grpSp>
      <p:pic>
        <p:nvPicPr>
          <p:cNvPr id="4" name="Picture 3"/>
          <p:cNvPicPr/>
          <p:nvPr/>
        </p:nvPicPr>
        <p:blipFill rotWithShape="1">
          <a:blip r:embed="rId4"/>
          <a:srcRect t="7971"/>
          <a:stretch/>
        </p:blipFill>
        <p:spPr>
          <a:xfrm>
            <a:off x="5134913" y="831617"/>
            <a:ext cx="6517192" cy="3975911"/>
          </a:xfrm>
          <a:prstGeom prst="roundRect">
            <a:avLst>
              <a:gd name="adj" fmla="val 5800"/>
            </a:avLst>
          </a:prstGeom>
          <a:ln w="57150">
            <a:solidFill>
              <a:srgbClr val="00B0F0"/>
            </a:solidFill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Speech Bubble: Rectangle with Corners Rounded 4"/>
          <p:cNvSpPr/>
          <p:nvPr/>
        </p:nvSpPr>
        <p:spPr>
          <a:xfrm>
            <a:off x="9905487" y="4371260"/>
            <a:ext cx="1205345" cy="410748"/>
          </a:xfrm>
          <a:prstGeom prst="wedgeRoundRectCallout">
            <a:avLst>
              <a:gd name="adj1" fmla="val 61713"/>
              <a:gd name="adj2" fmla="val -18327"/>
              <a:gd name="adj3" fmla="val 16667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sz="1600" spc="300">
                <a:solidFill>
                  <a:schemeClr val="lt1"/>
                </a:solidFill>
                <a:latin typeface="Microsoft YaHei"/>
                <a:ea typeface="Microsoft YaHei"/>
              </a:rPr>
              <a:t>导出图表</a:t>
            </a:r>
            <a:endParaRPr lang="en-US" sz="1600" spc="300">
              <a:solidFill>
                <a:schemeClr val="lt1"/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t="21974" b="16590"/>
          <a:stretch/>
        </p:blipFill>
        <p:spPr>
          <a:xfrm flipH="1">
            <a:off x="4743450" y="1"/>
            <a:ext cx="7448550" cy="6858000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20243645" flipH="1">
            <a:off x="7140467" y="-391725"/>
            <a:ext cx="179036" cy="7397791"/>
          </a:xfrm>
          <a:prstGeom prst="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0" y="0"/>
            <a:ext cx="8610600" cy="6858000"/>
          </a:xfrm>
          <a:custGeom>
            <a:rect l="l" t="t" r="r" b="b"/>
            <a:pathLst>
              <a:path w="8610600" h="6858000">
                <a:moveTo>
                  <a:pt x="3868656" y="0"/>
                </a:moveTo>
                <a:lnTo>
                  <a:pt x="8610600" y="0"/>
                </a:lnTo>
                <a:lnTo>
                  <a:pt x="8610600" y="6858000"/>
                </a:lnTo>
                <a:lnTo>
                  <a:pt x="0" y="6858000"/>
                </a:lnTo>
                <a:lnTo>
                  <a:pt x="3868656" y="0"/>
                </a:lnTo>
                <a:close/>
              </a:path>
            </a:pathLst>
          </a:cu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0636" y="3225557"/>
            <a:ext cx="472441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zh-CN" sz="6600" spc="300">
                <a:solidFill>
                  <a:schemeClr val="bg1"/>
                </a:solidFill>
                <a:latin typeface="Microsoft YaHei"/>
                <a:ea typeface="Microsoft YaHei"/>
              </a:rPr>
              <a:t>用户案例</a:t>
            </a:r>
            <a:endParaRPr lang="en-US" sz="66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0" name="Isosceles Triangle 9"/>
          <p:cNvSpPr/>
          <p:nvPr/>
        </p:nvSpPr>
        <p:spPr>
          <a:xfrm rot="20669705" flipH="1">
            <a:off x="7771355" y="-309144"/>
            <a:ext cx="171789" cy="7069402"/>
          </a:xfrm>
          <a:prstGeom prst="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Right Triangle 2"/>
          <p:cNvSpPr/>
          <p:nvPr/>
        </p:nvSpPr>
        <p:spPr>
          <a:xfrm flipH="1">
            <a:off x="8016239" y="5201256"/>
            <a:ext cx="4175761" cy="1656744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24915" y="354060"/>
            <a:ext cx="4267200" cy="1077218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lIns="274320" rIns="274320">
            <a:spAutoFit/>
          </a:bodyPr>
          <a:lstStyle/>
          <a:p>
            <a:pPr indent="231775"/>
            <a:r>
              <a:rPr lang="zh-CN" sz="3200" spc="300">
                <a:latin typeface="Microsoft YaHei"/>
                <a:ea typeface="Microsoft YaHei"/>
              </a:rPr>
              <a:t>利用</a:t>
            </a:r>
            <a:r>
              <a:rPr lang="zh-CN" sz="3200">
                <a:latin typeface="Microsoft YaHei"/>
                <a:ea typeface="Microsoft YaHei"/>
              </a:rPr>
              <a:t> </a:t>
            </a:r>
            <a:r>
              <a:rPr lang="en-US" sz="3200">
                <a:latin typeface="Impact"/>
              </a:rPr>
              <a:t>Wise</a:t>
            </a:r>
            <a:r>
              <a:rPr lang="en-US" sz="3200">
                <a:latin typeface="Segoe UI Semilight"/>
              </a:rPr>
              <a:t>Search</a:t>
            </a:r>
            <a:r>
              <a:rPr lang="zh-CN" sz="3200">
                <a:latin typeface="Segoe UI Semilight"/>
              </a:rPr>
              <a:t> </a:t>
            </a:r>
            <a:endParaRPr lang="en-US" sz="3200">
              <a:latin typeface="Segoe UI Semilight"/>
            </a:endParaRPr>
          </a:p>
          <a:p>
            <a:pPr indent="231775"/>
            <a:r>
              <a:rPr lang="zh-CN" sz="3200" spc="300">
                <a:latin typeface="Microsoft YaHei"/>
                <a:ea typeface="Microsoft YaHei"/>
              </a:rPr>
              <a:t>作新闻研究分析</a:t>
            </a:r>
            <a:endParaRPr lang="en-US" sz="3200" spc="300">
              <a:latin typeface="Microsoft YaHei"/>
              <a:ea typeface="Microsoft YaHe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0040" y="0"/>
            <a:ext cx="5745480" cy="68580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5780246" y="1950692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894" y="1867819"/>
            <a:ext cx="54349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zh-CN" sz="2400" b="1" spc="300">
                <a:solidFill>
                  <a:schemeClr val="bg1"/>
                </a:solidFill>
                <a:latin typeface="Microsoft YaHei"/>
                <a:ea typeface="Microsoft YaHei"/>
              </a:rPr>
              <a:t>传统纸媒研究</a:t>
            </a:r>
            <a:endParaRPr lang="en-US" sz="24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 algn="r"/>
            <a:r>
              <a:rPr lang="zh-CN" sz="2000">
                <a:solidFill>
                  <a:schemeClr val="bg1"/>
                </a:solidFill>
                <a:latin typeface="Microsoft YaHei"/>
                <a:ea typeface="Microsoft YaHei"/>
              </a:rPr>
              <a:t>搜集相关新闻素材，分析媒体报道内容、角度</a:t>
            </a:r>
            <a:endParaRPr lang="en-US" sz="20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7" name="Oval 6"/>
          <p:cNvSpPr/>
          <p:nvPr/>
        </p:nvSpPr>
        <p:spPr>
          <a:xfrm>
            <a:off x="5780246" y="3172246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780246" y="4393800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" y="4221257"/>
            <a:ext cx="53678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zh-CN" sz="2400" b="1" spc="300">
                <a:solidFill>
                  <a:schemeClr val="bg1"/>
                </a:solidFill>
                <a:latin typeface="Microsoft YaHei"/>
                <a:ea typeface="Microsoft YaHei"/>
              </a:rPr>
              <a:t>热门事件持续追踪</a:t>
            </a:r>
            <a:endParaRPr lang="en-US" sz="2400" b="1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 algn="r"/>
            <a:r>
              <a:rPr lang="zh-CN" sz="2000">
                <a:solidFill>
                  <a:schemeClr val="bg1"/>
                </a:solidFill>
                <a:latin typeface="Microsoft YaHei"/>
                <a:ea typeface="Microsoft YaHei"/>
              </a:rPr>
              <a:t>实时了解新闻事件、社会热点，研究传播趋势</a:t>
            </a:r>
            <a:endParaRPr lang="en-US" sz="20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894" y="3044538"/>
            <a:ext cx="54349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zh-CN" sz="2400" b="1" spc="300">
                <a:solidFill>
                  <a:schemeClr val="bg1"/>
                </a:solidFill>
                <a:latin typeface="Microsoft YaHei"/>
                <a:ea typeface="Microsoft YaHei"/>
              </a:rPr>
              <a:t>网络媒体研究</a:t>
            </a:r>
            <a:endParaRPr lang="en-US" sz="24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 algn="r"/>
            <a:r>
              <a:rPr lang="zh-CN" sz="2000">
                <a:solidFill>
                  <a:schemeClr val="bg1"/>
                </a:solidFill>
                <a:latin typeface="Microsoft YaHei"/>
                <a:ea typeface="Microsoft YaHei"/>
              </a:rPr>
              <a:t>研究网络语言的演化，社会舆情事件传播特点</a:t>
            </a:r>
            <a:endParaRPr lang="en-US" sz="20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780246" y="5615354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" y="5397976"/>
            <a:ext cx="520208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zh-CN" sz="2400" b="1" spc="300">
                <a:solidFill>
                  <a:schemeClr val="bg1"/>
                </a:solidFill>
                <a:latin typeface="Microsoft YaHei"/>
                <a:ea typeface="Microsoft YaHei"/>
              </a:rPr>
              <a:t>历史数据回溯</a:t>
            </a:r>
            <a:endParaRPr lang="en-US" sz="2400" b="1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lvl="0" algn="r"/>
            <a:r>
              <a:rPr lang="zh-CN" sz="2000">
                <a:solidFill>
                  <a:schemeClr val="bg1"/>
                </a:solidFill>
                <a:latin typeface="Microsoft YaHei"/>
                <a:ea typeface="Microsoft YaHei"/>
              </a:rPr>
              <a:t>验证手头上的二手资料，查找历史新闻素材，提升教研水平</a:t>
            </a:r>
            <a:endParaRPr lang="en-US" sz="20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/>
          <p:nvPr/>
        </p:nvSpPr>
        <p:spPr>
          <a:xfrm>
            <a:off x="4628487" y="-13239"/>
            <a:ext cx="7614300" cy="6871239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5928098" y="186359"/>
            <a:ext cx="480933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600">
                <a:solidFill>
                  <a:schemeClr val="bg1"/>
                </a:solidFill>
                <a:latin typeface="Impact"/>
                <a:ea typeface="Verdana"/>
              </a:rPr>
              <a:t>Wise</a:t>
            </a:r>
            <a:r>
              <a:rPr lang="en-US" sz="6600">
                <a:solidFill>
                  <a:schemeClr val="bg1"/>
                </a:solidFill>
                <a:latin typeface="Segoe UI Semilight"/>
                <a:ea typeface="Verdana"/>
              </a:rPr>
              <a:t>Search</a:t>
            </a:r>
            <a:endParaRPr lang="en-US" sz="6600">
              <a:solidFill>
                <a:schemeClr val="bg1"/>
              </a:solidFill>
              <a:latin typeface="Segoe UI Semilight"/>
              <a:ea typeface="Verdan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4654125" y="1206570"/>
            <a:ext cx="73572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资讯精准、可靠、全面、及时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2" name="Hexagon 18"/>
          <p:cNvSpPr/>
          <p:nvPr/>
        </p:nvSpPr>
        <p:spPr>
          <a:xfrm>
            <a:off x="6774873" y="3422073"/>
            <a:ext cx="3020291" cy="2272145"/>
          </a:xfrm>
          <a:prstGeom prst="hexagon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   媒体内容</a:t>
            </a:r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丰富、</a:t>
            </a:r>
            <a:endParaRPr lang="en-US" sz="24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种类多元化</a:t>
            </a:r>
            <a:endParaRPr lang="en-US" sz="24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>
              <a:spcBef>
                <a:spcPts val="600"/>
              </a:spcBef>
            </a:pPr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1100</a:t>
            </a:r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+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 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报刊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/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10000+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 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网站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8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00+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论坛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\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博客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20</a:t>
            </a:r>
            <a:r>
              <a:rPr lang="zh-CN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万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+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KOL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 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社交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媒体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                     （微信</a:t>
            </a: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+</a:t>
            </a:r>
            <a:r>
              <a:rPr 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微博）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sp>
        <p:nvSpPr>
          <p:cNvPr id="14" name="Hexagon 23"/>
          <p:cNvSpPr/>
          <p:nvPr/>
        </p:nvSpPr>
        <p:spPr>
          <a:xfrm>
            <a:off x="4647856" y="4571835"/>
            <a:ext cx="2629831" cy="2204408"/>
          </a:xfrm>
          <a:prstGeom prst="hexagon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>
              <a:spcAft>
                <a:spcPts val="600"/>
              </a:spcAft>
            </a:pPr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信息齐全</a:t>
            </a:r>
            <a:endParaRPr lang="en-US" sz="24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逾</a:t>
            </a:r>
            <a:r>
              <a:rPr lang="en-US" sz="2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39</a:t>
            </a:r>
            <a:r>
              <a:rPr lang="zh-CN" sz="2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亿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篇文章存档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，报刊历史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新闻可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追溯至</a:t>
            </a:r>
            <a:r>
              <a:rPr lang="en-US" sz="2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2000</a:t>
            </a:r>
            <a:r>
              <a:rPr lang="zh-CN" sz="2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年</a:t>
            </a:r>
            <a:endParaRPr lang="en-US" sz="2000" b="1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sp>
        <p:nvSpPr>
          <p:cNvPr id="15" name="Hexagon 24"/>
          <p:cNvSpPr/>
          <p:nvPr/>
        </p:nvSpPr>
        <p:spPr>
          <a:xfrm>
            <a:off x="4628487" y="2282484"/>
            <a:ext cx="2675766" cy="2251193"/>
          </a:xfrm>
          <a:prstGeom prst="hexagon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资讯可靠、</a:t>
            </a:r>
            <a:endParaRPr lang="en-US" sz="24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400" b="1" spc="300">
                <a:solidFill>
                  <a:srgbClr val="000099"/>
                </a:solidFill>
                <a:latin typeface="Microsoft YaHei"/>
                <a:ea typeface="Microsoft YaHei"/>
              </a:rPr>
              <a:t>具权威性</a:t>
            </a:r>
            <a:endParaRPr lang="en-US" sz="24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>
              <a:spcBef>
                <a:spcPts val="600"/>
              </a:spcBef>
            </a:pP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内容获媒体伙伴授权</a:t>
            </a:r>
            <a:endParaRPr lang="en-US" sz="20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sp>
        <p:nvSpPr>
          <p:cNvPr id="16" name="Hexagon 26"/>
          <p:cNvSpPr/>
          <p:nvPr/>
        </p:nvSpPr>
        <p:spPr>
          <a:xfrm>
            <a:off x="9297177" y="4566796"/>
            <a:ext cx="2675766" cy="2224946"/>
          </a:xfrm>
          <a:prstGeom prst="hexagon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>
              <a:spcAft>
                <a:spcPts val="600"/>
              </a:spcAft>
            </a:pPr>
            <a:r>
              <a:rPr lang="zh-CN" sz="2400" b="1">
                <a:solidFill>
                  <a:srgbClr val="000099"/>
                </a:solidFill>
                <a:latin typeface="Microsoft YaHei"/>
                <a:ea typeface="Microsoft YaHei"/>
              </a:rPr>
              <a:t>资讯最新最快</a:t>
            </a:r>
            <a:endParaRPr lang="en-US" sz="2400" b="1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/>
            <a:r>
              <a:rPr lang="en-US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7x24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小时更新，并以每日</a:t>
            </a:r>
            <a:r>
              <a:rPr lang="zh-CN" sz="20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数百万</a:t>
            </a:r>
            <a:r>
              <a:rPr lang="zh-CN" sz="20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篇的幅度增长</a:t>
            </a:r>
            <a:endParaRPr lang="en-US" sz="20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040" y="0"/>
            <a:ext cx="5745480" cy="68580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814" y="260102"/>
            <a:ext cx="4692247" cy="2243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spc="300">
                <a:solidFill>
                  <a:schemeClr val="bg1"/>
                </a:solidFill>
                <a:latin typeface="微软雅黑"/>
                <a:ea typeface="微软雅黑"/>
              </a:rPr>
              <a:t>使用 </a:t>
            </a:r>
            <a:r>
              <a:rPr lang="en-US" sz="2400">
                <a:solidFill>
                  <a:schemeClr val="bg1"/>
                </a:solidFill>
                <a:latin typeface="Impact"/>
                <a:ea typeface="微软雅黑"/>
              </a:rPr>
              <a:t>Wise</a:t>
            </a:r>
            <a:r>
              <a:rPr lang="en-US" sz="2400">
                <a:solidFill>
                  <a:schemeClr val="bg1"/>
                </a:solidFill>
                <a:latin typeface="Segoe UI Semilight"/>
                <a:ea typeface="微软雅黑"/>
              </a:rPr>
              <a:t>Search</a:t>
            </a:r>
            <a:r>
              <a:rPr lang="zh-CN" sz="2400" spc="300">
                <a:solidFill>
                  <a:schemeClr val="bg1"/>
                </a:solidFill>
                <a:latin typeface="微软雅黑"/>
                <a:ea typeface="微软雅黑"/>
              </a:rPr>
              <a:t> 按照媒体报道内容、主题、热点事件等进行检索，</a:t>
            </a:r>
            <a:r>
              <a:rPr lang="zh-CN" sz="2400" spc="300">
                <a:solidFill>
                  <a:schemeClr val="bg1"/>
                </a:solidFill>
                <a:latin typeface="Microsoft YaHei"/>
                <a:ea typeface="Microsoft YaHei"/>
              </a:rPr>
              <a:t>快速找到</a:t>
            </a:r>
            <a:r>
              <a:rPr lang="zh-CN" sz="2400" b="1" spc="300">
                <a:solidFill>
                  <a:schemeClr val="bg1"/>
                </a:solidFill>
                <a:latin typeface="Microsoft YaHei"/>
                <a:ea typeface="Microsoft YaHei"/>
              </a:rPr>
              <a:t>相关事件的传播案例</a:t>
            </a:r>
            <a:r>
              <a:rPr lang="zh-CN" sz="2400" spc="300">
                <a:solidFill>
                  <a:schemeClr val="bg1"/>
                </a:solidFill>
                <a:latin typeface="Microsoft YaHei"/>
                <a:ea typeface="Microsoft YaHei"/>
              </a:rPr>
              <a:t>，辅助课题研究</a:t>
            </a:r>
            <a:r>
              <a:rPr lang="zh-CN" sz="2400" spc="300">
                <a:solidFill>
                  <a:schemeClr val="bg1"/>
                </a:solidFill>
                <a:latin typeface="Microsoft YaHei"/>
                <a:ea typeface="Microsoft YaHei"/>
              </a:rPr>
              <a:t>。</a:t>
            </a:r>
            <a:endParaRPr lang="en-US" sz="24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pic>
        <p:nvPicPr>
          <p:cNvPr id="2" name="Picture 1"/>
          <p:cNvPicPr/>
          <p:nvPr/>
        </p:nvPicPr>
        <p:blipFill rotWithShape="1">
          <a:blip r:embed="rId2"/>
          <a:srcRect r="6477"/>
          <a:stretch/>
        </p:blipFill>
        <p:spPr>
          <a:xfrm>
            <a:off x="6135622" y="1442756"/>
            <a:ext cx="6056378" cy="5073622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3"/>
          <a:srcRect r="4751" b="8949"/>
          <a:stretch/>
        </p:blipFill>
        <p:spPr>
          <a:xfrm>
            <a:off x="-18971" y="2918788"/>
            <a:ext cx="6084491" cy="3597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272956" y="201349"/>
            <a:ext cx="8720920" cy="658457"/>
          </a:xfrm>
        </p:spPr>
        <p:txBody>
          <a:bodyPr>
            <a:normAutofit fontScale="90000"/>
          </a:bodyPr>
          <a:lstStyle/>
          <a:p>
            <a:r>
              <a:rPr lang="zh-CN">
                <a:solidFill>
                  <a:schemeClr val="bg1"/>
                </a:solidFill>
                <a:latin typeface="微软雅黑"/>
                <a:ea typeface="微软雅黑"/>
              </a:rPr>
              <a:t>使用慧科后发表的相关论文展示（一）</a:t>
            </a:r>
          </a:p>
        </p:txBody>
      </p:sp>
      <p:pic>
        <p:nvPicPr>
          <p:cNvPr id="6" name="图片 5"/>
          <p:cNvPicPr/>
          <p:nvPr/>
        </p:nvPicPr>
        <p:blipFill>
          <a:blip r:embed="rId2"/>
          <a:stretch/>
        </p:blipFill>
        <p:spPr>
          <a:xfrm>
            <a:off x="344206" y="957940"/>
            <a:ext cx="11412363" cy="5345869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8240" y="163772"/>
            <a:ext cx="8769827" cy="827965"/>
          </a:xfrm>
        </p:spPr>
        <p:txBody>
          <a:bodyPr>
            <a:normAutofit/>
          </a:bodyPr>
          <a:lstStyle/>
          <a:p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使用慧科后发表的</a:t>
            </a:r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相关</a:t>
            </a:r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文章</a:t>
            </a:r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展示</a:t>
            </a:r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（二）</a:t>
            </a:r>
            <a:endParaRPr lang="zh-CN" sz="4000"/>
          </a:p>
        </p:txBody>
      </p:sp>
      <p:pic>
        <p:nvPicPr>
          <p:cNvPr id="4" name="内容占位符 4"/>
          <p:cNvPicPr/>
          <p:nvPr>
            <p:ph idx="1"/>
          </p:nvPr>
        </p:nvPicPr>
        <p:blipFill>
          <a:blip r:embed="rId2"/>
          <a:stretch/>
        </p:blipFill>
        <p:spPr>
          <a:xfrm>
            <a:off x="244433" y="1151906"/>
            <a:ext cx="11778287" cy="5355771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/>
          <p:nvPr>
            <p:ph type="title"/>
          </p:nvPr>
        </p:nvSpPr>
        <p:spPr>
          <a:xfrm>
            <a:off x="68240" y="163772"/>
            <a:ext cx="8769827" cy="827965"/>
          </a:xfrm>
        </p:spPr>
        <p:txBody>
          <a:bodyPr>
            <a:normAutofit/>
          </a:bodyPr>
          <a:lstStyle/>
          <a:p>
            <a:r>
              <a:rPr lang="zh-CN" sz="4000">
                <a:solidFill>
                  <a:schemeClr val="bg1"/>
                </a:solidFill>
                <a:latin typeface="微软雅黑"/>
                <a:ea typeface="微软雅黑"/>
              </a:rPr>
              <a:t>使用慧科后发表的相关论文展示（三）</a:t>
            </a:r>
            <a:endParaRPr lang="zh-CN" sz="4000"/>
          </a:p>
        </p:txBody>
      </p:sp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225631" y="991737"/>
            <a:ext cx="11566565" cy="552247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040" y="0"/>
            <a:ext cx="5745480" cy="68580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381" y="1899269"/>
            <a:ext cx="524827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高效进行新闻搜索，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algn="r"/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节省大量时间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4917" y="3507633"/>
            <a:ext cx="43967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学术论文的分析角度更全面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1" y="5115996"/>
            <a:ext cx="497014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sz="3200" spc="300">
                <a:solidFill>
                  <a:schemeClr val="bg1"/>
                </a:solidFill>
                <a:latin typeface="Microsoft YaHei"/>
                <a:ea typeface="Microsoft YaHei"/>
              </a:rPr>
              <a:t>为新闻传播和媒体研究提供有力数据支撑</a:t>
            </a:r>
            <a:endParaRPr lang="en-US" sz="3200" spc="3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pic>
        <p:nvPicPr>
          <p:cNvPr id="1026" name="Picture 2"/>
          <p:cNvPicPr/>
          <p:nvPr/>
        </p:nvPicPr>
        <p:blipFill>
          <a:blip r:embed="rId2"/>
          <a:stretch/>
        </p:blipFill>
        <p:spPr>
          <a:xfrm>
            <a:off x="5740717" y="2085499"/>
            <a:ext cx="640080" cy="64008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5740717" y="658029"/>
            <a:ext cx="3346133" cy="769441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CN" sz="4400" b="1" spc="6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价值</a:t>
            </a:r>
            <a:endParaRPr lang="en-US" sz="4400" b="1" spc="6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/>
          <a:stretch/>
        </p:blipFill>
        <p:spPr>
          <a:xfrm>
            <a:off x="5740717" y="3705954"/>
            <a:ext cx="640080" cy="640080"/>
          </a:xfrm>
          <a:prstGeom prst="rect">
            <a:avLst/>
          </a:prstGeom>
          <a:noFill/>
        </p:spPr>
      </p:pic>
      <p:pic>
        <p:nvPicPr>
          <p:cNvPr id="14" name="Picture 2"/>
          <p:cNvPicPr/>
          <p:nvPr/>
        </p:nvPicPr>
        <p:blipFill>
          <a:blip r:embed="rId4"/>
          <a:stretch/>
        </p:blipFill>
        <p:spPr>
          <a:xfrm>
            <a:off x="5740717" y="5288279"/>
            <a:ext cx="640080" cy="64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6078187" y="0"/>
            <a:ext cx="5745480" cy="68730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482726" y="732468"/>
            <a:ext cx="518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endParaRPr lang="en-US" sz="3200" b="1" spc="300">
              <a:solidFill>
                <a:srgbClr val="FFFFFF"/>
              </a:solidFill>
              <a:latin typeface="微软雅黑"/>
              <a:ea typeface="微软雅黑"/>
            </a:endParaRPr>
          </a:p>
          <a:p>
            <a:r>
              <a:rPr lang="zh-CN" sz="3200" spc="300">
                <a:solidFill>
                  <a:schemeClr val="bg1"/>
                </a:solidFill>
                <a:latin typeface="微软雅黑"/>
                <a:ea typeface="微软雅黑"/>
              </a:rPr>
              <a:t>使用 </a:t>
            </a:r>
            <a:r>
              <a:rPr lang="en-US" sz="3200">
                <a:solidFill>
                  <a:schemeClr val="bg1"/>
                </a:solidFill>
                <a:latin typeface="微软雅黑"/>
                <a:ea typeface="微软雅黑"/>
              </a:rPr>
              <a:t>WiseSearch</a:t>
            </a:r>
            <a:r>
              <a:rPr lang="en-US" sz="3200">
                <a:solidFill>
                  <a:schemeClr val="bg1"/>
                </a:solidFill>
                <a:latin typeface="微软雅黑"/>
                <a:ea typeface="微软雅黑"/>
              </a:rPr>
              <a:t> </a:t>
            </a:r>
          </a:p>
          <a:p>
            <a:pPr>
              <a:spcAft>
                <a:spcPts val="1800"/>
              </a:spcAft>
            </a:pPr>
            <a:r>
              <a:rPr lang="zh-CN" sz="3200" spc="300">
                <a:solidFill>
                  <a:schemeClr val="bg1"/>
                </a:solidFill>
                <a:latin typeface="微软雅黑"/>
                <a:ea typeface="微软雅黑"/>
              </a:rPr>
              <a:t>搜集研究素材</a:t>
            </a:r>
            <a:endParaRPr lang="en-US" sz="2800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7" name="Oval 3"/>
          <p:cNvSpPr/>
          <p:nvPr/>
        </p:nvSpPr>
        <p:spPr>
          <a:xfrm>
            <a:off x="5791200" y="2188070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Oval 6"/>
          <p:cNvSpPr/>
          <p:nvPr/>
        </p:nvSpPr>
        <p:spPr>
          <a:xfrm>
            <a:off x="5791200" y="3536761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" name="Oval 6"/>
          <p:cNvSpPr/>
          <p:nvPr/>
        </p:nvSpPr>
        <p:spPr>
          <a:xfrm>
            <a:off x="5791200" y="4879917"/>
            <a:ext cx="533400" cy="533400"/>
          </a:xfrm>
          <a:prstGeom prst="ellipse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27820" y="2076862"/>
            <a:ext cx="5072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从案例研究的角度，为研究课题搜索相关资讯</a:t>
            </a: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27820" y="3577552"/>
            <a:ext cx="5072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为论文查找相关资料及历史数据</a:t>
            </a: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27820" y="4731118"/>
            <a:ext cx="51545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获取全媒体资讯，从多角度作出研究分析</a:t>
            </a: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6078187" y="0"/>
            <a:ext cx="5745480" cy="68730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77686" y="217202"/>
            <a:ext cx="4314093" cy="6438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400" b="1">
                <a:solidFill>
                  <a:srgbClr val="000099"/>
                </a:solidFill>
                <a:latin typeface="Microsoft YaHei"/>
                <a:ea typeface="Microsoft YaHei"/>
              </a:rPr>
              <a:t>论文题目：</a:t>
            </a:r>
            <a:endParaRPr lang="en-US" sz="2400" b="1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r>
              <a:rPr lang="zh-CN" sz="2400">
                <a:solidFill>
                  <a:srgbClr val="000099"/>
                </a:solidFill>
                <a:latin typeface="Microsoft YaHei"/>
                <a:ea typeface="Microsoft YaHei"/>
              </a:rPr>
              <a:t>我国上市公司财务造假问题研究</a:t>
            </a:r>
            <a:r>
              <a:rPr lang="en-US" sz="2400">
                <a:solidFill>
                  <a:srgbClr val="000099"/>
                </a:solidFill>
                <a:latin typeface="Microsoft YaHei"/>
                <a:ea typeface="Microsoft YaHei"/>
              </a:rPr>
              <a:t>-</a:t>
            </a:r>
            <a:r>
              <a:rPr lang="zh-CN" sz="2400">
                <a:solidFill>
                  <a:srgbClr val="000099"/>
                </a:solidFill>
                <a:latin typeface="Microsoft YaHei"/>
                <a:ea typeface="Microsoft YaHei"/>
              </a:rPr>
              <a:t>以“万福生科”为例</a:t>
            </a:r>
            <a:endParaRPr lang="en-US" sz="24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在 </a:t>
            </a: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ea typeface="Microsoft YaHei"/>
              </a:rPr>
              <a:t>Wise</a:t>
            </a:r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/>
                <a:ea typeface="Microsoft YaHei"/>
              </a:rPr>
              <a:t>Search</a:t>
            </a:r>
            <a:r>
              <a:rPr 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 </a:t>
            </a:r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检索</a:t>
            </a:r>
            <a:r>
              <a:rPr lang="zh-CN" sz="2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万福生科</a:t>
            </a:r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；不仅能找到万福生科自身的行为，还找到很多相关的其他上市公司</a:t>
            </a: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在上市公司分类中，检索“</a:t>
            </a:r>
            <a:r>
              <a:rPr lang="zh-CN" sz="2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财务造假</a:t>
            </a:r>
            <a:r>
              <a:rPr lang="en-US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”</a:t>
            </a:r>
            <a:r>
              <a:rPr lang="zh-CN"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或相关关键词，快速找到被报道的其他上市公司的财务造假新闻</a:t>
            </a:r>
            <a:endParaRPr lang="en-US" sz="24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endParaRPr lang="en-US"/>
          </a:p>
          <a:p>
            <a:endParaRPr lang="zh-CN" sz="20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pic>
        <p:nvPicPr>
          <p:cNvPr id="2" name="Picture 1"/>
          <p:cNvPicPr/>
          <p:nvPr/>
        </p:nvPicPr>
        <p:blipFill rotWithShape="1">
          <a:blip r:embed="rId2"/>
          <a:srcRect r="2690" b="17454"/>
          <a:stretch/>
        </p:blipFill>
        <p:spPr>
          <a:xfrm>
            <a:off x="1" y="152307"/>
            <a:ext cx="7045798" cy="311684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/>
          <a:srcRect b="5944"/>
          <a:stretch/>
        </p:blipFill>
        <p:spPr>
          <a:xfrm>
            <a:off x="1" y="3352846"/>
            <a:ext cx="7046514" cy="3436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6078187" y="0"/>
            <a:ext cx="5745480" cy="68730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7044" y="514697"/>
            <a:ext cx="383323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en-US" sz="24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r>
              <a:rPr lang="zh-CN" sz="2800" b="1" spc="300">
                <a:solidFill>
                  <a:srgbClr val="000099"/>
                </a:solidFill>
                <a:latin typeface="Microsoft YaHei"/>
                <a:ea typeface="Microsoft YaHei"/>
              </a:rPr>
              <a:t>“万福生科”</a:t>
            </a:r>
            <a:endParaRPr lang="en-US" sz="28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>
              <a:lnSpc>
                <a:spcPct val="120000"/>
              </a:lnSpc>
            </a:pPr>
            <a:r>
              <a:rPr lang="zh-CN" sz="2800" b="1" spc="300">
                <a:solidFill>
                  <a:srgbClr val="000099"/>
                </a:solidFill>
                <a:latin typeface="Microsoft YaHei"/>
                <a:ea typeface="Microsoft YaHei"/>
              </a:rPr>
              <a:t>传播趋势对比</a:t>
            </a:r>
            <a:endParaRPr lang="en-US" sz="2800" b="1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endParaRPr lang="en-US" sz="2000">
              <a:solidFill>
                <a:schemeClr val="bg1"/>
              </a:solidFill>
              <a:latin typeface="微软雅黑"/>
              <a:ea typeface="微软雅黑"/>
            </a:endParaRPr>
          </a:p>
          <a:p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2016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年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5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月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vs 2016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年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6</a:t>
            </a:r>
            <a:r>
              <a:rPr 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月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342994"/>
            <a:ext cx="6665647" cy="6187103"/>
            <a:chOff x="292313" y="415637"/>
            <a:chExt cx="6665647" cy="6187103"/>
          </a:xfrm>
        </p:grpSpPr>
        <p:pic>
          <p:nvPicPr>
            <p:cNvPr id="3" name="Picture 2"/>
            <p:cNvPicPr/>
            <p:nvPr/>
          </p:nvPicPr>
          <p:blipFill rotWithShape="1">
            <a:blip r:embed="rId2"/>
            <a:srcRect r="8837"/>
            <a:stretch/>
          </p:blipFill>
          <p:spPr>
            <a:xfrm>
              <a:off x="292313" y="415637"/>
              <a:ext cx="6665647" cy="617836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404536" y="846666"/>
              <a:ext cx="75635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5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00010" y="846666"/>
              <a:ext cx="75635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6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76492" y="6332389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5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29255" y="6341130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6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03877" y="6332389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6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93488" y="6341130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5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40331" y="3804356"/>
            <a:ext cx="5450722" cy="2725741"/>
            <a:chOff x="6746095" y="3804356"/>
            <a:chExt cx="5450722" cy="2725741"/>
          </a:xfrm>
        </p:grpSpPr>
        <p:pic>
          <p:nvPicPr>
            <p:cNvPr id="14" name="Picture 13"/>
            <p:cNvPicPr/>
            <p:nvPr/>
          </p:nvPicPr>
          <p:blipFill rotWithShape="1">
            <a:blip r:embed="rId3"/>
            <a:srcRect r="5057"/>
            <a:stretch/>
          </p:blipFill>
          <p:spPr>
            <a:xfrm>
              <a:off x="6746095" y="3804356"/>
              <a:ext cx="5450722" cy="27257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411423" y="4199524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5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84247" y="4199524"/>
              <a:ext cx="6603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（</a:t>
              </a:r>
              <a:r>
                <a:rPr lang="en-US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6</a:t>
              </a:r>
              <a:r>
                <a:rPr lang="zh-CN" sz="1100">
                  <a:solidFill>
                    <a:srgbClr val="000099"/>
                  </a:solidFill>
                  <a:latin typeface="Microsoft YaHei Light"/>
                  <a:ea typeface="Microsoft YaHei Light"/>
                </a:rPr>
                <a:t>月）</a:t>
              </a:r>
              <a:endParaRPr lang="en-US" sz="1100">
                <a:solidFill>
                  <a:srgbClr val="000099"/>
                </a:solidFill>
                <a:latin typeface="Microsoft YaHei Light"/>
                <a:ea typeface="Microsoft YaHei Ligh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/>
          <p:nvPr/>
        </p:nvSpPr>
        <p:spPr>
          <a:xfrm>
            <a:off x="6078187" y="0"/>
            <a:ext cx="5745480" cy="68730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402006" y="590879"/>
            <a:ext cx="4063365" cy="769441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CN" sz="4400">
                <a:solidFill>
                  <a:schemeClr val="bg1"/>
                </a:solidFill>
                <a:latin typeface="微软雅黑"/>
                <a:ea typeface="微软雅黑"/>
              </a:rPr>
              <a:t>价值</a:t>
            </a:r>
            <a:endParaRPr lang="en-US" sz="44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pic>
        <p:nvPicPr>
          <p:cNvPr id="7" name="Picture 2"/>
          <p:cNvPicPr/>
          <p:nvPr/>
        </p:nvPicPr>
        <p:blipFill>
          <a:blip r:embed="rId2"/>
          <a:stretch/>
        </p:blipFill>
        <p:spPr>
          <a:xfrm>
            <a:off x="5750690" y="2023157"/>
            <a:ext cx="640080" cy="640080"/>
          </a:xfrm>
          <a:prstGeom prst="rect">
            <a:avLst/>
          </a:prstGeom>
          <a:noFill/>
        </p:spPr>
      </p:pic>
      <p:pic>
        <p:nvPicPr>
          <p:cNvPr id="8" name="Picture 2"/>
          <p:cNvPicPr/>
          <p:nvPr/>
        </p:nvPicPr>
        <p:blipFill>
          <a:blip r:embed="rId3"/>
          <a:stretch/>
        </p:blipFill>
        <p:spPr>
          <a:xfrm>
            <a:off x="5750690" y="3549039"/>
            <a:ext cx="640080" cy="640080"/>
          </a:xfrm>
          <a:prstGeom prst="rect">
            <a:avLst/>
          </a:prstGeom>
          <a:noFill/>
        </p:spPr>
      </p:pic>
      <p:pic>
        <p:nvPicPr>
          <p:cNvPr id="9" name="Picture 2"/>
          <p:cNvPicPr/>
          <p:nvPr/>
        </p:nvPicPr>
        <p:blipFill>
          <a:blip r:embed="rId4"/>
          <a:stretch/>
        </p:blipFill>
        <p:spPr>
          <a:xfrm>
            <a:off x="5750690" y="5074920"/>
            <a:ext cx="640080" cy="640080"/>
          </a:xfrm>
          <a:prstGeom prst="rect">
            <a:avLst/>
          </a:prstGeom>
          <a:noFill/>
        </p:spPr>
      </p:pic>
      <p:sp>
        <p:nvSpPr>
          <p:cNvPr id="10" name="TextBox 4"/>
          <p:cNvSpPr txBox="1"/>
          <p:nvPr/>
        </p:nvSpPr>
        <p:spPr>
          <a:xfrm>
            <a:off x="6582951" y="1866143"/>
            <a:ext cx="50485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快速收集相关资讯，节省时间、精力</a:t>
            </a:r>
            <a:endParaRPr lang="en-US" sz="28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6582949" y="5133350"/>
            <a:ext cx="50485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为研究案例提供权威数据</a:t>
            </a:r>
            <a:endParaRPr lang="en-US" sz="28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6582950" y="3392025"/>
            <a:ext cx="50485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8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rPr>
              <a:t>了解不同媒体对事件的多角度观点，分析更客观全面</a:t>
            </a:r>
            <a:endParaRPr lang="en-US" sz="2800" spc="30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/>
          <p:nvPr/>
        </p:nvPicPr>
        <p:blipFill>
          <a:blip r:embed="rId2"/>
          <a:stretch/>
        </p:blipFill>
        <p:spPr>
          <a:xfrm>
            <a:off x="303207" y="674680"/>
            <a:ext cx="4676640" cy="4173980"/>
          </a:xfrm>
          <a:prstGeom prst="rect">
            <a:avLst/>
          </a:prstGeom>
          <a:noFill/>
        </p:spPr>
      </p:pic>
      <p:sp>
        <p:nvSpPr>
          <p:cNvPr id="5" name="Flowchart: Manual Input 4"/>
          <p:cNvSpPr/>
          <p:nvPr/>
        </p:nvSpPr>
        <p:spPr>
          <a:xfrm rot="16200000" flipH="1">
            <a:off x="4825965" y="-521741"/>
            <a:ext cx="6880403" cy="7879080"/>
          </a:xfrm>
          <a:prstGeom prst="flowChartManualInput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59" y="5060766"/>
            <a:ext cx="40995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>
                <a:solidFill>
                  <a:srgbClr val="000099"/>
                </a:solidFill>
                <a:latin typeface="Impact"/>
                <a:ea typeface="Verdana"/>
              </a:rPr>
              <a:t>Wise</a:t>
            </a:r>
            <a:r>
              <a:rPr lang="en-US" sz="6000">
                <a:solidFill>
                  <a:srgbClr val="000099"/>
                </a:solidFill>
                <a:latin typeface="Segoe UI Semilight"/>
                <a:ea typeface="Verdana"/>
              </a:rPr>
              <a:t>Search</a:t>
            </a:r>
            <a:endParaRPr lang="en-US" sz="4800">
              <a:solidFill>
                <a:srgbClr val="000099"/>
              </a:solidFill>
              <a:latin typeface="Segoe UI Semilight"/>
              <a:ea typeface="Verdana"/>
            </a:endParaRPr>
          </a:p>
        </p:txBody>
      </p:sp>
      <p:sp>
        <p:nvSpPr>
          <p:cNvPr id="7" name="Up Arrow 6"/>
          <p:cNvSpPr/>
          <p:nvPr/>
        </p:nvSpPr>
        <p:spPr>
          <a:xfrm rot="757239">
            <a:off x="4678883" y="-90977"/>
            <a:ext cx="888234" cy="7117215"/>
          </a:xfrm>
          <a:prstGeom prst="upArrow">
            <a:avLst>
              <a:gd name="adj1" fmla="val 50000"/>
              <a:gd name="adj2" fmla="val 71883"/>
            </a:avLst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" name="Parallelogram 10"/>
          <p:cNvSpPr/>
          <p:nvPr/>
        </p:nvSpPr>
        <p:spPr>
          <a:xfrm>
            <a:off x="4648200" y="5523341"/>
            <a:ext cx="548640" cy="703569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Parallelogram 12"/>
          <p:cNvSpPr/>
          <p:nvPr/>
        </p:nvSpPr>
        <p:spPr>
          <a:xfrm>
            <a:off x="4960620" y="4188680"/>
            <a:ext cx="548640" cy="703569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5666" y="5561423"/>
            <a:ext cx="60579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3200" b="1">
                <a:solidFill>
                  <a:srgbClr val="66FFFF"/>
                </a:solidFill>
                <a:latin typeface="Arial"/>
                <a:ea typeface="微软雅黑"/>
              </a:rPr>
              <a:t>可靠信息</a:t>
            </a:r>
            <a:r>
              <a:rPr lang="zh-CN" sz="3200">
                <a:solidFill>
                  <a:schemeClr val="bg1"/>
                </a:solidFill>
                <a:latin typeface="Arial"/>
                <a:ea typeface="微软雅黑"/>
              </a:rPr>
              <a:t>让研究更放心</a:t>
            </a:r>
            <a:endParaRPr lang="en-US" sz="320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5257800" y="2933778"/>
            <a:ext cx="548640" cy="703569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7606" y="4290848"/>
            <a:ext cx="59588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3200" b="1">
                <a:solidFill>
                  <a:srgbClr val="66FFFF"/>
                </a:solidFill>
                <a:latin typeface="Arial"/>
                <a:ea typeface="微软雅黑"/>
              </a:rPr>
              <a:t>务实分类</a:t>
            </a:r>
            <a:r>
              <a:rPr lang="zh-CN" sz="3200">
                <a:solidFill>
                  <a:schemeClr val="bg1"/>
                </a:solidFill>
                <a:latin typeface="Arial"/>
                <a:ea typeface="微软雅黑"/>
              </a:rPr>
              <a:t>让理论和实践紧密结合</a:t>
            </a:r>
            <a:endParaRPr lang="en-US" sz="320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7" name="Parallelogram 16"/>
          <p:cNvSpPr/>
          <p:nvPr/>
        </p:nvSpPr>
        <p:spPr>
          <a:xfrm>
            <a:off x="5539740" y="1669537"/>
            <a:ext cx="548640" cy="703569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9546" y="2995448"/>
            <a:ext cx="57988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3200" b="1">
                <a:solidFill>
                  <a:srgbClr val="66FFFF"/>
                </a:solidFill>
                <a:latin typeface="Arial"/>
                <a:ea typeface="微软雅黑"/>
              </a:rPr>
              <a:t>全面数据</a:t>
            </a:r>
            <a:r>
              <a:rPr lang="zh-CN" sz="3200">
                <a:solidFill>
                  <a:schemeClr val="bg1"/>
                </a:solidFill>
                <a:latin typeface="Arial"/>
                <a:ea typeface="微软雅黑"/>
              </a:rPr>
              <a:t>让分析角度更全面</a:t>
            </a:r>
            <a:endParaRPr lang="en-US" sz="3200">
              <a:solidFill>
                <a:schemeClr val="bg1"/>
              </a:solidFill>
              <a:latin typeface="Arial"/>
              <a:ea typeface="微软雅黑"/>
            </a:endParaRPr>
          </a:p>
        </p:txBody>
      </p:sp>
      <p:pic>
        <p:nvPicPr>
          <p:cNvPr id="19" name="图片 18"/>
          <p:cNvPicPr/>
          <p:nvPr/>
        </p:nvPicPr>
        <p:blipFill>
          <a:blip r:embed="rId3"/>
          <a:stretch/>
        </p:blipFill>
        <p:spPr>
          <a:xfrm>
            <a:off x="464481" y="859941"/>
            <a:ext cx="4354092" cy="2425621"/>
          </a:xfrm>
          <a:prstGeom prst="rect">
            <a:avLst/>
          </a:prstGeom>
        </p:spPr>
      </p:pic>
      <p:sp>
        <p:nvSpPr>
          <p:cNvPr id="21" name="TextBox 17"/>
          <p:cNvSpPr txBox="1"/>
          <p:nvPr/>
        </p:nvSpPr>
        <p:spPr>
          <a:xfrm>
            <a:off x="6473322" y="1756014"/>
            <a:ext cx="53248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3200" b="1">
                <a:solidFill>
                  <a:srgbClr val="66FFFF"/>
                </a:solidFill>
                <a:latin typeface="Arial"/>
                <a:ea typeface="微软雅黑"/>
              </a:rPr>
              <a:t>精准检索</a:t>
            </a:r>
            <a:r>
              <a:rPr lang="en-US" sz="3200" b="1">
                <a:solidFill>
                  <a:srgbClr val="66FFFF"/>
                </a:solidFill>
                <a:latin typeface="Arial"/>
                <a:ea typeface="微软雅黑"/>
              </a:rPr>
              <a:t>/</a:t>
            </a:r>
            <a:r>
              <a:rPr lang="zh-CN" sz="3200" b="1">
                <a:solidFill>
                  <a:srgbClr val="66FFFF"/>
                </a:solidFill>
                <a:latin typeface="Arial"/>
                <a:ea typeface="微软雅黑"/>
              </a:rPr>
              <a:t>发现</a:t>
            </a:r>
            <a:r>
              <a:rPr lang="zh-CN" sz="3200">
                <a:solidFill>
                  <a:schemeClr val="bg1"/>
                </a:solidFill>
                <a:latin typeface="Arial"/>
                <a:ea typeface="微软雅黑"/>
              </a:rPr>
              <a:t>让研究更高效</a:t>
            </a:r>
            <a:endParaRPr lang="en-US" sz="3200">
              <a:solidFill>
                <a:schemeClr val="bg1"/>
              </a:solidFill>
              <a:latin typeface="Arial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59458" y="278970"/>
            <a:ext cx="7732247" cy="2052749"/>
          </a:xfrm>
          <a:custGeom>
            <a:rect l="l" t="t" r="r" b="b"/>
            <a:pathLst>
              <a:path w="7732247" h="2052749">
                <a:moveTo>
                  <a:pt x="692462" y="0"/>
                </a:moveTo>
                <a:lnTo>
                  <a:pt x="7732247" y="0"/>
                </a:lnTo>
                <a:lnTo>
                  <a:pt x="7732247" y="2052749"/>
                </a:lnTo>
                <a:lnTo>
                  <a:pt x="0" y="2052749"/>
                </a:lnTo>
                <a:lnTo>
                  <a:pt x="692462" y="0"/>
                </a:lnTo>
                <a:close/>
              </a:path>
            </a:pathLst>
          </a:custGeom>
          <a:solidFill>
            <a:srgbClr val="000099">
              <a:alpha val="80000"/>
            </a:srgbClr>
          </a:solidFill>
        </p:spPr>
        <p:txBody>
          <a:bodyPr wrap="square" rIns="640080" anchor="ctr" anchorCtr="0"/>
          <a:lstStyle/>
          <a:p>
            <a:pPr algn="r"/>
            <a:r>
              <a:rPr lang="zh-CN" sz="5400" spc="300">
                <a:solidFill>
                  <a:schemeClr val="bg1"/>
                </a:solidFill>
                <a:latin typeface="Microsoft YaHei"/>
                <a:ea typeface="Microsoft YaHei"/>
              </a:rPr>
              <a:t>全新</a:t>
            </a:r>
            <a:r>
              <a:rPr lang="en-US" sz="4400">
                <a:solidFill>
                  <a:schemeClr val="bg1"/>
                </a:solidFill>
                <a:latin typeface="Segoe UI Light"/>
                <a:ea typeface="Verdana"/>
              </a:rPr>
              <a:t> </a:t>
            </a:r>
            <a:r>
              <a:rPr lang="en-US" sz="6600">
                <a:solidFill>
                  <a:schemeClr val="bg1"/>
                </a:solidFill>
                <a:latin typeface="Impact"/>
                <a:ea typeface="Verdana"/>
              </a:rPr>
              <a:t>Wise</a:t>
            </a:r>
            <a:r>
              <a:rPr lang="en-US" sz="6600">
                <a:solidFill>
                  <a:schemeClr val="bg1"/>
                </a:solidFill>
                <a:latin typeface="Segoe UI Semilight"/>
                <a:ea typeface="Verdana"/>
              </a:rPr>
              <a:t>Search</a:t>
            </a:r>
            <a:endParaRPr lang="en-US" sz="6600">
              <a:solidFill>
                <a:schemeClr val="bg1"/>
              </a:solidFill>
              <a:latin typeface="Segoe UI Semilight"/>
              <a:ea typeface="Verdana"/>
            </a:endParaRPr>
          </a:p>
          <a:p>
            <a:pPr algn="r"/>
            <a:r>
              <a:rPr lang="zh-CN" sz="4000" spc="300">
                <a:solidFill>
                  <a:schemeClr val="bg1"/>
                </a:solidFill>
                <a:latin typeface="Segoe UI Semilight"/>
                <a:ea typeface="Verdana"/>
              </a:rPr>
              <a:t>全面满足学术、研究需求</a:t>
            </a:r>
            <a:endParaRPr lang="en-US" sz="4000" spc="300">
              <a:solidFill>
                <a:schemeClr val="bg1"/>
              </a:solidFill>
              <a:latin typeface="Segoe UI Semilight"/>
              <a:ea typeface="Verdana"/>
            </a:endParaRPr>
          </a:p>
        </p:txBody>
      </p:sp>
      <p:sp>
        <p:nvSpPr>
          <p:cNvPr id="10" name="橢圓 12"/>
          <p:cNvSpPr/>
          <p:nvPr/>
        </p:nvSpPr>
        <p:spPr>
          <a:xfrm>
            <a:off x="483329" y="4279330"/>
            <a:ext cx="3017520" cy="301752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智能内容</a:t>
            </a:r>
            <a:endParaRPr lang="en-US" sz="26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索引</a:t>
            </a: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，快速</a:t>
            </a:r>
            <a:endParaRPr lang="en-US" sz="26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检索精确资讯</a:t>
            </a:r>
            <a:endParaRPr lang="en-US" sz="2600" b="1" spc="300">
              <a:solidFill>
                <a:srgbClr val="000099"/>
              </a:solidFill>
              <a:latin typeface="Microsoft YaHei"/>
              <a:ea typeface="Microsoft YaHei"/>
            </a:endParaRPr>
          </a:p>
        </p:txBody>
      </p:sp>
      <p:sp>
        <p:nvSpPr>
          <p:cNvPr id="11" name="橢圓 12"/>
          <p:cNvSpPr/>
          <p:nvPr/>
        </p:nvSpPr>
        <p:spPr>
          <a:xfrm>
            <a:off x="6277233" y="4279330"/>
            <a:ext cx="3017520" cy="301752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主流行业有效</a:t>
            </a:r>
            <a:endParaRPr lang="en-US" sz="26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分类</a:t>
            </a: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，轻松浏览</a:t>
            </a:r>
            <a:endParaRPr lang="en-US" sz="26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行业信息</a:t>
            </a:r>
            <a:endParaRPr lang="en-US" sz="2600">
              <a:solidFill>
                <a:schemeClr val="tx1">
                  <a:lumMod val="65000"/>
                  <a:lumOff val="35000"/>
                </a:schemeClr>
              </a:solidFill>
              <a:latin typeface="Segoe UI Light"/>
            </a:endParaRPr>
          </a:p>
        </p:txBody>
      </p:sp>
      <p:sp>
        <p:nvSpPr>
          <p:cNvPr id="14" name="橢圓 12"/>
          <p:cNvSpPr/>
          <p:nvPr/>
        </p:nvSpPr>
        <p:spPr>
          <a:xfrm>
            <a:off x="9174185" y="4279330"/>
            <a:ext cx="3017520" cy="301752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热门话题及</a:t>
            </a:r>
            <a:endParaRPr lang="en-US" sz="2600" b="1" spc="300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热词发现</a:t>
            </a: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，高效</a:t>
            </a:r>
            <a:endParaRPr lang="en-US" sz="26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进行研究分析</a:t>
            </a:r>
            <a:endParaRPr lang="en-US" sz="2600" spc="300">
              <a:solidFill>
                <a:srgbClr val="000099"/>
              </a:solidFill>
              <a:latin typeface="Microsoft YaHei"/>
              <a:ea typeface="Microsoft YaHei"/>
            </a:endParaRPr>
          </a:p>
        </p:txBody>
      </p:sp>
      <p:sp>
        <p:nvSpPr>
          <p:cNvPr id="8" name="橢圓 12"/>
          <p:cNvSpPr/>
          <p:nvPr/>
        </p:nvSpPr>
        <p:spPr>
          <a:xfrm>
            <a:off x="3380281" y="4279330"/>
            <a:ext cx="3017520" cy="3017520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10000"/>
              </a:lnSpc>
            </a:pPr>
            <a:r>
              <a:rPr lang="zh-CN" sz="2600" b="1" spc="300">
                <a:solidFill>
                  <a:srgbClr val="000099"/>
                </a:solidFill>
                <a:latin typeface="Microsoft YaHei"/>
                <a:ea typeface="Microsoft YaHei"/>
              </a:rPr>
              <a:t>全媒体覆盖</a:t>
            </a: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，</a:t>
            </a:r>
            <a:endParaRPr lang="en-US" sz="26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全景角度了解</a:t>
            </a:r>
            <a:endParaRPr lang="en-US" sz="2600" spc="300">
              <a:solidFill>
                <a:schemeClr val="tx1">
                  <a:lumMod val="65000"/>
                  <a:lumOff val="35000"/>
                </a:schemeClr>
              </a:solidFill>
              <a:latin typeface="Microsoft YaHei"/>
              <a:ea typeface="Microsoft YaHei"/>
            </a:endParaRPr>
          </a:p>
          <a:p>
            <a:pPr algn="ctr">
              <a:lnSpc>
                <a:spcPct val="110000"/>
              </a:lnSpc>
            </a:pPr>
            <a:r>
              <a:rPr lang="zh-CN" sz="2600" spc="3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/>
                <a:ea typeface="Microsoft YaHei"/>
              </a:rPr>
              <a:t>相关事件</a:t>
            </a:r>
            <a:endParaRPr lang="en-US" sz="2600" b="1" spc="300">
              <a:solidFill>
                <a:srgbClr val="000099"/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tretch/>
        </p:blipFill>
        <p:spPr>
          <a:xfrm>
            <a:off x="372" y="0"/>
            <a:ext cx="12191628" cy="68670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860" y="361919"/>
            <a:ext cx="11610398" cy="707886"/>
          </a:xfrm>
          <a:prstGeom prst="rect">
            <a:avLst/>
          </a:prstGeom>
          <a:noFill/>
          <a:ln>
            <a:noFill/>
          </a:ln>
        </p:spPr>
        <p:txBody>
          <a:bodyPr wrap="square" lIns="457186" rIns="274312" anchor="ctr">
            <a:spAutoFit/>
          </a:bodyPr>
          <a:lstStyle>
            <a:lvl1pPr lvl="0">
              <a:defRPr>
                <a:solidFill>
                  <a:schemeClr val="tx1"/>
                </a:solidFill>
                <a:latin typeface="Arial"/>
                <a:ea typeface="宋体"/>
              </a:defRPr>
            </a:lvl1pPr>
            <a:lvl2pPr marL="742950" lvl="1" indent="-285750">
              <a:defRPr>
                <a:solidFill>
                  <a:schemeClr val="tx1"/>
                </a:solidFill>
                <a:latin typeface="Arial"/>
                <a:ea typeface="宋体"/>
              </a:defRPr>
            </a:lvl2pPr>
            <a:lvl3pPr marL="1143000" lvl="2" indent="-228600">
              <a:defRPr>
                <a:solidFill>
                  <a:schemeClr val="tx1"/>
                </a:solidFill>
                <a:latin typeface="Arial"/>
                <a:ea typeface="宋体"/>
              </a:defRPr>
            </a:lvl3pPr>
            <a:lvl4pPr marL="1600200" lvl="3" indent="-228600">
              <a:defRPr>
                <a:solidFill>
                  <a:schemeClr val="tx1"/>
                </a:solidFill>
                <a:latin typeface="Arial"/>
                <a:ea typeface="宋体"/>
              </a:defRPr>
            </a:lvl4pPr>
            <a:lvl5pPr marL="2057400" lvl="4" indent="-228600">
              <a:defRPr>
                <a:solidFill>
                  <a:schemeClr val="tx1"/>
                </a:solidFill>
                <a:latin typeface="Arial"/>
                <a:ea typeface="宋体"/>
              </a:defRPr>
            </a:lvl5pPr>
            <a:lvl6pPr marL="2514600" lvl="5" indent="-228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ea typeface="宋体"/>
              </a:defRPr>
            </a:lvl6pPr>
            <a:lvl7pPr marL="2971800" lvl="6" indent="-228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ea typeface="宋体"/>
              </a:defRPr>
            </a:lvl7pPr>
            <a:lvl8pPr marL="3429000" lvl="7" indent="-228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ea typeface="宋体"/>
              </a:defRPr>
            </a:lvl8pPr>
            <a:lvl9pPr marL="3886200" lvl="8" indent="-228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ea typeface="宋体"/>
              </a:defRPr>
            </a:lvl9pPr>
          </a:lstStyle>
          <a:p>
            <a:pPr defTabSz="914400">
              <a:spcAft>
                <a:spcPts val="1800"/>
              </a:spcAft>
            </a:pPr>
            <a:r>
              <a:rPr lang="zh-CN" sz="4000" b="1">
                <a:solidFill>
                  <a:srgbClr val="FFFFFF"/>
                </a:solidFill>
                <a:latin typeface="微软雅黑"/>
                <a:ea typeface="微软雅黑"/>
              </a:rPr>
              <a:t>关于慧科</a:t>
            </a:r>
            <a:endParaRPr lang="en-US" sz="4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" name="Oval 4"/>
          <p:cNvSpPr/>
          <p:nvPr/>
        </p:nvSpPr>
        <p:spPr>
          <a:xfrm>
            <a:off x="5576517" y="3961410"/>
            <a:ext cx="3550484" cy="3407863"/>
          </a:xfrm>
          <a:prstGeom prst="ellipse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 defTabSz="914400">
              <a:lnSpc>
                <a:spcPct val="90000"/>
              </a:lnSpc>
            </a:pPr>
            <a:r>
              <a:rPr lang="en-US" sz="4800" b="1">
                <a:solidFill>
                  <a:srgbClr val="000099"/>
                </a:solidFill>
                <a:latin typeface="Microsoft YaHei"/>
                <a:ea typeface="Microsoft YaHei"/>
              </a:rPr>
              <a:t>3</a:t>
            </a:r>
            <a:r>
              <a:rPr lang="en-US" sz="4800" b="1">
                <a:solidFill>
                  <a:srgbClr val="000099"/>
                </a:solidFill>
                <a:latin typeface="Microsoft YaHei"/>
                <a:ea typeface="Microsoft YaHei"/>
              </a:rPr>
              <a:t>9</a:t>
            </a:r>
            <a:r>
              <a:rPr lang="zh-CN" sz="4800" b="1">
                <a:solidFill>
                  <a:srgbClr val="000099"/>
                </a:solidFill>
                <a:latin typeface="Microsoft YaHei"/>
                <a:ea typeface="Microsoft YaHei"/>
              </a:rPr>
              <a:t>亿</a:t>
            </a:r>
            <a:endParaRPr lang="en-US" sz="4800" b="1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 defTabSz="914400">
              <a:lnSpc>
                <a:spcPct val="90000"/>
              </a:lnSpc>
            </a:pPr>
            <a:r>
              <a:rPr lang="zh-CN" sz="2400">
                <a:solidFill>
                  <a:srgbClr val="000000">
                    <a:lumMod val="65000"/>
                    <a:lumOff val="35000"/>
                  </a:srgbClr>
                </a:solidFill>
                <a:latin typeface="Segoe UI Semilight"/>
              </a:rPr>
              <a:t>历史数据回溯至</a:t>
            </a:r>
            <a:r>
              <a:rPr lang="en-US" sz="2400">
                <a:solidFill>
                  <a:srgbClr val="000000">
                    <a:lumMod val="65000"/>
                    <a:lumOff val="35000"/>
                  </a:srgbClr>
                </a:solidFill>
                <a:latin typeface="Segoe UI Semilight"/>
              </a:rPr>
              <a:t>1979</a:t>
            </a:r>
            <a:endParaRPr lang="en-US" sz="2400">
              <a:solidFill>
                <a:srgbClr val="000000">
                  <a:lumMod val="65000"/>
                  <a:lumOff val="35000"/>
                </a:srgbClr>
              </a:solidFill>
              <a:latin typeface="Segoe UI Semilight"/>
            </a:endParaRPr>
          </a:p>
        </p:txBody>
      </p:sp>
      <p:sp>
        <p:nvSpPr>
          <p:cNvPr id="7" name="Oval 6"/>
          <p:cNvSpPr/>
          <p:nvPr/>
        </p:nvSpPr>
        <p:spPr>
          <a:xfrm>
            <a:off x="8587044" y="3961410"/>
            <a:ext cx="3550484" cy="3407863"/>
          </a:xfrm>
          <a:prstGeom prst="ellipse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 defTabSz="914400">
              <a:lnSpc>
                <a:spcPct val="90000"/>
              </a:lnSpc>
            </a:pPr>
            <a:r>
              <a:rPr lang="zh-CN" sz="4800" b="1" spc="-151">
                <a:solidFill>
                  <a:srgbClr val="000099"/>
                </a:solidFill>
                <a:latin typeface="Microsoft YaHei"/>
                <a:ea typeface="Microsoft YaHei"/>
              </a:rPr>
              <a:t>数百万</a:t>
            </a:r>
            <a:endParaRPr lang="en-US" sz="4800" b="1" spc="-151">
              <a:solidFill>
                <a:srgbClr val="000099"/>
              </a:solidFill>
              <a:latin typeface="Microsoft YaHei"/>
              <a:ea typeface="Microsoft YaHei"/>
            </a:endParaRPr>
          </a:p>
          <a:p>
            <a:pPr algn="ctr" defTabSz="914400">
              <a:lnSpc>
                <a:spcPct val="90000"/>
              </a:lnSpc>
            </a:pPr>
            <a:r>
              <a:rPr lang="zh-CN" sz="2400">
                <a:solidFill>
                  <a:srgbClr val="000000">
                    <a:lumMod val="65000"/>
                    <a:lumOff val="35000"/>
                  </a:srgbClr>
                </a:solidFill>
                <a:latin typeface="Segoe UI Semilight"/>
              </a:rPr>
              <a:t>平均每天新增数据</a:t>
            </a:r>
            <a:endParaRPr lang="en-US" sz="2400">
              <a:solidFill>
                <a:srgbClr val="000000">
                  <a:lumMod val="65000"/>
                  <a:lumOff val="35000"/>
                </a:srgbClr>
              </a:solidFill>
              <a:latin typeface="Segoe UI Semilight"/>
            </a:endParaRPr>
          </a:p>
        </p:txBody>
      </p:sp>
      <p:sp>
        <p:nvSpPr>
          <p:cNvPr id="8" name="Oval 7"/>
          <p:cNvSpPr/>
          <p:nvPr/>
        </p:nvSpPr>
        <p:spPr>
          <a:xfrm>
            <a:off x="2565989" y="3961410"/>
            <a:ext cx="3550484" cy="3407863"/>
          </a:xfrm>
          <a:prstGeom prst="ellipse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 defTabSz="914400">
              <a:lnSpc>
                <a:spcPct val="90000"/>
              </a:lnSpc>
            </a:pPr>
            <a:r>
              <a:rPr lang="en-US" sz="4800" b="1" spc="-151">
                <a:solidFill>
                  <a:srgbClr val="000099"/>
                </a:solidFill>
                <a:latin typeface="Gill Sans MT"/>
              </a:rPr>
              <a:t>45</a:t>
            </a:r>
            <a:r>
              <a:rPr lang="en-US" sz="4800" b="1" spc="-151">
                <a:solidFill>
                  <a:srgbClr val="000099"/>
                </a:solidFill>
                <a:latin typeface="Gill Sans MT"/>
              </a:rPr>
              <a:t>,000+</a:t>
            </a:r>
          </a:p>
          <a:p>
            <a:pPr algn="ctr" defTabSz="914400">
              <a:lnSpc>
                <a:spcPct val="90000"/>
              </a:lnSpc>
            </a:pPr>
            <a:r>
              <a:rPr lang="zh-CN" sz="2400">
                <a:solidFill>
                  <a:srgbClr val="000000">
                    <a:lumMod val="65000"/>
                    <a:lumOff val="35000"/>
                  </a:srgbClr>
                </a:solidFill>
                <a:latin typeface="Segoe UI Semilight"/>
              </a:rPr>
              <a:t>媒体及信息源</a:t>
            </a:r>
            <a:endParaRPr lang="en-US" sz="2400">
              <a:solidFill>
                <a:srgbClr val="000000">
                  <a:lumMod val="65000"/>
                  <a:lumOff val="35000"/>
                </a:srgbClr>
              </a:solidFill>
              <a:latin typeface="Segoe UI Semilight"/>
            </a:endParaRPr>
          </a:p>
        </p:txBody>
      </p:sp>
      <p:sp>
        <p:nvSpPr>
          <p:cNvPr id="9" name="Shape 120"/>
          <p:cNvSpPr/>
          <p:nvPr/>
        </p:nvSpPr>
        <p:spPr>
          <a:xfrm>
            <a:off x="548024" y="1279627"/>
            <a:ext cx="11589504" cy="1883593"/>
          </a:xfrm>
          <a:prstGeom prst="rect">
            <a:avLst/>
          </a:prstGeom>
          <a:ln w="12700">
            <a:miter/>
          </a:ln>
        </p:spPr>
        <p:txBody>
          <a:bodyPr wrap="square" lIns="0" tIns="0" rIns="0" bIns="0">
            <a:spAutoFit/>
          </a:bodyPr>
          <a:lstStyle/>
          <a:p>
            <a:pPr marL="321457" indent="-321457" defTabSz="914400">
              <a:lnSpc>
                <a:spcPct val="120000"/>
              </a:lnSpc>
              <a:buFont typeface="Wingdings" charset="2"/>
              <a:buChar char="§"/>
            </a:pP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成立于</a:t>
            </a:r>
            <a:r>
              <a:rPr sz="2800" spc="300">
                <a:solidFill>
                  <a:srgbClr val="FFFFFF"/>
                </a:solidFill>
                <a:latin typeface="微软雅黑"/>
                <a:ea typeface="微软雅黑"/>
              </a:rPr>
              <a:t>1998</a:t>
            </a: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年</a:t>
            </a:r>
            <a:endParaRPr lang="en-US" sz="2800" spc="300">
              <a:solidFill>
                <a:srgbClr val="FFFFFF"/>
              </a:solidFill>
              <a:latin typeface="微软雅黑"/>
              <a:ea typeface="微软雅黑"/>
            </a:endParaRPr>
          </a:p>
          <a:p>
            <a:pPr marL="321457" indent="-321457" defTabSz="914400">
              <a:lnSpc>
                <a:spcPct val="120000"/>
              </a:lnSpc>
              <a:buFont typeface="Wingdings" charset="2"/>
              <a:buChar char="§"/>
            </a:pP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世界领先的中文媒体信息及商业情报解决方案提供商</a:t>
            </a:r>
            <a:endParaRPr lang="en-US" sz="2800" spc="300">
              <a:solidFill>
                <a:srgbClr val="FFFFFF"/>
              </a:solidFill>
              <a:latin typeface="微软雅黑"/>
              <a:ea typeface="微软雅黑"/>
            </a:endParaRPr>
          </a:p>
          <a:p>
            <a:pPr marL="338138" indent="-338138" defTabSz="914400">
              <a:lnSpc>
                <a:spcPct val="120000"/>
              </a:lnSpc>
              <a:buFont typeface="Wingdings" charset="2"/>
              <a:buChar char="§"/>
            </a:pPr>
            <a:r>
              <a:rPr 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1,100+</a:t>
            </a:r>
            <a:r>
              <a:rPr lang="zh-CN" sz="2800" spc="300" baseline="30000">
                <a:solidFill>
                  <a:srgbClr val="FFFFFF"/>
                </a:solidFill>
                <a:latin typeface="微软雅黑"/>
                <a:ea typeface="微软雅黑"/>
              </a:rPr>
              <a:t>*</a:t>
            </a:r>
            <a:r>
              <a:rPr 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 </a:t>
            </a: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员工，</a:t>
            </a:r>
            <a:r>
              <a:rPr 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9</a:t>
            </a: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个办事处，</a:t>
            </a:r>
            <a:r>
              <a:rPr 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2,500+</a:t>
            </a:r>
            <a:r>
              <a:rPr lang="zh-CN" sz="2800" spc="300">
                <a:solidFill>
                  <a:srgbClr val="FFFFFF"/>
                </a:solidFill>
                <a:latin typeface="微软雅黑"/>
                <a:ea typeface="微软雅黑"/>
              </a:rPr>
              <a:t>客户</a:t>
            </a:r>
            <a:endParaRPr lang="en-US" i="1" spc="300">
              <a:solidFill>
                <a:srgbClr val="FFFFFF"/>
              </a:solidFill>
              <a:latin typeface="微软雅黑"/>
              <a:ea typeface="微软雅黑"/>
            </a:endParaRPr>
          </a:p>
          <a:p>
            <a:pPr indent="338138" defTabSz="914400">
              <a:lnSpc>
                <a:spcPct val="120000"/>
              </a:lnSpc>
            </a:pPr>
            <a:r>
              <a:rPr lang="zh-CN" i="1" spc="300">
                <a:solidFill>
                  <a:srgbClr val="FFFFFF"/>
                </a:solidFill>
                <a:latin typeface="微软雅黑"/>
                <a:ea typeface="微软雅黑"/>
              </a:rPr>
              <a:t>* 包含合约分析师</a:t>
            </a:r>
            <a:endParaRPr lang="en-US" i="1" spc="30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40378" y="2766850"/>
            <a:ext cx="29247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217"/>
            <a:r>
              <a:rPr lang="en-US" sz="3999" b="1">
                <a:solidFill>
                  <a:srgbClr val="FFFFFF"/>
                </a:solidFill>
                <a:latin typeface="微软雅黑"/>
                <a:ea typeface="微软雅黑"/>
              </a:rPr>
              <a:t>THANKS</a:t>
            </a:r>
            <a:r>
              <a:rPr lang="zh-CN" sz="3999" b="1">
                <a:solidFill>
                  <a:srgbClr val="FFFFFF"/>
                </a:solidFill>
                <a:latin typeface="微软雅黑"/>
                <a:ea typeface="微软雅黑"/>
              </a:rPr>
              <a:t>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23829" y="3474736"/>
            <a:ext cx="223570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217"/>
            <a:r>
              <a:rPr lang="zh-CN" sz="3999" b="1">
                <a:solidFill>
                  <a:srgbClr val="FFFFFF"/>
                </a:solidFill>
                <a:latin typeface="微软雅黑"/>
                <a:ea typeface="微软雅黑"/>
              </a:rPr>
              <a:t>感谢观影</a:t>
            </a:r>
          </a:p>
        </p:txBody>
      </p:sp>
      <p:pic>
        <p:nvPicPr>
          <p:cNvPr id="23" name="图片 22"/>
          <p:cNvPicPr/>
          <p:nvPr/>
        </p:nvPicPr>
        <p:blipFill>
          <a:blip r:embed="rId2">
            <a:alphaModFix amt="50000"/>
          </a:blip>
          <a:stretch/>
        </p:blipFill>
        <p:spPr>
          <a:xfrm rot="10800000">
            <a:off x="612637" y="5067211"/>
            <a:ext cx="1020898" cy="1116308"/>
          </a:xfrm>
          <a:prstGeom prst="rect">
            <a:avLst/>
          </a:prstGeom>
        </p:spPr>
      </p:pic>
      <p:pic>
        <p:nvPicPr>
          <p:cNvPr id="2" name="图片 1"/>
          <p:cNvPicPr/>
          <p:nvPr/>
        </p:nvPicPr>
        <p:blipFill>
          <a:blip r:embed="rId3"/>
          <a:stretch/>
        </p:blipFill>
        <p:spPr>
          <a:xfrm rot="9420000">
            <a:off x="4735669" y="-34917"/>
            <a:ext cx="2161675" cy="2363558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>
            <a:alphaModFix amt="50000"/>
          </a:blip>
          <a:stretch/>
        </p:blipFill>
        <p:spPr>
          <a:xfrm rot="10800000">
            <a:off x="6023490" y="1472673"/>
            <a:ext cx="1020898" cy="111630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40146" y="2326134"/>
            <a:ext cx="6501394" cy="2205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2813" lvl="2" indent="-912813">
              <a:spcAft>
                <a:spcPts val="320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张 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磊   学术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    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营销总监</a:t>
            </a:r>
            <a:endParaRPr lang="en-US" sz="2800">
              <a:solidFill>
                <a:schemeClr val="bg1"/>
              </a:solidFill>
              <a:latin typeface="微软雅黑"/>
              <a:ea typeface="微软雅黑"/>
            </a:endParaRPr>
          </a:p>
          <a:p>
            <a:pPr marL="912813" lvl="2" indent="-912813">
              <a:spcAft>
                <a:spcPts val="3200"/>
              </a:spcAft>
            </a:pP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         13910093846</a:t>
            </a:r>
          </a:p>
          <a:p>
            <a:pPr lvl="2">
              <a:spcAft>
                <a:spcPts val="3200"/>
              </a:spcAft>
            </a:pP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  <a:hlinkClick r:id="rId9"/>
              </a:rPr>
              <a:t>2813989769@qq.com</a:t>
            </a:r>
          </a:p>
        </p:txBody>
      </p:sp>
      <p:pic>
        <p:nvPicPr>
          <p:cNvPr id="9" name="Picture 2"/>
          <p:cNvPicPr/>
          <p:nvPr/>
        </p:nvPicPr>
        <p:blipFill>
          <a:blip r:embed="rId5"/>
          <a:stretch/>
        </p:blipFill>
        <p:spPr>
          <a:xfrm>
            <a:off x="5231417" y="3103052"/>
            <a:ext cx="692296" cy="691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/>
          <p:nvPr/>
        </p:nvPicPr>
        <p:blipFill>
          <a:blip r:embed="rId6"/>
          <a:stretch/>
        </p:blipFill>
        <p:spPr>
          <a:xfrm>
            <a:off x="5231417" y="3900016"/>
            <a:ext cx="680257" cy="680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图片 6"/>
          <p:cNvPicPr/>
          <p:nvPr/>
        </p:nvPicPr>
        <p:blipFill>
          <a:blip r:embed="rId7"/>
          <a:stretch/>
        </p:blipFill>
        <p:spPr>
          <a:xfrm>
            <a:off x="6327401" y="4902353"/>
            <a:ext cx="1433973" cy="1446023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8"/>
          <a:stretch/>
        </p:blipFill>
        <p:spPr>
          <a:xfrm>
            <a:off x="5231417" y="4776912"/>
            <a:ext cx="692296" cy="688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2"/>
          <a:srcRect t="4112" r="14540" b="296"/>
          <a:stretch/>
        </p:blipFill>
        <p:spPr>
          <a:xfrm flipH="1">
            <a:off x="0" y="0"/>
            <a:ext cx="9004116" cy="6714377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1370746" flipH="1">
            <a:off x="4882271" y="-339592"/>
            <a:ext cx="179036" cy="7397791"/>
          </a:xfrm>
          <a:prstGeom prst="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Right Triangle 2"/>
          <p:cNvSpPr/>
          <p:nvPr/>
        </p:nvSpPr>
        <p:spPr>
          <a:xfrm>
            <a:off x="-1" y="5201256"/>
            <a:ext cx="4175761" cy="1656744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0"/>
            <a:ext cx="8610600" cy="6858000"/>
          </a:xfrm>
          <a:custGeom>
            <a:rect l="l" t="t" r="r" b="b"/>
            <a:pathLst>
              <a:path w="8610600" h="6858000">
                <a:moveTo>
                  <a:pt x="3868656" y="0"/>
                </a:moveTo>
                <a:lnTo>
                  <a:pt x="8610600" y="0"/>
                </a:lnTo>
                <a:lnTo>
                  <a:pt x="8610600" y="6858000"/>
                </a:lnTo>
                <a:lnTo>
                  <a:pt x="0" y="6858000"/>
                </a:lnTo>
                <a:lnTo>
                  <a:pt x="3868656" y="0"/>
                </a:lnTo>
                <a:close/>
              </a:path>
            </a:pathLst>
          </a:cu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1944" y="2431267"/>
            <a:ext cx="52582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4800" b="1">
                <a:solidFill>
                  <a:schemeClr val="bg1">
                    <a:lumMod val="75000"/>
                  </a:schemeClr>
                </a:solidFill>
                <a:latin typeface="Segoe UI Semilight"/>
                <a:ea typeface="Verdana"/>
              </a:rPr>
              <a:t>我们</a:t>
            </a:r>
            <a:endParaRPr lang="en-US" sz="4800" b="1">
              <a:solidFill>
                <a:schemeClr val="bg1">
                  <a:lumMod val="75000"/>
                </a:schemeClr>
              </a:solidFill>
              <a:latin typeface="Segoe UI Semilight"/>
              <a:ea typeface="Verdana"/>
            </a:endParaRPr>
          </a:p>
          <a:p>
            <a:r>
              <a:rPr lang="zh-CN" sz="4800">
                <a:solidFill>
                  <a:schemeClr val="bg1">
                    <a:lumMod val="75000"/>
                  </a:schemeClr>
                </a:solidFill>
                <a:latin typeface="Segoe UI Semilight"/>
                <a:ea typeface="Verdana"/>
              </a:rPr>
              <a:t>能够为您做什么？</a:t>
            </a:r>
            <a:endParaRPr lang="en-US" sz="4800">
              <a:solidFill>
                <a:schemeClr val="bg1">
                  <a:lumMod val="75000"/>
                </a:schemeClr>
              </a:solidFill>
              <a:latin typeface="Segoe UI Semilight"/>
              <a:ea typeface="Verdana"/>
            </a:endParaRPr>
          </a:p>
        </p:txBody>
      </p:sp>
      <p:sp>
        <p:nvSpPr>
          <p:cNvPr id="10" name="Isosceles Triangle 9"/>
          <p:cNvSpPr/>
          <p:nvPr/>
        </p:nvSpPr>
        <p:spPr>
          <a:xfrm rot="973658" flipH="1">
            <a:off x="4257684" y="-323179"/>
            <a:ext cx="171789" cy="7069402"/>
          </a:xfrm>
          <a:prstGeom prst="triangle">
            <a:avLst/>
          </a:prstGeom>
          <a:solidFill>
            <a:srgbClr val="000099"/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/>
        </p:blipFill>
        <p:spPr>
          <a:xfrm>
            <a:off x="4038601" y="369033"/>
            <a:ext cx="7834951" cy="46396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1" y="369033"/>
            <a:ext cx="321029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sz="4000" b="1">
                <a:solidFill>
                  <a:schemeClr val="bg1"/>
                </a:solidFill>
                <a:latin typeface="Microsoft YaHei"/>
                <a:ea typeface="Microsoft YaHei"/>
              </a:rPr>
              <a:t>便捷获取</a:t>
            </a:r>
            <a:endParaRPr lang="en-US" sz="4000" b="1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>
              <a:lnSpc>
                <a:spcPct val="110000"/>
              </a:lnSpc>
            </a:pPr>
            <a:r>
              <a:rPr lang="zh-CN" sz="3000">
                <a:solidFill>
                  <a:schemeClr val="bg1"/>
                </a:solidFill>
                <a:latin typeface="Microsoft YaHei"/>
                <a:ea typeface="Microsoft YaHei"/>
              </a:rPr>
              <a:t>一个平台，便捷获取最全面、可靠的媒体资讯</a:t>
            </a:r>
            <a:endParaRPr lang="en-US" sz="3000" b="1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sp>
        <p:nvSpPr>
          <p:cNvPr id="9" name="橢圓 12"/>
          <p:cNvSpPr/>
          <p:nvPr/>
        </p:nvSpPr>
        <p:spPr>
          <a:xfrm>
            <a:off x="357510" y="448056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00FFFF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/>
            <a:r>
              <a:rPr lang="zh-CN" sz="2400">
                <a:solidFill>
                  <a:schemeClr val="bg1"/>
                </a:solidFill>
                <a:latin typeface="Microsoft YaHei"/>
                <a:ea typeface="Microsoft YaHei"/>
              </a:rPr>
              <a:t>合作</a:t>
            </a:r>
            <a:endParaRPr lang="en-US" sz="24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400">
                <a:solidFill>
                  <a:schemeClr val="bg1"/>
                </a:solidFill>
                <a:latin typeface="Microsoft YaHei"/>
                <a:ea typeface="Microsoft YaHei"/>
              </a:rPr>
              <a:t>媒体版权</a:t>
            </a:r>
            <a:endParaRPr lang="en-US" sz="24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673050" y="-23750"/>
            <a:ext cx="8542700" cy="7251668"/>
            <a:chOff x="3946606" y="304800"/>
            <a:chExt cx="8839200" cy="7670005"/>
          </a:xfrm>
        </p:grpSpPr>
        <p:pic>
          <p:nvPicPr>
            <p:cNvPr id="12" name="Picture 36"/>
            <p:cNvPicPr/>
            <p:nvPr/>
          </p:nvPicPr>
          <p:blipFill>
            <a:blip r:embed="rId3"/>
            <a:stretch/>
          </p:blipFill>
          <p:spPr>
            <a:xfrm>
              <a:off x="3946606" y="304800"/>
              <a:ext cx="8839200" cy="7670005"/>
            </a:xfrm>
            <a:prstGeom prst="rect">
              <a:avLst/>
            </a:prstGeom>
          </p:spPr>
        </p:pic>
        <p:sp>
          <p:nvSpPr>
            <p:cNvPr id="15" name="Rounded Rectangle 4"/>
            <p:cNvSpPr/>
            <p:nvPr/>
          </p:nvSpPr>
          <p:spPr>
            <a:xfrm>
              <a:off x="4845327" y="3805174"/>
              <a:ext cx="6934199" cy="1524000"/>
            </a:xfrm>
            <a:prstGeom prst="roundRect">
              <a:avLst>
                <a:gd name="adj" fmla="val 8560"/>
              </a:avLst>
            </a:prstGeom>
            <a:noFill/>
            <a:ln w="28575">
              <a:solidFill>
                <a:srgbClr val="00B0F0"/>
              </a:solidFill>
              <a:prstDash val="solid"/>
              <a:miter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 defTabSz="914400"/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11" name="橢圓 12"/>
          <p:cNvSpPr/>
          <p:nvPr/>
        </p:nvSpPr>
        <p:spPr>
          <a:xfrm>
            <a:off x="2324357" y="4480560"/>
            <a:ext cx="2194560" cy="2196240"/>
          </a:xfrm>
          <a:prstGeom prst="ellipse">
            <a:avLst/>
          </a:prstGeom>
          <a:solidFill>
            <a:srgbClr val="000099"/>
          </a:solidFill>
          <a:ln w="38100">
            <a:solidFill>
              <a:srgbClr val="FFFF00"/>
            </a:solidFill>
            <a:prstDash val="solid"/>
            <a:miter/>
          </a:ln>
        </p:spPr>
        <p:txBody>
          <a:bodyPr wrap="none" lIns="0" tIns="0" rIns="0" bIns="0" anchor="ctr"/>
          <a:lstStyle/>
          <a:p>
            <a:pPr algn="ctr"/>
            <a:r>
              <a:rPr lang="zh-CN" sz="2400">
                <a:solidFill>
                  <a:schemeClr val="bg1"/>
                </a:solidFill>
                <a:latin typeface="Microsoft YaHei"/>
                <a:ea typeface="Microsoft YaHei"/>
              </a:rPr>
              <a:t>涵盖</a:t>
            </a:r>
            <a:endParaRPr lang="en-US" sz="24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400">
                <a:solidFill>
                  <a:schemeClr val="bg1"/>
                </a:solidFill>
                <a:latin typeface="Microsoft YaHei"/>
                <a:ea typeface="Microsoft YaHei"/>
              </a:rPr>
              <a:t>平面与网络</a:t>
            </a:r>
            <a:endParaRPr lang="en-US" sz="2400">
              <a:solidFill>
                <a:schemeClr val="bg1"/>
              </a:solidFill>
              <a:latin typeface="Microsoft YaHei"/>
              <a:ea typeface="Microsoft YaHei"/>
            </a:endParaRPr>
          </a:p>
          <a:p>
            <a:pPr algn="ctr"/>
            <a:r>
              <a:rPr lang="zh-CN" sz="2400">
                <a:solidFill>
                  <a:schemeClr val="bg1"/>
                </a:solidFill>
                <a:latin typeface="Microsoft YaHei"/>
                <a:ea typeface="Microsoft YaHei"/>
              </a:rPr>
              <a:t>媒体资讯</a:t>
            </a:r>
            <a:endParaRPr lang="zh-HK" sz="2400">
              <a:solidFill>
                <a:schemeClr val="bg1"/>
              </a:solidFill>
              <a:latin typeface="Microsoft YaHei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/>
        </p:nvSpPr>
        <p:spPr>
          <a:xfrm>
            <a:off x="3589" y="47487"/>
            <a:ext cx="12192000" cy="76399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en-US">
              <a:solidFill>
                <a:schemeClr val="lt1"/>
              </a:solidFill>
              <a:latin typeface="Microsoft YaHei Light"/>
              <a:ea typeface="Microsoft YaHei Light"/>
            </a:endParaRPr>
          </a:p>
        </p:txBody>
      </p:sp>
      <p:sp>
        <p:nvSpPr>
          <p:cNvPr id="10" name="Shape 38"/>
          <p:cNvSpPr/>
          <p:nvPr/>
        </p:nvSpPr>
        <p:spPr>
          <a:xfrm>
            <a:off x="1391117" y="216450"/>
            <a:ext cx="8921986" cy="595031"/>
          </a:xfrm>
          <a:prstGeom prst="rect">
            <a:avLst/>
          </a:prstGeom>
          <a:noFill/>
          <a:ln>
            <a:noFill/>
          </a:ln>
        </p:spPr>
        <p:txBody>
          <a:bodyPr wrap="square" lIns="50798" tIns="50798" rIns="50798" bIns="50798">
            <a:spAutoFit/>
          </a:bodyPr>
          <a:lstStyle>
            <a:lvl1pPr lvl="0"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1pPr>
            <a:lvl2pPr marL="742950" lvl="1" indent="-285750"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2pPr>
            <a:lvl3pPr marL="1143000" lvl="2" indent="-228600"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3pPr>
            <a:lvl4pPr marL="1600200" lvl="3" indent="-228600"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4pPr>
            <a:lvl5pPr marL="2057400" lvl="4" indent="-228600"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5pPr>
            <a:lvl6pPr marL="2514600" lvl="5" indent="-228600" defTabSz="1173163">
              <a:spcBef>
                <a:spcPct val="0"/>
              </a:spcBef>
              <a:spcAft>
                <a:spcPct val="0"/>
              </a:spcAft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6pPr>
            <a:lvl7pPr marL="2971800" lvl="6" indent="-228600" defTabSz="1173163">
              <a:spcBef>
                <a:spcPct val="0"/>
              </a:spcBef>
              <a:spcAft>
                <a:spcPct val="0"/>
              </a:spcAft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7pPr>
            <a:lvl8pPr marL="3429000" lvl="7" indent="-228600" defTabSz="1173163">
              <a:spcBef>
                <a:spcPct val="0"/>
              </a:spcBef>
              <a:spcAft>
                <a:spcPct val="0"/>
              </a:spcAft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8pPr>
            <a:lvl9pPr marL="3886200" lvl="8" indent="-228600" defTabSz="1173163">
              <a:spcBef>
                <a:spcPct val="0"/>
              </a:spcBef>
              <a:spcAft>
                <a:spcPct val="0"/>
              </a:spcAft>
              <a:defRPr sz="8800">
                <a:solidFill>
                  <a:srgbClr val="1F419B"/>
                </a:solidFill>
                <a:latin typeface="Microsoft JhengHei"/>
                <a:ea typeface="Microsoft JhengHei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zh-CN" sz="4000" spc="-105">
                <a:solidFill>
                  <a:schemeClr val="tx1"/>
                </a:solidFill>
                <a:latin typeface="微软雅黑"/>
                <a:ea typeface="微软雅黑"/>
              </a:rPr>
              <a:t>登录流程展示</a:t>
            </a:r>
            <a:r>
              <a:rPr lang="zh-CN" sz="2400" spc="-105">
                <a:solidFill>
                  <a:schemeClr val="tx1"/>
                </a:solidFill>
                <a:latin typeface="微软雅黑"/>
                <a:ea typeface="微软雅黑"/>
              </a:rPr>
              <a:t>（校内）</a:t>
            </a:r>
            <a:endParaRPr lang="en-US" sz="2400" spc="-105">
              <a:solidFill>
                <a:schemeClr val="tx1"/>
              </a:solidFill>
              <a:latin typeface="微软雅黑"/>
              <a:ea typeface="微软雅黑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2071804" y="3562562"/>
            <a:ext cx="708338" cy="602602"/>
          </a:xfrm>
          <a:prstGeom prst="downArrow">
            <a:avLst/>
          </a:prstGeom>
          <a:solidFill>
            <a:srgbClr val="FF0000"/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14" name="直角上箭头 13"/>
          <p:cNvSpPr/>
          <p:nvPr/>
        </p:nvSpPr>
        <p:spPr>
          <a:xfrm>
            <a:off x="5593207" y="4975766"/>
            <a:ext cx="506382" cy="673808"/>
          </a:xfrm>
          <a:prstGeom prst="bentUpArrow">
            <a:avLst/>
          </a:prstGeom>
          <a:solidFill>
            <a:srgbClr val="FF0000"/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15" name="圆角右箭头 14"/>
          <p:cNvSpPr/>
          <p:nvPr/>
        </p:nvSpPr>
        <p:spPr>
          <a:xfrm>
            <a:off x="5601834" y="1576424"/>
            <a:ext cx="489129" cy="672065"/>
          </a:xfrm>
          <a:prstGeom prst="bentArrow">
            <a:avLst/>
          </a:prstGeom>
          <a:solidFill>
            <a:srgbClr val="FF0000"/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lstStyle/>
          <a:p>
            <a:pPr algn="ctr"/>
            <a:endParaRPr lang="zh-CN">
              <a:solidFill>
                <a:schemeClr val="tx1"/>
              </a:solidFill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8822197" y="3390525"/>
            <a:ext cx="710764" cy="436038"/>
          </a:xfrm>
          <a:prstGeom prst="downArrow">
            <a:avLst/>
          </a:prstGeom>
          <a:solidFill>
            <a:srgbClr val="FF0000"/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pic>
        <p:nvPicPr>
          <p:cNvPr id="7" name="图片 6"/>
          <p:cNvPicPr/>
          <p:nvPr/>
        </p:nvPicPr>
        <p:blipFill>
          <a:blip r:embed="rId2"/>
          <a:stretch/>
        </p:blipFill>
        <p:spPr>
          <a:xfrm>
            <a:off x="6335485" y="3863863"/>
            <a:ext cx="5515962" cy="2796472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3"/>
          <a:stretch/>
        </p:blipFill>
        <p:spPr>
          <a:xfrm>
            <a:off x="227137" y="1056782"/>
            <a:ext cx="4831751" cy="2383415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4"/>
          <a:stretch/>
        </p:blipFill>
        <p:spPr>
          <a:xfrm>
            <a:off x="227136" y="4165164"/>
            <a:ext cx="4805089" cy="2295013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5"/>
          <a:stretch/>
        </p:blipFill>
        <p:spPr>
          <a:xfrm>
            <a:off x="6293922" y="1056782"/>
            <a:ext cx="5557525" cy="21733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5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196" y="161204"/>
              <a:ext cx="9593018" cy="1006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4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</a:rPr>
                <a:t>讲座提纲</a:t>
              </a:r>
              <a:endParaRPr lang="en-US" sz="5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Rectangle 5"/>
          <p:cNvSpPr/>
          <p:nvPr/>
        </p:nvSpPr>
        <p:spPr>
          <a:xfrm>
            <a:off x="8889001" y="1919287"/>
            <a:ext cx="2869611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en-US" sz="2800" b="1" i="0" u="none" strike="noStrike" baseline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8892870" y="3532331"/>
            <a:ext cx="2832671" cy="2920626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lvl="0">
              <a:spcBef>
                <a:spcPct val="0"/>
              </a:spcBef>
            </a:pPr>
            <a:r>
              <a:rPr lang="zh-CN" sz="2800" b="1">
                <a:solidFill>
                  <a:schemeClr val="bg1"/>
                </a:solidFill>
                <a:latin typeface="微软雅黑"/>
                <a:ea typeface="微软雅黑"/>
              </a:rPr>
              <a:t>如何提高新闻素材收集、传播案例研究？</a:t>
            </a:r>
            <a:endParaRPr lang="en-US" sz="2800" b="1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如何轻松获取市场和行业情报？</a:t>
            </a:r>
          </a:p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如何快速发现您关注的社会</a:t>
            </a: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行业热点？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如何准确检索到与您的课题相关的信息？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如何深入研究事件在媒体上的传播特点？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grpSp>
        <p:nvGrpSpPr>
          <p:cNvPr id="15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16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srgbClr val="FFFFFF"/>
                  </a:solidFill>
                  <a:latin typeface="微软雅黑"/>
                  <a:ea typeface="微软雅黑"/>
                </a:rPr>
                <a:t>3</a:t>
              </a:r>
            </a:p>
          </p:txBody>
        </p:sp>
        <p:sp>
          <p:nvSpPr>
            <p:cNvPr id="17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3200400" y="1913891"/>
            <a:ext cx="2983639" cy="1090673"/>
            <a:chOff x="3200400" y="1913891"/>
            <a:chExt cx="2983639" cy="1090673"/>
          </a:xfrm>
        </p:grpSpPr>
        <p:sp>
          <p:nvSpPr>
            <p:cNvPr id="19" name="Rectangle 6"/>
            <p:cNvSpPr/>
            <p:nvPr/>
          </p:nvSpPr>
          <p:spPr>
            <a:xfrm>
              <a:off x="3200400" y="1913891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>
                  <a:solidFill>
                    <a:schemeClr val="bg1"/>
                  </a:solidFill>
                  <a:latin typeface="微软雅黑"/>
                  <a:ea typeface="微软雅黑"/>
                </a:rPr>
                <a:t>2</a:t>
              </a:r>
              <a:endParaRPr lang="en-US" sz="2800" b="1" i="0" u="none" strike="noStrike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396059" y="1896107"/>
            <a:ext cx="2964317" cy="1108457"/>
            <a:chOff x="380909" y="1905000"/>
            <a:chExt cx="2964317" cy="1108457"/>
          </a:xfrm>
        </p:grpSpPr>
        <p:sp>
          <p:nvSpPr>
            <p:cNvPr id="22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 i="0" u="none" strike="noStrike" spc="300" baseline="0">
                  <a:solidFill>
                    <a:schemeClr val="bg1"/>
                  </a:solidFill>
                  <a:latin typeface="微软雅黑"/>
                  <a:ea typeface="微软雅黑"/>
                </a:rPr>
                <a:t>1</a:t>
              </a:r>
              <a:endParaRPr lang="zh-CN" sz="2800" b="1" i="0" u="none" strike="noStrike" spc="300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4" name="AutoShape 10"/>
          <p:cNvSpPr/>
          <p:nvPr/>
        </p:nvSpPr>
        <p:spPr>
          <a:xfrm>
            <a:off x="8883691" y="3012757"/>
            <a:ext cx="283995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i="0" u="none" strike="noStrike" spc="300" baseline="0">
                <a:solidFill>
                  <a:srgbClr val="00B0F0"/>
                </a:solidFill>
                <a:latin typeface="微软雅黑"/>
                <a:ea typeface="微软雅黑"/>
              </a:rPr>
              <a:t>素材</a:t>
            </a:r>
          </a:p>
        </p:txBody>
      </p:sp>
      <p:sp>
        <p:nvSpPr>
          <p:cNvPr id="12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B0F0"/>
                </a:solidFill>
                <a:latin typeface="微软雅黑"/>
                <a:ea typeface="微软雅黑"/>
              </a:rPr>
              <a:t>获取</a:t>
            </a:r>
            <a:endParaRPr lang="zh-CN" sz="2800" b="1" i="0" u="none" strike="noStrike" spc="300" baseline="0">
              <a:solidFill>
                <a:srgbClr val="00B0F0"/>
              </a:solidFill>
              <a:latin typeface="微软雅黑"/>
              <a:ea typeface="微软雅黑"/>
            </a:endParaRPr>
          </a:p>
        </p:txBody>
      </p:sp>
      <p:sp>
        <p:nvSpPr>
          <p:cNvPr id="13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研究</a:t>
            </a:r>
            <a:endParaRPr lang="zh-CN" sz="2800" b="1" i="0" u="none" strike="noStrike" spc="300" baseline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14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检索</a:t>
            </a:r>
            <a:endParaRPr lang="zh-CN" sz="2800" b="1" i="0" u="none" strike="noStrike" spc="300" baseline="0">
              <a:solidFill>
                <a:srgbClr val="000099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1361"/>
            <a:ext cx="12192000" cy="1477076"/>
            <a:chOff x="0" y="-21361"/>
            <a:chExt cx="12192000" cy="1477076"/>
          </a:xfrm>
        </p:grpSpPr>
        <p:sp>
          <p:nvSpPr>
            <p:cNvPr id="5" name="矩形 4"/>
            <p:cNvSpPr/>
            <p:nvPr/>
          </p:nvSpPr>
          <p:spPr>
            <a:xfrm flipV="1">
              <a:off x="0" y="-21361"/>
              <a:ext cx="12192000" cy="1477076"/>
            </a:xfrm>
            <a:prstGeom prst="trapezoid">
              <a:avLst>
                <a:gd name="adj" fmla="val 113363"/>
              </a:avLst>
            </a:prstGeom>
            <a:solidFill>
              <a:srgbClr val="FFFFFF">
                <a:alpha val="85098"/>
              </a:srgbClr>
            </a:solidFill>
          </p:spPr>
          <p:txBody>
            <a:bodyPr wrap="square" anchor="ctr" anchorCtr="0"/>
            <a:lstStyle/>
            <a:p>
              <a:pPr algn="ctr"/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" name="Rectangle 1"/>
            <p:cNvSpPr/>
            <p:nvPr/>
          </p:nvSpPr>
          <p:spPr>
            <a:xfrm>
              <a:off x="1299196" y="161204"/>
              <a:ext cx="9593018" cy="1006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400" b="1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</a:rPr>
                <a:t>讲座提纲</a:t>
              </a:r>
              <a:endParaRPr lang="en-US" sz="5400" b="1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Rectangle 5"/>
          <p:cNvSpPr/>
          <p:nvPr/>
        </p:nvSpPr>
        <p:spPr>
          <a:xfrm>
            <a:off x="8889001" y="1919287"/>
            <a:ext cx="2869611" cy="1090673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txBody>
          <a:bodyPr vert="horz" wrap="square" lIns="36576" tIns="0" rIns="36576" bIns="0" numCol="1" anchor="ctr" anchorCtr="0"/>
          <a:lstStyle/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en-US" sz="2800" b="1" i="0" u="none" strike="noStrike" baseline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8892870" y="3532331"/>
            <a:ext cx="2832671" cy="2920626"/>
          </a:xfrm>
          <a:prstGeom prst="rect">
            <a:avLst/>
          </a:prstGeom>
          <a:solidFill>
            <a:srgbClr val="33CCCC">
              <a:alpha val="69804"/>
            </a:srgbClr>
          </a:solidFill>
          <a:ln>
            <a:noFill/>
          </a:ln>
        </p:spPr>
        <p:txBody>
          <a:bodyPr vert="horz" wrap="square" lIns="182880" tIns="91440" rIns="36576" bIns="36576" numCol="1" anchor="t" anchorCtr="0"/>
          <a:lstStyle/>
          <a:p>
            <a:pPr lvl="0">
              <a:spcBef>
                <a:spcPct val="0"/>
              </a:spcBef>
            </a:pPr>
            <a:r>
              <a:rPr lang="zh-CN" sz="2800" b="1">
                <a:solidFill>
                  <a:schemeClr val="bg1"/>
                </a:solidFill>
                <a:latin typeface="微软雅黑"/>
                <a:ea typeface="微软雅黑"/>
              </a:rPr>
              <a:t>如何提高新闻素材收集、传播案例研究？</a:t>
            </a:r>
            <a:endParaRPr lang="en-US" sz="2800" b="1" spc="30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6061451" y="2995673"/>
            <a:ext cx="2825581" cy="3481328"/>
          </a:xfrm>
          <a:prstGeom prst="rect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如何轻松获取市场和行业情报？</a:t>
            </a:r>
          </a:p>
          <a:p>
            <a:pPr lvl="0"/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如何快速发现您关注的社会</a:t>
            </a:r>
            <a:r>
              <a:rPr lang="en-US" sz="280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行业热点？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0909" y="2995672"/>
            <a:ext cx="2824209" cy="3481328"/>
          </a:xfrm>
          <a:prstGeom prst="rect">
            <a:avLst/>
          </a:prstGeom>
          <a:solidFill>
            <a:srgbClr val="000099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如何准确检索到与您的课题相关的信息？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3205118" y="2996067"/>
            <a:ext cx="2854364" cy="3480934"/>
          </a:xfrm>
          <a:prstGeom prst="rect">
            <a:avLst/>
          </a:prstGeom>
          <a:solidFill>
            <a:srgbClr val="0070C0">
              <a:alpha val="69804"/>
            </a:srgbClr>
          </a:solidFill>
          <a:ln>
            <a:noFill/>
          </a:ln>
        </p:spPr>
        <p:txBody>
          <a:bodyPr vert="horz" wrap="square" lIns="182880" tIns="548640" rIns="36576" bIns="36576" numCol="1" anchor="t" anchorCtr="0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sz="2800">
                <a:solidFill>
                  <a:schemeClr val="bg1"/>
                </a:solidFill>
                <a:latin typeface="微软雅黑"/>
                <a:ea typeface="微软雅黑"/>
              </a:rPr>
              <a:t>如何深入研究事件在媒体上的传播特点？</a:t>
            </a:r>
          </a:p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0" i="0" u="none" strike="noStrike" spc="300" baseline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grpSp>
        <p:nvGrpSpPr>
          <p:cNvPr id="15" name="Group 32"/>
          <p:cNvGrpSpPr/>
          <p:nvPr/>
        </p:nvGrpSpPr>
        <p:grpSpPr>
          <a:xfrm>
            <a:off x="6054362" y="1913891"/>
            <a:ext cx="2977496" cy="1081781"/>
            <a:chOff x="6054362" y="1913891"/>
            <a:chExt cx="2977496" cy="1081781"/>
          </a:xfrm>
        </p:grpSpPr>
        <p:sp>
          <p:nvSpPr>
            <p:cNvPr id="16" name="Rectangle 4"/>
            <p:cNvSpPr/>
            <p:nvPr/>
          </p:nvSpPr>
          <p:spPr>
            <a:xfrm>
              <a:off x="6054362" y="1913891"/>
              <a:ext cx="2834640" cy="10817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lvl="0"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srgbClr val="FFFFFF"/>
                  </a:solidFill>
                  <a:latin typeface="微软雅黑"/>
                  <a:ea typeface="微软雅黑"/>
                </a:rPr>
                <a:t>3</a:t>
              </a:r>
            </a:p>
          </p:txBody>
        </p:sp>
        <p:sp>
          <p:nvSpPr>
            <p:cNvPr id="17" name="Isosceles Triangle 27"/>
            <p:cNvSpPr/>
            <p:nvPr/>
          </p:nvSpPr>
          <p:spPr>
            <a:xfrm rot="5400000">
              <a:off x="8826317" y="2388204"/>
              <a:ext cx="266256" cy="144826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3200400" y="1913891"/>
            <a:ext cx="2983639" cy="1090673"/>
            <a:chOff x="3200400" y="1913891"/>
            <a:chExt cx="2983639" cy="1090673"/>
          </a:xfrm>
        </p:grpSpPr>
        <p:sp>
          <p:nvSpPr>
            <p:cNvPr id="19" name="Rectangle 6"/>
            <p:cNvSpPr/>
            <p:nvPr/>
          </p:nvSpPr>
          <p:spPr>
            <a:xfrm>
              <a:off x="3200400" y="1913891"/>
              <a:ext cx="2834640" cy="10906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36576" tIns="0" rIns="36576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>
                  <a:solidFill>
                    <a:schemeClr val="bg1"/>
                  </a:solidFill>
                  <a:latin typeface="微软雅黑"/>
                  <a:ea typeface="微软雅黑"/>
                </a:rPr>
                <a:t>2</a:t>
              </a:r>
              <a:endParaRPr lang="en-US" sz="2800" b="1" i="0" u="none" strike="noStrike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Isosceles Triangle 26"/>
            <p:cNvSpPr/>
            <p:nvPr/>
          </p:nvSpPr>
          <p:spPr>
            <a:xfrm rot="5400000">
              <a:off x="5978498" y="2386815"/>
              <a:ext cx="266256" cy="14482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1" name="Group 29"/>
          <p:cNvGrpSpPr/>
          <p:nvPr/>
        </p:nvGrpSpPr>
        <p:grpSpPr>
          <a:xfrm>
            <a:off x="396059" y="1896107"/>
            <a:ext cx="2964317" cy="1108457"/>
            <a:chOff x="380909" y="1905000"/>
            <a:chExt cx="2964317" cy="1108457"/>
          </a:xfrm>
        </p:grpSpPr>
        <p:sp>
          <p:nvSpPr>
            <p:cNvPr id="22" name="Isosceles Triangle 22"/>
            <p:cNvSpPr/>
            <p:nvPr/>
          </p:nvSpPr>
          <p:spPr>
            <a:xfrm rot="5400000">
              <a:off x="3139685" y="2386815"/>
              <a:ext cx="266256" cy="144826"/>
            </a:xfrm>
            <a:prstGeom prst="triangle">
              <a:avLst/>
            </a:prstGeom>
            <a:solidFill>
              <a:srgbClr val="00009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sz="2800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Rectangle 7"/>
            <p:cNvSpPr/>
            <p:nvPr/>
          </p:nvSpPr>
          <p:spPr>
            <a:xfrm>
              <a:off x="380909" y="1905000"/>
              <a:ext cx="2834640" cy="1108457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vert="horz" wrap="square" lIns="0" tIns="0" rIns="0" bIns="0" numCol="1" anchor="ctr" anchorCtr="0"/>
            <a:lstStyle/>
            <a:p>
              <a:pPr marL="0" lvl="0" indent="0" algn="ctr" defTabSz="91440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sz="2800" b="1" i="0" u="none" strike="noStrike" spc="300" baseline="0">
                  <a:solidFill>
                    <a:schemeClr val="bg1"/>
                  </a:solidFill>
                  <a:latin typeface="微软雅黑"/>
                  <a:ea typeface="微软雅黑"/>
                </a:rPr>
                <a:t>1</a:t>
              </a:r>
              <a:endParaRPr lang="zh-CN" sz="2800" b="1" i="0" u="none" strike="noStrike" spc="300" baseline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4" name="AutoShape 10"/>
          <p:cNvSpPr/>
          <p:nvPr/>
        </p:nvSpPr>
        <p:spPr>
          <a:xfrm>
            <a:off x="8883691" y="3012757"/>
            <a:ext cx="283995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i="0" u="none" strike="noStrike" spc="300" baseline="0">
                <a:solidFill>
                  <a:srgbClr val="00B0F0"/>
                </a:solidFill>
                <a:latin typeface="微软雅黑"/>
                <a:ea typeface="微软雅黑"/>
              </a:rPr>
              <a:t>素材</a:t>
            </a:r>
          </a:p>
        </p:txBody>
      </p:sp>
      <p:sp>
        <p:nvSpPr>
          <p:cNvPr id="12" name="AutoShape 10"/>
          <p:cNvSpPr/>
          <p:nvPr/>
        </p:nvSpPr>
        <p:spPr>
          <a:xfrm>
            <a:off x="6054361" y="2995670"/>
            <a:ext cx="2968491" cy="488202"/>
          </a:xfrm>
          <a:prstGeom prst="homePlate">
            <a:avLst>
              <a:gd name="adj" fmla="val 29245"/>
            </a:avLst>
          </a:prstGeom>
          <a:solidFill>
            <a:schemeClr val="bg1"/>
          </a:solidFill>
          <a:ln w="9525">
            <a:solidFill>
              <a:srgbClr val="00B0F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B0F0"/>
                </a:solidFill>
                <a:latin typeface="微软雅黑"/>
                <a:ea typeface="微软雅黑"/>
              </a:rPr>
              <a:t>获取</a:t>
            </a:r>
            <a:endParaRPr lang="zh-CN" sz="2800" b="1" i="0" u="none" strike="noStrike" spc="300" baseline="0">
              <a:solidFill>
                <a:srgbClr val="00B0F0"/>
              </a:solidFill>
              <a:latin typeface="微软雅黑"/>
              <a:ea typeface="微软雅黑"/>
            </a:endParaRPr>
          </a:p>
        </p:txBody>
      </p:sp>
      <p:sp>
        <p:nvSpPr>
          <p:cNvPr id="13" name="AutoShape 11"/>
          <p:cNvSpPr/>
          <p:nvPr/>
        </p:nvSpPr>
        <p:spPr>
          <a:xfrm>
            <a:off x="3215549" y="2995670"/>
            <a:ext cx="2968490" cy="488201"/>
          </a:xfrm>
          <a:prstGeom prst="homePlate">
            <a:avLst>
              <a:gd name="adj" fmla="val 25904"/>
            </a:avLst>
          </a:prstGeom>
          <a:solidFill>
            <a:schemeClr val="bg1"/>
          </a:solidFill>
          <a:ln w="9525">
            <a:solidFill>
              <a:srgbClr val="0070C0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marL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研究</a:t>
            </a:r>
            <a:endParaRPr lang="zh-CN" sz="2800" b="1" i="0" u="none" strike="noStrike" spc="300" baseline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14" name="AutoShape 12"/>
          <p:cNvSpPr/>
          <p:nvPr/>
        </p:nvSpPr>
        <p:spPr>
          <a:xfrm>
            <a:off x="380909" y="2995671"/>
            <a:ext cx="2964318" cy="488200"/>
          </a:xfrm>
          <a:prstGeom prst="homePlate">
            <a:avLst>
              <a:gd name="adj" fmla="val 28116"/>
            </a:avLst>
          </a:prstGeom>
          <a:solidFill>
            <a:schemeClr val="bg1"/>
          </a:solidFill>
          <a:ln w="9525">
            <a:solidFill>
              <a:srgbClr val="000099"/>
            </a:solidFill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182880" tIns="0" rIns="36576" bIns="0" numCol="1" anchor="ctr" anchorCtr="0"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zh-CN" sz="2800" b="1" spc="300">
                <a:solidFill>
                  <a:srgbClr val="0070C0"/>
                </a:solidFill>
                <a:latin typeface="微软雅黑"/>
                <a:ea typeface="微软雅黑"/>
              </a:rPr>
              <a:t>检索</a:t>
            </a:r>
            <a:endParaRPr lang="zh-CN" sz="2800" b="1" i="0" u="none" strike="noStrike" spc="300" baseline="0">
              <a:solidFill>
                <a:srgbClr val="000099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00400" y="1455715"/>
            <a:ext cx="8991600" cy="5402285"/>
          </a:xfrm>
          <a:prstGeom prst="rect">
            <a:avLst/>
          </a:prstGeom>
          <a:solidFill>
            <a:schemeClr val="bg1">
              <a:alpha val="89000"/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