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61" r:id="rId4"/>
    <p:sldId id="309" r:id="rId5"/>
    <p:sldId id="300" r:id="rId6"/>
    <p:sldId id="307" r:id="rId7"/>
    <p:sldId id="303" r:id="rId8"/>
    <p:sldId id="304" r:id="rId9"/>
    <p:sldId id="305" r:id="rId10"/>
    <p:sldId id="306" r:id="rId11"/>
    <p:sldId id="262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7601"/>
    <a:srgbClr val="FFFFFF"/>
    <a:srgbClr val="4E79CA"/>
    <a:srgbClr val="ECF3FA"/>
    <a:srgbClr val="0064EA"/>
    <a:srgbClr val="004299"/>
    <a:srgbClr val="9DC3E6"/>
    <a:srgbClr val="000000"/>
    <a:srgbClr val="3058A0"/>
    <a:srgbClr val="487E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6" autoAdjust="0"/>
    <p:restoredTop sz="85082" autoAdjust="0"/>
  </p:normalViewPr>
  <p:slideViewPr>
    <p:cSldViewPr snapToGrid="0">
      <p:cViewPr varScale="1">
        <p:scale>
          <a:sx n="98" d="100"/>
          <a:sy n="98" d="100"/>
        </p:scale>
        <p:origin x="1077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E03241-BD4E-43F4-8D53-DDF381762C9A}" type="datetimeFigureOut">
              <a:rPr lang="zh-CN" altLang="en-US" smtClean="0"/>
              <a:t>2025/10/17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34AFE-CD3D-4B40-92D0-ACAB1E708A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00" dirty="0"/>
              <a:t>论证会主要是对项目的必要性、可行性进行论证和评审，论证</a:t>
            </a:r>
            <a:r>
              <a:rPr lang="en-US" altLang="zh-CN" sz="1800" dirty="0"/>
              <a:t>PPT</a:t>
            </a:r>
            <a:r>
              <a:rPr lang="zh-CN" altLang="en-US" sz="1800" dirty="0"/>
              <a:t>的内容需要对应这两方面内容，具体参考模板中给出的章节小标题。</a:t>
            </a:r>
            <a:r>
              <a:rPr lang="zh-CN" altLang="en-US" sz="1800" i="0" dirty="0">
                <a:solidFill>
                  <a:schemeClr val="bg1">
                    <a:lumMod val="75000"/>
                  </a:schemeClr>
                </a:solidFill>
              </a:rPr>
              <a:t>承办部门也可自行添加其他需要介绍的内容。</a:t>
            </a:r>
            <a:endParaRPr lang="en-US" altLang="zh-CN" sz="1800" i="0" dirty="0"/>
          </a:p>
          <a:p>
            <a:r>
              <a:rPr lang="en-US" altLang="zh-CN" sz="1800" dirty="0"/>
              <a:t>PPT</a:t>
            </a:r>
            <a:r>
              <a:rPr lang="zh-CN" altLang="en-US" sz="1800" dirty="0"/>
              <a:t>应做到文字精简、以图表展示为主。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334AFE-CD3D-4B40-92D0-ACAB1E708A00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34AFE-CD3D-4B40-92D0-ACAB1E708A00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34AFE-CD3D-4B40-92D0-ACAB1E708A00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34AFE-CD3D-4B40-92D0-ACAB1E708A00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34AFE-CD3D-4B40-92D0-ACAB1E708A00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60FC-9814-4BD3-9777-398D77577966}" type="datetimeFigureOut">
              <a:rPr lang="zh-CN" altLang="en-US" smtClean="0"/>
              <a:t>2025/10/17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2C40B-C84F-4DA1-A3A4-B6253BE774E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6" descr="国重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 userDrawn="1"/>
        </p:nvSpPr>
        <p:spPr>
          <a:xfrm>
            <a:off x="7881938" y="1778000"/>
            <a:ext cx="4310062" cy="3365500"/>
          </a:xfrm>
          <a:prstGeom prst="rect">
            <a:avLst/>
          </a:prstGeom>
          <a:solidFill>
            <a:srgbClr val="004299">
              <a:alpha val="36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 sz="2000" b="1" dirty="0">
              <a:solidFill>
                <a:schemeClr val="bg1">
                  <a:lumMod val="65000"/>
                </a:schemeClr>
              </a:solidFill>
              <a:latin typeface="Bauhaus 93" pitchFamily="82" charset="0"/>
              <a:ea typeface="Source Han Sans CN Bold" pitchFamily="34" charset="-128"/>
              <a:cs typeface="Baloo" pitchFamily="66" charset="0"/>
            </a:endParaRPr>
          </a:p>
        </p:txBody>
      </p:sp>
      <p:sp>
        <p:nvSpPr>
          <p:cNvPr id="8" name="矩形 7"/>
          <p:cNvSpPr/>
          <p:nvPr userDrawn="1"/>
        </p:nvSpPr>
        <p:spPr>
          <a:xfrm flipH="1">
            <a:off x="7881938" y="1778000"/>
            <a:ext cx="55562" cy="2289175"/>
          </a:xfrm>
          <a:prstGeom prst="rect">
            <a:avLst/>
          </a:prstGeom>
          <a:solidFill>
            <a:srgbClr val="00429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 sz="2000" b="1" dirty="0">
              <a:solidFill>
                <a:schemeClr val="bg1">
                  <a:lumMod val="65000"/>
                </a:schemeClr>
              </a:solidFill>
              <a:latin typeface="Bauhaus 93" pitchFamily="82" charset="0"/>
              <a:ea typeface="Source Han Sans CN Bold" pitchFamily="34" charset="-128"/>
              <a:cs typeface="Baloo" pitchFamily="66" charset="0"/>
            </a:endParaRPr>
          </a:p>
        </p:txBody>
      </p:sp>
      <p:sp>
        <p:nvSpPr>
          <p:cNvPr id="9" name="矩形 8"/>
          <p:cNvSpPr/>
          <p:nvPr userDrawn="1"/>
        </p:nvSpPr>
        <p:spPr>
          <a:xfrm flipH="1">
            <a:off x="7881938" y="4067175"/>
            <a:ext cx="55562" cy="1076325"/>
          </a:xfrm>
          <a:prstGeom prst="rect">
            <a:avLst/>
          </a:prstGeom>
          <a:solidFill>
            <a:srgbClr val="FA6B1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 sz="2000" b="1" dirty="0">
              <a:solidFill>
                <a:schemeClr val="bg1">
                  <a:lumMod val="65000"/>
                </a:schemeClr>
              </a:solidFill>
              <a:latin typeface="Bauhaus 93" pitchFamily="82" charset="0"/>
              <a:ea typeface="Source Han Sans CN Bold" pitchFamily="34" charset="-128"/>
              <a:cs typeface="Baloo" pitchFamily="66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2" descr="国重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16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60FC-9814-4BD3-9777-398D77577966}" type="datetimeFigureOut">
              <a:rPr lang="zh-CN" altLang="en-US" smtClean="0"/>
              <a:t>2025/10/17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2C40B-C84F-4DA1-A3A4-B6253BE774E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2" descr="Q:\项目相关\中传APP\UI设计\学校标识（新版）\校徽（原彩）.png校徽（原彩）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0" y="-547199"/>
            <a:ext cx="2730500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 userDrawn="1"/>
        </p:nvSpPr>
        <p:spPr>
          <a:xfrm>
            <a:off x="0" y="6156952"/>
            <a:ext cx="3611563" cy="54142"/>
          </a:xfrm>
          <a:prstGeom prst="rect">
            <a:avLst/>
          </a:prstGeom>
          <a:solidFill>
            <a:srgbClr val="E67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3611563" y="6155531"/>
            <a:ext cx="8580437" cy="53975"/>
          </a:xfrm>
          <a:prstGeom prst="rect">
            <a:avLst/>
          </a:prstGeom>
          <a:solidFill>
            <a:srgbClr val="0042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36"/>
          <p:cNvGrpSpPr/>
          <p:nvPr userDrawn="1"/>
        </p:nvGrpSpPr>
        <p:grpSpPr bwMode="auto">
          <a:xfrm>
            <a:off x="6805245" y="2275"/>
            <a:ext cx="47384" cy="6851696"/>
            <a:chOff x="6078513" y="0"/>
            <a:chExt cx="54000" cy="6880225"/>
          </a:xfrm>
        </p:grpSpPr>
        <p:sp>
          <p:nvSpPr>
            <p:cNvPr id="11" name="矩形 10"/>
            <p:cNvSpPr/>
            <p:nvPr/>
          </p:nvSpPr>
          <p:spPr>
            <a:xfrm>
              <a:off x="6078513" y="2519363"/>
              <a:ext cx="53972" cy="4360862"/>
            </a:xfrm>
            <a:prstGeom prst="rect">
              <a:avLst/>
            </a:prstGeom>
            <a:solidFill>
              <a:srgbClr val="004299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sz="2000" b="1" dirty="0">
                <a:solidFill>
                  <a:schemeClr val="bg1">
                    <a:lumMod val="65000"/>
                  </a:schemeClr>
                </a:solidFill>
                <a:latin typeface="Bauhaus 93" pitchFamily="82" charset="0"/>
                <a:ea typeface="Source Han Sans CN Bold" pitchFamily="34" charset="-128"/>
                <a:cs typeface="Baloo" pitchFamily="66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078513" y="0"/>
              <a:ext cx="53972" cy="2519363"/>
            </a:xfrm>
            <a:prstGeom prst="rect">
              <a:avLst/>
            </a:prstGeom>
            <a:solidFill>
              <a:srgbClr val="F0760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sz="2000" b="1" dirty="0">
                <a:solidFill>
                  <a:schemeClr val="bg1">
                    <a:lumMod val="65000"/>
                  </a:schemeClr>
                </a:solidFill>
                <a:latin typeface="Bauhaus 93" pitchFamily="82" charset="0"/>
                <a:ea typeface="Source Han Sans CN Bold" pitchFamily="34" charset="-128"/>
                <a:cs typeface="Baloo" pitchFamily="66" charset="0"/>
              </a:endParaRPr>
            </a:p>
          </p:txBody>
        </p:sp>
      </p:grpSp>
      <p:sp>
        <p:nvSpPr>
          <p:cNvPr id="4" name="日期占位符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AC4A60FC-9814-4BD3-9777-398D77577966}" type="datetimeFigureOut">
              <a:rPr lang="zh-CN" altLang="en-US" smtClean="0"/>
              <a:t>2025/10/17</a:t>
            </a:fld>
            <a:endParaRPr lang="zh-CN" altLang="en-US"/>
          </a:p>
        </p:txBody>
      </p:sp>
      <p:pic>
        <p:nvPicPr>
          <p:cNvPr id="7" name="图片 6" descr="国重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6" t="-154"/>
          <a:stretch>
            <a:fillRect/>
          </a:stretch>
        </p:blipFill>
        <p:spPr bwMode="auto">
          <a:xfrm>
            <a:off x="0" y="2275"/>
            <a:ext cx="6805245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239715"/>
            <a:ext cx="10515600" cy="493724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60FC-9814-4BD3-9777-398D77577966}" type="datetimeFigureOut">
              <a:rPr lang="zh-CN" altLang="en-US" smtClean="0"/>
              <a:t>2025/10/17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2C40B-C84F-4DA1-A3A4-B6253BE774E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155700"/>
            <a:ext cx="10515600" cy="5021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A60FC-9814-4BD3-9777-398D77577966}" type="datetimeFigureOut">
              <a:rPr lang="zh-CN" altLang="en-US" smtClean="0"/>
              <a:t>2025/10/17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2C40B-C84F-4DA1-A3A4-B6253BE774E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1" descr="校徽竖版（原彩）(已去底)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6875" y="0"/>
            <a:ext cx="163512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项目验收汇报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217035" y="3841115"/>
            <a:ext cx="5480685" cy="1270635"/>
          </a:xfrm>
        </p:spPr>
        <p:txBody>
          <a:bodyPr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</a:rPr>
              <a:t>承办部门：</a:t>
            </a:r>
          </a:p>
          <a:p>
            <a:pPr algn="l"/>
            <a:r>
              <a:rPr lang="zh-CN" altLang="en-US" sz="2000" dirty="0">
                <a:solidFill>
                  <a:schemeClr val="bg1"/>
                </a:solidFill>
              </a:rPr>
              <a:t>承办厂商：</a:t>
            </a:r>
            <a:endParaRPr lang="en-US" altLang="zh-CN" sz="2000" dirty="0">
              <a:solidFill>
                <a:schemeClr val="bg1"/>
              </a:solidFill>
            </a:endParaRPr>
          </a:p>
          <a:p>
            <a:pPr algn="l"/>
            <a:r>
              <a:rPr lang="zh-CN" altLang="en-US" sz="2000" dirty="0">
                <a:solidFill>
                  <a:schemeClr val="bg1"/>
                </a:solidFill>
              </a:rPr>
              <a:t>汇报人：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3" y="186431"/>
            <a:ext cx="50069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文本框 28"/>
          <p:cNvSpPr txBox="1">
            <a:spLocks noChangeArrowheads="1"/>
          </p:cNvSpPr>
          <p:nvPr/>
        </p:nvSpPr>
        <p:spPr bwMode="auto">
          <a:xfrm>
            <a:off x="1644655" y="186431"/>
            <a:ext cx="20727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建设成效</a:t>
            </a:r>
          </a:p>
        </p:txBody>
      </p:sp>
      <p:sp>
        <p:nvSpPr>
          <p:cNvPr id="18" name="矩形 17"/>
          <p:cNvSpPr/>
          <p:nvPr/>
        </p:nvSpPr>
        <p:spPr>
          <a:xfrm>
            <a:off x="746620" y="881834"/>
            <a:ext cx="10120280" cy="1169551"/>
          </a:xfrm>
          <a:prstGeom prst="rect">
            <a:avLst/>
          </a:prstGeom>
          <a:solidFill>
            <a:schemeClr val="bg1"/>
          </a:solidFill>
          <a:ln>
            <a:solidFill>
              <a:srgbClr val="0042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eaLnBrk="1" hangingPunct="1">
              <a:spcBef>
                <a:spcPts val="600"/>
              </a:spcBef>
              <a:buFont typeface="Arial" panose="020B0604020202090204" pitchFamily="34" charset="0"/>
              <a:buChar char="•"/>
              <a:defRPr/>
            </a:pPr>
            <a:r>
              <a:rPr lang="zh-CN" altLang="en-US" sz="2000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解决了</a:t>
            </a:r>
            <a:r>
              <a:rPr lang="en-US" altLang="zh-CN" sz="2000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000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痛点问题</a:t>
            </a:r>
            <a:endParaRPr lang="en-US" altLang="zh-CN" sz="2000" dirty="0">
              <a:solidFill>
                <a:schemeClr val="bg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 eaLnBrk="1" hangingPunct="1">
              <a:spcBef>
                <a:spcPts val="600"/>
              </a:spcBef>
              <a:buFont typeface="Arial" panose="020B0604020202090204" pitchFamily="34" charset="0"/>
              <a:buChar char="•"/>
              <a:defRPr/>
            </a:pPr>
            <a:r>
              <a:rPr lang="zh-CN" altLang="en-US" sz="2000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用户满意度</a:t>
            </a:r>
            <a:r>
              <a:rPr lang="en-US" altLang="zh-CN" sz="2000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000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（此项仅针对软件项目）</a:t>
            </a:r>
            <a:endParaRPr lang="en-US" altLang="zh-CN" sz="2000" dirty="0">
              <a:solidFill>
                <a:schemeClr val="bg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 eaLnBrk="1" hangingPunct="1">
              <a:spcBef>
                <a:spcPts val="600"/>
              </a:spcBef>
              <a:buFont typeface="Arial" panose="020B0604020202090204" pitchFamily="34" charset="0"/>
              <a:buChar char="•"/>
              <a:defRPr/>
            </a:pPr>
            <a:r>
              <a:rPr lang="zh-CN" altLang="en-US" sz="2000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培训情况</a:t>
            </a:r>
            <a:r>
              <a:rPr lang="en-US" altLang="zh-CN" sz="2000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000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（如合同约定了培训条款，请介绍）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感谢垂听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2022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0"/>
          <p:cNvSpPr txBox="1">
            <a:spLocks noChangeArrowheads="1"/>
          </p:cNvSpPr>
          <p:nvPr/>
        </p:nvSpPr>
        <p:spPr bwMode="auto">
          <a:xfrm flipH="1">
            <a:off x="8229964" y="2699732"/>
            <a:ext cx="30046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00429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sym typeface="Arial" panose="020B0604020202090204" pitchFamily="34" charset="0"/>
              </a:rPr>
              <a:t>进度安排</a:t>
            </a:r>
          </a:p>
        </p:txBody>
      </p:sp>
      <p:sp>
        <p:nvSpPr>
          <p:cNvPr id="3" name="文本框 31"/>
          <p:cNvSpPr txBox="1">
            <a:spLocks noChangeArrowheads="1"/>
          </p:cNvSpPr>
          <p:nvPr/>
        </p:nvSpPr>
        <p:spPr bwMode="auto">
          <a:xfrm flipH="1">
            <a:off x="8222358" y="3309978"/>
            <a:ext cx="30027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00429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cs typeface="+mn-ea"/>
                <a:sym typeface="+mn-lt"/>
              </a:rPr>
              <a:t>实施情况</a:t>
            </a:r>
          </a:p>
        </p:txBody>
      </p:sp>
      <p:sp>
        <p:nvSpPr>
          <p:cNvPr id="4" name="矩形 3"/>
          <p:cNvSpPr/>
          <p:nvPr/>
        </p:nvSpPr>
        <p:spPr>
          <a:xfrm>
            <a:off x="7407985" y="2680091"/>
            <a:ext cx="731825" cy="511175"/>
          </a:xfrm>
          <a:prstGeom prst="rect">
            <a:avLst/>
          </a:prstGeom>
          <a:solidFill>
            <a:schemeClr val="bg1"/>
          </a:solidFill>
          <a:ln w="3175">
            <a:solidFill>
              <a:srgbClr val="0057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2000" b="1" dirty="0">
                <a:solidFill>
                  <a:srgbClr val="004299"/>
                </a:solidFill>
                <a:ea typeface="Microsoft YaHei Bold" charset="-122"/>
                <a:sym typeface="+mn-ea"/>
              </a:rPr>
              <a:t>02</a:t>
            </a:r>
          </a:p>
        </p:txBody>
      </p:sp>
      <p:sp>
        <p:nvSpPr>
          <p:cNvPr id="5" name="矩形 4"/>
          <p:cNvSpPr/>
          <p:nvPr/>
        </p:nvSpPr>
        <p:spPr>
          <a:xfrm>
            <a:off x="7407985" y="3285224"/>
            <a:ext cx="731825" cy="511175"/>
          </a:xfrm>
          <a:prstGeom prst="rect">
            <a:avLst/>
          </a:prstGeom>
          <a:solidFill>
            <a:schemeClr val="bg1"/>
          </a:solidFill>
          <a:ln w="3175">
            <a:solidFill>
              <a:srgbClr val="0057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2000" b="1" dirty="0">
                <a:solidFill>
                  <a:srgbClr val="004299"/>
                </a:solidFill>
                <a:ea typeface="Microsoft YaHei Bold" charset="-122"/>
                <a:sym typeface="+mn-ea"/>
              </a:rPr>
              <a:t>03</a:t>
            </a:r>
          </a:p>
        </p:txBody>
      </p:sp>
      <p:sp>
        <p:nvSpPr>
          <p:cNvPr id="6" name="文本框 36"/>
          <p:cNvSpPr txBox="1">
            <a:spLocks noChangeArrowheads="1"/>
          </p:cNvSpPr>
          <p:nvPr/>
        </p:nvSpPr>
        <p:spPr bwMode="auto">
          <a:xfrm flipH="1">
            <a:off x="8229964" y="2062793"/>
            <a:ext cx="30046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2400" b="1" dirty="0">
                <a:solidFill>
                  <a:srgbClr val="004299"/>
                </a:solidFill>
                <a:latin typeface="微软雅黑" panose="020B0503020204020204" pitchFamily="34" charset="-122"/>
                <a:sym typeface="Arial" panose="020B0604020202090204" pitchFamily="34" charset="0"/>
              </a:rPr>
              <a:t>项目背景</a:t>
            </a:r>
          </a:p>
        </p:txBody>
      </p:sp>
      <p:sp>
        <p:nvSpPr>
          <p:cNvPr id="7" name="矩形 6"/>
          <p:cNvSpPr/>
          <p:nvPr/>
        </p:nvSpPr>
        <p:spPr>
          <a:xfrm>
            <a:off x="7407986" y="2038039"/>
            <a:ext cx="731825" cy="511175"/>
          </a:xfrm>
          <a:prstGeom prst="rect">
            <a:avLst/>
          </a:prstGeom>
          <a:solidFill>
            <a:schemeClr val="bg1"/>
          </a:solidFill>
          <a:ln w="3175">
            <a:solidFill>
              <a:srgbClr val="0057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2000" b="1" dirty="0">
                <a:solidFill>
                  <a:srgbClr val="004299"/>
                </a:solidFill>
                <a:ea typeface="Microsoft YaHei Bold" charset="-122"/>
                <a:sym typeface="+mn-ea"/>
              </a:rPr>
              <a:t>01</a:t>
            </a:r>
          </a:p>
        </p:txBody>
      </p:sp>
      <p:sp>
        <p:nvSpPr>
          <p:cNvPr id="8" name="文本框 31"/>
          <p:cNvSpPr txBox="1">
            <a:spLocks noChangeArrowheads="1"/>
          </p:cNvSpPr>
          <p:nvPr/>
        </p:nvSpPr>
        <p:spPr bwMode="auto">
          <a:xfrm flipH="1">
            <a:off x="8231883" y="3971671"/>
            <a:ext cx="30027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00429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cs typeface="+mn-ea"/>
                <a:sym typeface="+mn-lt"/>
              </a:rPr>
              <a:t>建设成效</a:t>
            </a:r>
          </a:p>
        </p:txBody>
      </p:sp>
      <p:sp>
        <p:nvSpPr>
          <p:cNvPr id="9" name="矩形 8"/>
          <p:cNvSpPr/>
          <p:nvPr/>
        </p:nvSpPr>
        <p:spPr>
          <a:xfrm>
            <a:off x="7407985" y="3946917"/>
            <a:ext cx="731825" cy="511175"/>
          </a:xfrm>
          <a:prstGeom prst="rect">
            <a:avLst/>
          </a:prstGeom>
          <a:solidFill>
            <a:schemeClr val="bg1"/>
          </a:solidFill>
          <a:ln w="3175">
            <a:solidFill>
              <a:srgbClr val="0057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2000" b="1" dirty="0">
                <a:solidFill>
                  <a:srgbClr val="004299"/>
                </a:solidFill>
                <a:ea typeface="Microsoft YaHei Bold" charset="-122"/>
                <a:sym typeface="+mn-ea"/>
              </a:rPr>
              <a:t>04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568914" y="2229242"/>
            <a:ext cx="1377950" cy="706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>
              <a:buFont typeface="Arial" panose="020B0604020202090204" pitchFamily="34" charset="0"/>
              <a:buNone/>
              <a:defRPr/>
            </a:pPr>
            <a:r>
              <a:rPr lang="zh-CN" altLang="en-US" sz="4000" b="1" noProof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crosoft YaHei Bold" charset="-122"/>
                <a:ea typeface="Microsoft YaHei Bold" charset="-122"/>
                <a:sym typeface="微软雅黑" panose="020B0503020204020204" pitchFamily="34" charset="-122"/>
              </a:rPr>
              <a:t>目录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310826" y="4701203"/>
            <a:ext cx="4142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i="1" dirty="0">
                <a:solidFill>
                  <a:schemeClr val="bg1">
                    <a:lumMod val="75000"/>
                  </a:schemeClr>
                </a:solidFill>
              </a:rPr>
              <a:t>软件项目请简单做系统演示。</a:t>
            </a:r>
            <a:endParaRPr lang="en-US" altLang="zh-CN" i="1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zh-CN" altLang="en-US" i="1" dirty="0">
                <a:solidFill>
                  <a:schemeClr val="bg1">
                    <a:lumMod val="75000"/>
                  </a:schemeClr>
                </a:solidFill>
              </a:rPr>
              <a:t>（正式演讲时请删除该段提示文字）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国重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7881938" y="1778000"/>
            <a:ext cx="4310062" cy="3365500"/>
          </a:xfrm>
          <a:prstGeom prst="rect">
            <a:avLst/>
          </a:prstGeom>
          <a:solidFill>
            <a:srgbClr val="004299">
              <a:alpha val="36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 sz="2000" b="1" dirty="0">
              <a:solidFill>
                <a:schemeClr val="bg1">
                  <a:lumMod val="65000"/>
                </a:schemeClr>
              </a:solidFill>
              <a:latin typeface="Bauhaus 93" pitchFamily="82" charset="0"/>
              <a:ea typeface="Source Han Sans CN Bold" pitchFamily="34" charset="-128"/>
              <a:cs typeface="Baloo" pitchFamily="66" charset="0"/>
            </a:endParaRPr>
          </a:p>
        </p:txBody>
      </p:sp>
      <p:sp>
        <p:nvSpPr>
          <p:cNvPr id="5" name="矩形 4"/>
          <p:cNvSpPr/>
          <p:nvPr/>
        </p:nvSpPr>
        <p:spPr>
          <a:xfrm flipH="1">
            <a:off x="7881938" y="1778000"/>
            <a:ext cx="55562" cy="2289175"/>
          </a:xfrm>
          <a:prstGeom prst="rect">
            <a:avLst/>
          </a:prstGeom>
          <a:solidFill>
            <a:srgbClr val="00429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 sz="2000" b="1" dirty="0">
              <a:solidFill>
                <a:schemeClr val="bg1">
                  <a:lumMod val="65000"/>
                </a:schemeClr>
              </a:solidFill>
              <a:latin typeface="Bauhaus 93" pitchFamily="82" charset="0"/>
              <a:ea typeface="Source Han Sans CN Bold" pitchFamily="34" charset="-128"/>
              <a:cs typeface="Baloo" pitchFamily="66" charset="0"/>
            </a:endParaRPr>
          </a:p>
        </p:txBody>
      </p:sp>
      <p:sp>
        <p:nvSpPr>
          <p:cNvPr id="6" name="矩形 5"/>
          <p:cNvSpPr/>
          <p:nvPr/>
        </p:nvSpPr>
        <p:spPr>
          <a:xfrm flipH="1">
            <a:off x="7881938" y="4067175"/>
            <a:ext cx="55562" cy="1076325"/>
          </a:xfrm>
          <a:prstGeom prst="rect">
            <a:avLst/>
          </a:prstGeom>
          <a:solidFill>
            <a:srgbClr val="FA6B1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 sz="2000" b="1" dirty="0">
              <a:solidFill>
                <a:schemeClr val="bg1">
                  <a:lumMod val="65000"/>
                </a:schemeClr>
              </a:solidFill>
              <a:latin typeface="Bauhaus 93" pitchFamily="82" charset="0"/>
              <a:ea typeface="Source Han Sans CN Bold" pitchFamily="34" charset="-128"/>
              <a:cs typeface="Baloo" pitchFamily="66" charset="0"/>
            </a:endParaRPr>
          </a:p>
        </p:txBody>
      </p:sp>
      <p:sp>
        <p:nvSpPr>
          <p:cNvPr id="8" name="文本框 14"/>
          <p:cNvSpPr txBox="1">
            <a:spLocks noChangeArrowheads="1"/>
          </p:cNvSpPr>
          <p:nvPr/>
        </p:nvSpPr>
        <p:spPr bwMode="auto">
          <a:xfrm flipH="1">
            <a:off x="9209088" y="2263775"/>
            <a:ext cx="24955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sym typeface="Arial" panose="020B0604020202090204" pitchFamily="34" charset="0"/>
              </a:rPr>
              <a:t>项目背景</a:t>
            </a:r>
          </a:p>
        </p:txBody>
      </p:sp>
      <p:sp>
        <p:nvSpPr>
          <p:cNvPr id="9" name="矩形 8"/>
          <p:cNvSpPr/>
          <p:nvPr/>
        </p:nvSpPr>
        <p:spPr>
          <a:xfrm>
            <a:off x="8220075" y="2057400"/>
            <a:ext cx="989013" cy="935038"/>
          </a:xfrm>
          <a:prstGeom prst="rect">
            <a:avLst/>
          </a:prstGeom>
          <a:solidFill>
            <a:schemeClr val="bg1">
              <a:alpha val="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4000" b="1" dirty="0">
                <a:solidFill>
                  <a:schemeClr val="bg1"/>
                </a:solidFill>
                <a:latin typeface="Microsoft YaHei Bold" charset="-122"/>
                <a:ea typeface="Microsoft YaHei Bold" charset="-122"/>
                <a:cs typeface="Baloo" pitchFamily="66" charset="0"/>
                <a:sym typeface="+mn-ea"/>
              </a:rPr>
              <a:t>01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3" y="186431"/>
            <a:ext cx="50069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28"/>
          <p:cNvSpPr txBox="1">
            <a:spLocks noChangeArrowheads="1"/>
          </p:cNvSpPr>
          <p:nvPr/>
        </p:nvSpPr>
        <p:spPr bwMode="auto">
          <a:xfrm>
            <a:off x="177554" y="186431"/>
            <a:ext cx="5006974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项目背景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国重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7881938" y="1778000"/>
            <a:ext cx="4310062" cy="3365500"/>
          </a:xfrm>
          <a:prstGeom prst="rect">
            <a:avLst/>
          </a:prstGeom>
          <a:solidFill>
            <a:srgbClr val="004299">
              <a:alpha val="36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 sz="2000" b="1" dirty="0">
              <a:solidFill>
                <a:schemeClr val="bg1">
                  <a:lumMod val="65000"/>
                </a:schemeClr>
              </a:solidFill>
              <a:latin typeface="Bauhaus 93" pitchFamily="82" charset="0"/>
              <a:ea typeface="Source Han Sans CN Bold" pitchFamily="34" charset="-128"/>
              <a:cs typeface="Baloo" pitchFamily="66" charset="0"/>
            </a:endParaRPr>
          </a:p>
        </p:txBody>
      </p:sp>
      <p:sp>
        <p:nvSpPr>
          <p:cNvPr id="5" name="矩形 4"/>
          <p:cNvSpPr/>
          <p:nvPr/>
        </p:nvSpPr>
        <p:spPr>
          <a:xfrm flipH="1">
            <a:off x="7881938" y="1778000"/>
            <a:ext cx="55562" cy="2289175"/>
          </a:xfrm>
          <a:prstGeom prst="rect">
            <a:avLst/>
          </a:prstGeom>
          <a:solidFill>
            <a:srgbClr val="00429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 sz="2000" b="1" dirty="0">
              <a:solidFill>
                <a:schemeClr val="bg1">
                  <a:lumMod val="65000"/>
                </a:schemeClr>
              </a:solidFill>
              <a:latin typeface="Bauhaus 93" pitchFamily="82" charset="0"/>
              <a:ea typeface="Source Han Sans CN Bold" pitchFamily="34" charset="-128"/>
              <a:cs typeface="Baloo" pitchFamily="66" charset="0"/>
            </a:endParaRPr>
          </a:p>
        </p:txBody>
      </p:sp>
      <p:sp>
        <p:nvSpPr>
          <p:cNvPr id="6" name="矩形 5"/>
          <p:cNvSpPr/>
          <p:nvPr/>
        </p:nvSpPr>
        <p:spPr>
          <a:xfrm flipH="1">
            <a:off x="7881938" y="4067175"/>
            <a:ext cx="55562" cy="1076325"/>
          </a:xfrm>
          <a:prstGeom prst="rect">
            <a:avLst/>
          </a:prstGeom>
          <a:solidFill>
            <a:srgbClr val="FA6B1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 sz="2000" b="1" dirty="0">
              <a:solidFill>
                <a:schemeClr val="bg1">
                  <a:lumMod val="65000"/>
                </a:schemeClr>
              </a:solidFill>
              <a:latin typeface="Bauhaus 93" pitchFamily="82" charset="0"/>
              <a:ea typeface="Source Han Sans CN Bold" pitchFamily="34" charset="-128"/>
              <a:cs typeface="Baloo" pitchFamily="66" charset="0"/>
            </a:endParaRPr>
          </a:p>
        </p:txBody>
      </p:sp>
      <p:sp>
        <p:nvSpPr>
          <p:cNvPr id="8" name="文本框 14"/>
          <p:cNvSpPr txBox="1">
            <a:spLocks noChangeArrowheads="1"/>
          </p:cNvSpPr>
          <p:nvPr/>
        </p:nvSpPr>
        <p:spPr bwMode="auto">
          <a:xfrm flipH="1">
            <a:off x="9209088" y="2263775"/>
            <a:ext cx="24955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sym typeface="Arial" panose="020B0604020202090204" pitchFamily="34" charset="0"/>
              </a:rPr>
              <a:t>进度安排</a:t>
            </a:r>
          </a:p>
        </p:txBody>
      </p:sp>
      <p:sp>
        <p:nvSpPr>
          <p:cNvPr id="9" name="矩形 8"/>
          <p:cNvSpPr/>
          <p:nvPr/>
        </p:nvSpPr>
        <p:spPr>
          <a:xfrm>
            <a:off x="8220075" y="2057400"/>
            <a:ext cx="989013" cy="935038"/>
          </a:xfrm>
          <a:prstGeom prst="rect">
            <a:avLst/>
          </a:prstGeom>
          <a:solidFill>
            <a:schemeClr val="bg1">
              <a:alpha val="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4000" b="1" dirty="0">
                <a:solidFill>
                  <a:schemeClr val="bg1"/>
                </a:solidFill>
                <a:latin typeface="Microsoft YaHei Bold" charset="-122"/>
                <a:ea typeface="Microsoft YaHei Bold" charset="-122"/>
                <a:cs typeface="Baloo" pitchFamily="66" charset="0"/>
                <a:sym typeface="+mn-ea"/>
              </a:rPr>
              <a:t>02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3" y="186431"/>
            <a:ext cx="50069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文本框 28"/>
          <p:cNvSpPr txBox="1">
            <a:spLocks noChangeArrowheads="1"/>
          </p:cNvSpPr>
          <p:nvPr/>
        </p:nvSpPr>
        <p:spPr bwMode="auto">
          <a:xfrm>
            <a:off x="177553" y="186431"/>
            <a:ext cx="50069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项目时间进度安排</a:t>
            </a:r>
          </a:p>
        </p:txBody>
      </p:sp>
      <p:sp>
        <p:nvSpPr>
          <p:cNvPr id="37" name="矩形 36"/>
          <p:cNvSpPr/>
          <p:nvPr/>
        </p:nvSpPr>
        <p:spPr>
          <a:xfrm>
            <a:off x="746620" y="776958"/>
            <a:ext cx="10120280" cy="3093154"/>
          </a:xfrm>
          <a:prstGeom prst="rect">
            <a:avLst/>
          </a:prstGeom>
          <a:solidFill>
            <a:schemeClr val="bg1"/>
          </a:solidFill>
          <a:ln>
            <a:solidFill>
              <a:srgbClr val="0042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eaLnBrk="1" hangingPunct="1">
              <a:spcBef>
                <a:spcPts val="600"/>
              </a:spcBef>
              <a:buFont typeface="Arial" panose="020B0604020202090204" pitchFamily="34" charset="0"/>
              <a:buChar char="•"/>
              <a:defRPr/>
            </a:pPr>
            <a:r>
              <a:rPr lang="zh-CN" altLang="en-US" sz="2000" i="1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以时间轴形式说明项目各阶段在什么时间完成，如：</a:t>
            </a:r>
            <a:endParaRPr lang="en-US" altLang="zh-CN" sz="2000" i="1" dirty="0">
              <a:solidFill>
                <a:schemeClr val="bg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 eaLnBrk="1" hangingPunct="1">
              <a:spcBef>
                <a:spcPts val="600"/>
              </a:spcBef>
              <a:buFont typeface="Arial" panose="020B0604020202090204" pitchFamily="34" charset="0"/>
              <a:buChar char="•"/>
              <a:defRPr/>
            </a:pPr>
            <a:r>
              <a:rPr lang="zh-CN" altLang="en-US" sz="2000" i="1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项目招标时间：</a:t>
            </a:r>
            <a:endParaRPr lang="en-US" altLang="zh-CN" sz="2000" i="1" dirty="0">
              <a:solidFill>
                <a:schemeClr val="bg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 eaLnBrk="1" hangingPunct="1">
              <a:spcBef>
                <a:spcPts val="600"/>
              </a:spcBef>
              <a:buFont typeface="Arial" panose="020B0604020202090204" pitchFamily="34" charset="0"/>
              <a:buChar char="•"/>
              <a:defRPr/>
            </a:pPr>
            <a:r>
              <a:rPr lang="zh-CN" altLang="en-US" sz="2000" i="1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项目中标时间：</a:t>
            </a:r>
            <a:endParaRPr lang="en-US" altLang="zh-CN" sz="2000" i="1" dirty="0">
              <a:solidFill>
                <a:schemeClr val="bg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 eaLnBrk="1" hangingPunct="1">
              <a:spcBef>
                <a:spcPts val="600"/>
              </a:spcBef>
              <a:buFont typeface="Arial" panose="020B0604020202090204" pitchFamily="34" charset="0"/>
              <a:buChar char="•"/>
              <a:defRPr/>
            </a:pPr>
            <a:r>
              <a:rPr lang="zh-CN" altLang="en-US" sz="2000" i="1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合同签订时间：</a:t>
            </a:r>
            <a:endParaRPr lang="en-US" altLang="zh-CN" sz="2000" i="1" dirty="0">
              <a:solidFill>
                <a:schemeClr val="bg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 eaLnBrk="1" hangingPunct="1">
              <a:spcBef>
                <a:spcPts val="600"/>
              </a:spcBef>
              <a:buFont typeface="Arial" panose="020B0604020202090204" pitchFamily="34" charset="0"/>
              <a:buChar char="•"/>
              <a:defRPr/>
            </a:pPr>
            <a:r>
              <a:rPr lang="zh-CN" altLang="en-US" sz="2000" i="1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设备到货时间：</a:t>
            </a:r>
            <a:endParaRPr lang="en-US" altLang="zh-CN" sz="2000" i="1" dirty="0">
              <a:solidFill>
                <a:schemeClr val="bg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 eaLnBrk="1" hangingPunct="1">
              <a:spcBef>
                <a:spcPts val="600"/>
              </a:spcBef>
              <a:buFont typeface="Arial" panose="020B0604020202090204" pitchFamily="34" charset="0"/>
              <a:buChar char="•"/>
              <a:defRPr/>
            </a:pPr>
            <a:r>
              <a:rPr lang="zh-CN" altLang="en-US" sz="2000" i="1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设备完成安装时间</a:t>
            </a:r>
            <a:r>
              <a:rPr lang="en-US" altLang="zh-CN" sz="2000" i="1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000" i="1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软件部署上线时间：</a:t>
            </a:r>
            <a:endParaRPr lang="en-US" altLang="zh-CN" sz="2000" i="1" dirty="0">
              <a:solidFill>
                <a:schemeClr val="bg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 eaLnBrk="1" hangingPunct="1">
              <a:spcBef>
                <a:spcPts val="600"/>
              </a:spcBef>
              <a:buFont typeface="Arial" panose="020B0604020202090204" pitchFamily="34" charset="0"/>
              <a:buChar char="•"/>
              <a:defRPr/>
            </a:pPr>
            <a:r>
              <a:rPr lang="zh-CN" altLang="en-US" sz="2000" i="1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试运行时间：</a:t>
            </a:r>
            <a:endParaRPr lang="en-US" altLang="zh-CN" sz="2000" i="1" dirty="0">
              <a:solidFill>
                <a:schemeClr val="bg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 eaLnBrk="1" hangingPunct="1">
              <a:spcBef>
                <a:spcPts val="600"/>
              </a:spcBef>
              <a:buFont typeface="Arial" panose="020B0604020202090204" pitchFamily="34" charset="0"/>
              <a:buChar char="•"/>
              <a:defRPr/>
            </a:pPr>
            <a:r>
              <a:rPr lang="en-US" altLang="zh-CN" sz="2000" i="1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000" i="1" dirty="0">
              <a:solidFill>
                <a:schemeClr val="bg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国重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7881938" y="1778000"/>
            <a:ext cx="4310062" cy="3365500"/>
          </a:xfrm>
          <a:prstGeom prst="rect">
            <a:avLst/>
          </a:prstGeom>
          <a:solidFill>
            <a:srgbClr val="004299">
              <a:alpha val="36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 sz="2000" b="1" dirty="0">
              <a:solidFill>
                <a:schemeClr val="bg1">
                  <a:lumMod val="65000"/>
                </a:schemeClr>
              </a:solidFill>
              <a:latin typeface="Bauhaus 93" pitchFamily="82" charset="0"/>
              <a:ea typeface="Source Han Sans CN Bold" pitchFamily="34" charset="-128"/>
              <a:cs typeface="Baloo" pitchFamily="66" charset="0"/>
            </a:endParaRPr>
          </a:p>
        </p:txBody>
      </p:sp>
      <p:sp>
        <p:nvSpPr>
          <p:cNvPr id="5" name="矩形 4"/>
          <p:cNvSpPr/>
          <p:nvPr/>
        </p:nvSpPr>
        <p:spPr>
          <a:xfrm flipH="1">
            <a:off x="7881938" y="1778000"/>
            <a:ext cx="55562" cy="2289175"/>
          </a:xfrm>
          <a:prstGeom prst="rect">
            <a:avLst/>
          </a:prstGeom>
          <a:solidFill>
            <a:srgbClr val="00429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 sz="2000" b="1" dirty="0">
              <a:solidFill>
                <a:schemeClr val="bg1">
                  <a:lumMod val="65000"/>
                </a:schemeClr>
              </a:solidFill>
              <a:latin typeface="Bauhaus 93" pitchFamily="82" charset="0"/>
              <a:ea typeface="Source Han Sans CN Bold" pitchFamily="34" charset="-128"/>
              <a:cs typeface="Baloo" pitchFamily="66" charset="0"/>
            </a:endParaRPr>
          </a:p>
        </p:txBody>
      </p:sp>
      <p:sp>
        <p:nvSpPr>
          <p:cNvPr id="6" name="矩形 5"/>
          <p:cNvSpPr/>
          <p:nvPr/>
        </p:nvSpPr>
        <p:spPr>
          <a:xfrm flipH="1">
            <a:off x="7881938" y="4067175"/>
            <a:ext cx="55562" cy="1076325"/>
          </a:xfrm>
          <a:prstGeom prst="rect">
            <a:avLst/>
          </a:prstGeom>
          <a:solidFill>
            <a:srgbClr val="FA6B1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 sz="2000" b="1" dirty="0">
              <a:solidFill>
                <a:schemeClr val="bg1">
                  <a:lumMod val="65000"/>
                </a:schemeClr>
              </a:solidFill>
              <a:latin typeface="Bauhaus 93" pitchFamily="82" charset="0"/>
              <a:ea typeface="Source Han Sans CN Bold" pitchFamily="34" charset="-128"/>
              <a:cs typeface="Baloo" pitchFamily="66" charset="0"/>
            </a:endParaRPr>
          </a:p>
        </p:txBody>
      </p:sp>
      <p:sp>
        <p:nvSpPr>
          <p:cNvPr id="8" name="文本框 14"/>
          <p:cNvSpPr txBox="1">
            <a:spLocks noChangeArrowheads="1"/>
          </p:cNvSpPr>
          <p:nvPr/>
        </p:nvSpPr>
        <p:spPr bwMode="auto">
          <a:xfrm flipH="1">
            <a:off x="9209088" y="2263775"/>
            <a:ext cx="24955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sym typeface="Arial" panose="020B0604020202090204" pitchFamily="34" charset="0"/>
              </a:rPr>
              <a:t>实施情况</a:t>
            </a:r>
            <a:endParaRPr lang="en-US" altLang="zh-CN" sz="2800" dirty="0">
              <a:solidFill>
                <a:schemeClr val="bg1"/>
              </a:solidFill>
              <a:latin typeface="微软雅黑" panose="020B0503020204020204" pitchFamily="34" charset="-122"/>
              <a:sym typeface="Arial" panose="020B060402020209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220075" y="2057400"/>
            <a:ext cx="989013" cy="935038"/>
          </a:xfrm>
          <a:prstGeom prst="rect">
            <a:avLst/>
          </a:prstGeom>
          <a:solidFill>
            <a:schemeClr val="bg1">
              <a:alpha val="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4000" b="1" dirty="0">
                <a:solidFill>
                  <a:schemeClr val="bg1"/>
                </a:solidFill>
                <a:latin typeface="Microsoft YaHei Bold" charset="-122"/>
                <a:ea typeface="Microsoft YaHei Bold" charset="-122"/>
                <a:cs typeface="Baloo" pitchFamily="66" charset="0"/>
                <a:sym typeface="+mn-ea"/>
              </a:rPr>
              <a:t>03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3" y="186431"/>
            <a:ext cx="50069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文本框 28"/>
          <p:cNvSpPr txBox="1">
            <a:spLocks noChangeArrowheads="1"/>
          </p:cNvSpPr>
          <p:nvPr/>
        </p:nvSpPr>
        <p:spPr bwMode="auto">
          <a:xfrm>
            <a:off x="1642090" y="186431"/>
            <a:ext cx="24391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项目实施情况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656B9198-6164-4C3D-BF5F-B922A1B0E5EA}"/>
              </a:ext>
            </a:extLst>
          </p:cNvPr>
          <p:cNvSpPr/>
          <p:nvPr/>
        </p:nvSpPr>
        <p:spPr>
          <a:xfrm>
            <a:off x="746620" y="881834"/>
            <a:ext cx="10120280" cy="784830"/>
          </a:xfrm>
          <a:prstGeom prst="rect">
            <a:avLst/>
          </a:prstGeom>
          <a:solidFill>
            <a:schemeClr val="bg1"/>
          </a:solidFill>
          <a:ln>
            <a:solidFill>
              <a:srgbClr val="0042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eaLnBrk="1" hangingPunct="1">
              <a:spcBef>
                <a:spcPts val="600"/>
              </a:spcBef>
              <a:buFont typeface="Arial" panose="020B0604020202090204" pitchFamily="34" charset="0"/>
              <a:buChar char="•"/>
              <a:defRPr/>
            </a:pPr>
            <a:r>
              <a:rPr lang="zh-CN" altLang="en-US" sz="2000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对照合同内容介绍实施情况，说明合同约定的内容是否都已完成</a:t>
            </a:r>
            <a:r>
              <a:rPr lang="en-US" altLang="zh-CN" sz="2000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</a:p>
          <a:p>
            <a:pPr marL="285750" indent="-285750" eaLnBrk="1" hangingPunct="1">
              <a:spcBef>
                <a:spcPts val="600"/>
              </a:spcBef>
              <a:buFont typeface="Arial" panose="020B0604020202090204" pitchFamily="34" charset="0"/>
              <a:buChar char="•"/>
              <a:defRPr/>
            </a:pPr>
            <a:r>
              <a:rPr lang="zh-CN" altLang="en-US" sz="2000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试运行情况</a:t>
            </a:r>
            <a:r>
              <a:rPr lang="en-US" altLang="zh-CN" sz="2000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000" dirty="0">
              <a:solidFill>
                <a:schemeClr val="bg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国重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7881938" y="1778000"/>
            <a:ext cx="4310062" cy="3365500"/>
          </a:xfrm>
          <a:prstGeom prst="rect">
            <a:avLst/>
          </a:prstGeom>
          <a:solidFill>
            <a:srgbClr val="004299">
              <a:alpha val="36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 sz="2000" b="1" dirty="0">
              <a:solidFill>
                <a:schemeClr val="bg1">
                  <a:lumMod val="65000"/>
                </a:schemeClr>
              </a:solidFill>
              <a:latin typeface="Bauhaus 93" pitchFamily="82" charset="0"/>
              <a:ea typeface="Source Han Sans CN Bold" pitchFamily="34" charset="-128"/>
              <a:cs typeface="Baloo" pitchFamily="66" charset="0"/>
            </a:endParaRPr>
          </a:p>
        </p:txBody>
      </p:sp>
      <p:sp>
        <p:nvSpPr>
          <p:cNvPr id="5" name="矩形 4"/>
          <p:cNvSpPr/>
          <p:nvPr/>
        </p:nvSpPr>
        <p:spPr>
          <a:xfrm flipH="1">
            <a:off x="7881938" y="1778000"/>
            <a:ext cx="55562" cy="2289175"/>
          </a:xfrm>
          <a:prstGeom prst="rect">
            <a:avLst/>
          </a:prstGeom>
          <a:solidFill>
            <a:srgbClr val="00429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 sz="2000" b="1" dirty="0">
              <a:solidFill>
                <a:schemeClr val="bg1">
                  <a:lumMod val="65000"/>
                </a:schemeClr>
              </a:solidFill>
              <a:latin typeface="Bauhaus 93" pitchFamily="82" charset="0"/>
              <a:ea typeface="Source Han Sans CN Bold" pitchFamily="34" charset="-128"/>
              <a:cs typeface="Baloo" pitchFamily="66" charset="0"/>
            </a:endParaRPr>
          </a:p>
        </p:txBody>
      </p:sp>
      <p:sp>
        <p:nvSpPr>
          <p:cNvPr id="6" name="矩形 5"/>
          <p:cNvSpPr/>
          <p:nvPr/>
        </p:nvSpPr>
        <p:spPr>
          <a:xfrm flipH="1">
            <a:off x="7881938" y="4067175"/>
            <a:ext cx="55562" cy="1076325"/>
          </a:xfrm>
          <a:prstGeom prst="rect">
            <a:avLst/>
          </a:prstGeom>
          <a:solidFill>
            <a:srgbClr val="FA6B1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 sz="2000" b="1" dirty="0">
              <a:solidFill>
                <a:schemeClr val="bg1">
                  <a:lumMod val="65000"/>
                </a:schemeClr>
              </a:solidFill>
              <a:latin typeface="Bauhaus 93" pitchFamily="82" charset="0"/>
              <a:ea typeface="Source Han Sans CN Bold" pitchFamily="34" charset="-128"/>
              <a:cs typeface="Baloo" pitchFamily="66" charset="0"/>
            </a:endParaRPr>
          </a:p>
        </p:txBody>
      </p:sp>
      <p:sp>
        <p:nvSpPr>
          <p:cNvPr id="8" name="文本框 14"/>
          <p:cNvSpPr txBox="1">
            <a:spLocks noChangeArrowheads="1"/>
          </p:cNvSpPr>
          <p:nvPr/>
        </p:nvSpPr>
        <p:spPr bwMode="auto">
          <a:xfrm flipH="1">
            <a:off x="9209088" y="2263775"/>
            <a:ext cx="24955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sym typeface="Arial" panose="020B0604020202090204" pitchFamily="34" charset="0"/>
              </a:rPr>
              <a:t>建设成效</a:t>
            </a:r>
          </a:p>
        </p:txBody>
      </p:sp>
      <p:sp>
        <p:nvSpPr>
          <p:cNvPr id="9" name="矩形 8"/>
          <p:cNvSpPr/>
          <p:nvPr/>
        </p:nvSpPr>
        <p:spPr>
          <a:xfrm>
            <a:off x="8220075" y="2057400"/>
            <a:ext cx="989013" cy="935038"/>
          </a:xfrm>
          <a:prstGeom prst="rect">
            <a:avLst/>
          </a:prstGeom>
          <a:solidFill>
            <a:schemeClr val="bg1">
              <a:alpha val="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4000" b="1" dirty="0">
                <a:solidFill>
                  <a:schemeClr val="bg1"/>
                </a:solidFill>
                <a:latin typeface="Microsoft YaHei Bold" charset="-122"/>
                <a:ea typeface="Microsoft YaHei Bold" charset="-122"/>
                <a:cs typeface="Baloo" pitchFamily="66" charset="0"/>
                <a:sym typeface="+mn-ea"/>
              </a:rPr>
              <a:t>04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232</Words>
  <Application>Microsoft Office PowerPoint</Application>
  <PresentationFormat>宽屏</PresentationFormat>
  <Paragraphs>49</Paragraphs>
  <Slides>11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Microsoft YaHei Bold</vt:lpstr>
      <vt:lpstr>等线</vt:lpstr>
      <vt:lpstr>等线 Light</vt:lpstr>
      <vt:lpstr>楷体</vt:lpstr>
      <vt:lpstr>微软雅黑</vt:lpstr>
      <vt:lpstr>Arial</vt:lpstr>
      <vt:lpstr>Bauhaus 93</vt:lpstr>
      <vt:lpstr>Office 主题​​</vt:lpstr>
      <vt:lpstr>XX项目验收汇报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感谢垂听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cucfzb2021@outlook.com</dc:creator>
  <cp:lastModifiedBy>Administrator</cp:lastModifiedBy>
  <cp:revision>248</cp:revision>
  <dcterms:created xsi:type="dcterms:W3CDTF">2025-06-03T03:15:51Z</dcterms:created>
  <dcterms:modified xsi:type="dcterms:W3CDTF">2025-10-17T08:04:55Z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E2D6DDAE8942BD05E7683E68C5261200_42</vt:lpwstr>
  </property>
  <property fmtid="{D5CDD505-2E9C-101B-9397-08002B2CF9AE}" pid="3" name="KSOProductBuildVer">
    <vt:lpwstr>2052-7.3.1.8967</vt:lpwstr>
  </property>
</Properties>
</file>