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94" r:id="rId3"/>
    <p:sldId id="256" r:id="rId5"/>
    <p:sldId id="319" r:id="rId6"/>
    <p:sldId id="379" r:id="rId7"/>
    <p:sldId id="296" r:id="rId8"/>
    <p:sldId id="420" r:id="rId9"/>
    <p:sldId id="421" r:id="rId10"/>
    <p:sldId id="380" r:id="rId11"/>
    <p:sldId id="342" r:id="rId12"/>
    <p:sldId id="450" r:id="rId13"/>
    <p:sldId id="511" r:id="rId14"/>
    <p:sldId id="512" r:id="rId15"/>
    <p:sldId id="513" r:id="rId16"/>
    <p:sldId id="451" r:id="rId17"/>
    <p:sldId id="381" r:id="rId18"/>
    <p:sldId id="514" r:id="rId19"/>
    <p:sldId id="426" r:id="rId20"/>
    <p:sldId id="515" r:id="rId21"/>
    <p:sldId id="382" r:id="rId22"/>
    <p:sldId id="447" r:id="rId23"/>
    <p:sldId id="367" r:id="rId24"/>
    <p:sldId id="330" r:id="rId25"/>
    <p:sldId id="377" r:id="rId26"/>
    <p:sldId id="448" r:id="rId27"/>
    <p:sldId id="300" r:id="rId28"/>
    <p:sldId id="449" r:id="rId29"/>
    <p:sldId id="423" r:id="rId30"/>
    <p:sldId id="307" r:id="rId31"/>
    <p:sldId id="452" r:id="rId32"/>
    <p:sldId id="373" r:id="rId33"/>
    <p:sldId id="374" r:id="rId34"/>
    <p:sldId id="375" r:id="rId35"/>
    <p:sldId id="376" r:id="rId36"/>
    <p:sldId id="424" r:id="rId37"/>
    <p:sldId id="455" r:id="rId38"/>
    <p:sldId id="413" r:id="rId39"/>
    <p:sldId id="318" r:id="rId40"/>
    <p:sldId id="403" r:id="rId41"/>
    <p:sldId id="417" r:id="rId42"/>
    <p:sldId id="280" r:id="rId43"/>
    <p:sldId id="416" r:id="rId44"/>
    <p:sldId id="454" r:id="rId45"/>
    <p:sldId id="409" r:id="rId46"/>
    <p:sldId id="456" r:id="rId47"/>
    <p:sldId id="308" r:id="rId48"/>
    <p:sldId id="261" r:id="rId49"/>
  </p:sldIdLst>
  <p:sldSz cx="9144000" cy="5143500" type="screen16x9"/>
  <p:notesSz cx="9144000" cy="6858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730AC93-8E5C-496E-8165-52F2A7208D7C}">
          <p14:sldIdLst>
            <p14:sldId id="294"/>
            <p14:sldId id="256"/>
            <p14:sldId id="319"/>
            <p14:sldId id="379"/>
          </p14:sldIdLst>
        </p14:section>
        <p14:section name="万方智搜" id="{4BF03DD7-16BB-4D88-93AB-8C9B86970510}">
          <p14:sldIdLst>
            <p14:sldId id="296"/>
            <p14:sldId id="420"/>
            <p14:sldId id="421"/>
            <p14:sldId id="380"/>
            <p14:sldId id="342"/>
            <p14:sldId id="450"/>
            <p14:sldId id="511"/>
            <p14:sldId id="512"/>
            <p14:sldId id="513"/>
            <p14:sldId id="451"/>
            <p14:sldId id="381"/>
            <p14:sldId id="426"/>
            <p14:sldId id="515"/>
            <p14:sldId id="382"/>
            <p14:sldId id="447"/>
            <p14:sldId id="367"/>
            <p14:sldId id="330"/>
            <p14:sldId id="377"/>
            <p14:sldId id="448"/>
            <p14:sldId id="300"/>
            <p14:sldId id="449"/>
            <p14:sldId id="423"/>
            <p14:sldId id="307"/>
            <p14:sldId id="452"/>
            <p14:sldId id="373"/>
            <p14:sldId id="374"/>
            <p14:sldId id="375"/>
            <p14:sldId id="376"/>
            <p14:sldId id="424"/>
            <p14:sldId id="455"/>
            <p14:sldId id="413"/>
            <p14:sldId id="514"/>
          </p14:sldIdLst>
        </p14:section>
        <p14:section name="万方分析" id="{4838C2CE-6E13-4C95-AD5F-436D7FA01EE3}">
          <p14:sldIdLst>
            <p14:sldId id="318"/>
            <p14:sldId id="403"/>
            <p14:sldId id="417"/>
            <p14:sldId id="280"/>
          </p14:sldIdLst>
        </p14:section>
        <p14:section name="万方书案" id="{A8A7AA05-A51B-47D5-B9CF-615D460A4C70}">
          <p14:sldIdLst>
            <p14:sldId id="416"/>
            <p14:sldId id="454"/>
            <p14:sldId id="409"/>
            <p14:sldId id="456"/>
            <p14:sldId id="308"/>
          </p14:sldIdLst>
        </p14:section>
        <p14:section name="结束" id="{CB5E6B8F-5F3B-41F7-9489-99919002D64C}">
          <p14:sldIdLst>
            <p14:sldId id="26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图灵" initials="图灵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95733" autoAdjust="0"/>
  </p:normalViewPr>
  <p:slideViewPr>
    <p:cSldViewPr snapToGrid="0" snapToObjects="1">
      <p:cViewPr>
        <p:scale>
          <a:sx n="75" d="100"/>
          <a:sy n="75" d="100"/>
        </p:scale>
        <p:origin x="-990" y="-336"/>
      </p:cViewPr>
      <p:guideLst>
        <p:guide orient="horz" pos="1620"/>
        <p:guide pos="28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commentAuthors" Target="commentAuthors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6FC87-666E-4AB4-BA94-CED8F4A0EF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186CE-050D-4995-84A4-965D1568E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9B378-D9FD-4C25-A721-D38DD9F96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10307-7E9C-5B49-90B8-0F8BBAD8CC4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EB853-838E-3D42-938F-3B988BF03AC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5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6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1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1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7.png"/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1.png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6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5.png"/><Relationship Id="rId6" Type="http://schemas.openxmlformats.org/officeDocument/2006/relationships/image" Target="../media/image54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3" Type="http://schemas.openxmlformats.org/officeDocument/2006/relationships/image" Target="../media/image17.emf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7.png"/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1" Type="http://schemas.openxmlformats.org/officeDocument/2006/relationships/notesSlide" Target="../notesSlides/notesSlide18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62.png"/><Relationship Id="rId7" Type="http://schemas.openxmlformats.org/officeDocument/2006/relationships/image" Target="../media/image61.png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3" Type="http://schemas.openxmlformats.org/officeDocument/2006/relationships/notesSlide" Target="../notesSlides/notesSlide19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64.png"/><Relationship Id="rId10" Type="http://schemas.openxmlformats.org/officeDocument/2006/relationships/image" Target="../media/image63.png"/><Relationship Id="rId1" Type="http://schemas.openxmlformats.org/officeDocument/2006/relationships/image" Target="../media/image17.emf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1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1" Type="http://schemas.openxmlformats.org/officeDocument/2006/relationships/notesSlide" Target="../notesSlides/notesSlide2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8.png"/><Relationship Id="rId8" Type="http://schemas.openxmlformats.org/officeDocument/2006/relationships/image" Target="../media/image67.png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1" Type="http://schemas.openxmlformats.org/officeDocument/2006/relationships/notesSlide" Target="../notesSlides/notesSlide22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7.emf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70.png"/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4" Type="http://schemas.openxmlformats.org/officeDocument/2006/relationships/notesSlide" Target="../notesSlides/notesSlide23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73.png"/><Relationship Id="rId11" Type="http://schemas.openxmlformats.org/officeDocument/2006/relationships/image" Target="../media/image72.png"/><Relationship Id="rId10" Type="http://schemas.openxmlformats.org/officeDocument/2006/relationships/image" Target="../media/image71.png"/><Relationship Id="rId1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8.png"/><Relationship Id="rId8" Type="http://schemas.openxmlformats.org/officeDocument/2006/relationships/image" Target="../media/image77.png"/><Relationship Id="rId7" Type="http://schemas.openxmlformats.org/officeDocument/2006/relationships/image" Target="../media/image76.png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2" Type="http://schemas.openxmlformats.org/officeDocument/2006/relationships/notesSlide" Target="../notesSlides/notesSlide2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79.png"/><Relationship Id="rId1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6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5.png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0.png"/><Relationship Id="rId7" Type="http://schemas.openxmlformats.org/officeDocument/2006/relationships/image" Target="../media/image89.png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0" Type="http://schemas.openxmlformats.org/officeDocument/2006/relationships/notesSlide" Target="../notesSlides/notesSlide28.xml"/><Relationship Id="rId1" Type="http://schemas.openxmlformats.org/officeDocument/2006/relationships/image" Target="../media/image17.emf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4.png"/><Relationship Id="rId7" Type="http://schemas.openxmlformats.org/officeDocument/2006/relationships/image" Target="../media/image93.png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5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1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04.emf"/><Relationship Id="rId5" Type="http://schemas.openxmlformats.org/officeDocument/2006/relationships/image" Target="../media/image103.emf"/><Relationship Id="rId4" Type="http://schemas.openxmlformats.org/officeDocument/2006/relationships/image" Target="../media/image102.emf"/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image" Target="../media/image99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1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hyperlink" Target="http://www.wanfangdata.com.cn/" TargetMode="External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emf"/><Relationship Id="rId3" Type="http://schemas.openxmlformats.org/officeDocument/2006/relationships/image" Target="../media/image21.png"/><Relationship Id="rId2" Type="http://schemas.openxmlformats.org/officeDocument/2006/relationships/image" Target="../media/image19.emf"/><Relationship Id="rId1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1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1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557" cy="5143500"/>
          </a:xfrm>
          <a:prstGeom prst="rect">
            <a:avLst/>
          </a:prstGeom>
        </p:spPr>
      </p:pic>
      <p:pic>
        <p:nvPicPr>
          <p:cNvPr id="11" name="图片 10" descr="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4" y="0"/>
            <a:ext cx="1091184" cy="646176"/>
          </a:xfrm>
          <a:prstGeom prst="rect">
            <a:avLst/>
          </a:prstGeom>
        </p:spPr>
      </p:pic>
      <p:pic>
        <p:nvPicPr>
          <p:cNvPr id="12" name="图片 11" descr="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3" y="721955"/>
            <a:ext cx="2451306" cy="84558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86282" y="1877543"/>
            <a:ext cx="5320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新一代知识服务平台</a:t>
            </a:r>
            <a:endParaRPr lang="zh-CN" altLang="en-US" sz="3600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pic>
        <p:nvPicPr>
          <p:cNvPr id="17" name="图片 16" descr="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2" y="2985474"/>
            <a:ext cx="390144" cy="207264"/>
          </a:xfrm>
          <a:prstGeom prst="rect">
            <a:avLst/>
          </a:prstGeom>
        </p:spPr>
      </p:pic>
      <p:pic>
        <p:nvPicPr>
          <p:cNvPr id="18" name="图片 17" descr="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450" y="4653725"/>
            <a:ext cx="3544824" cy="42672"/>
          </a:xfrm>
          <a:prstGeom prst="rect">
            <a:avLst/>
          </a:prstGeom>
        </p:spPr>
      </p:pic>
      <p:pic>
        <p:nvPicPr>
          <p:cNvPr id="21" name="图片 20" descr="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10" y="4139590"/>
            <a:ext cx="3005328" cy="60655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249437" y="265804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产品介绍</a:t>
            </a:r>
            <a:endParaRPr lang="zh-CN" altLang="en-US" sz="2400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29322" y="4071948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主讲人：崔霞</a:t>
            </a:r>
            <a:endParaRPr lang="zh-CN" altLang="en-US" sz="2400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更多资</a:t>
            </a:r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+mn-ea"/>
              </a:rPr>
              <a:t>         </a:t>
            </a:r>
            <a:endParaRPr lang="zh-CN" altLang="en-US" dirty="0">
              <a:latin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910" y="803910"/>
            <a:ext cx="7282180" cy="3535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85046" y="51506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46125"/>
            <a:ext cx="9144000" cy="409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2212936" y="2360978"/>
            <a:ext cx="3545814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数据库</a:t>
            </a:r>
            <a:r>
              <a:rPr lang="en-US" altLang="zh-CN" sz="1600" b="1" smtClean="0">
                <a:latin typeface="+mn-ea"/>
                <a:cs typeface="楷体" panose="02010609060101010101" pitchFamily="49" charset="-122"/>
              </a:rPr>
              <a:t>36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个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9760"/>
            <a:ext cx="9144000" cy="436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8813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数据库导航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0200"/>
            <a:ext cx="91440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/>
      <p:bldP spid="17" grpId="0"/>
      <p:bldP spid="18" grpId="0"/>
      <p:bldP spid="20" grpId="0"/>
      <p:bldP spid="21" grpId="0"/>
      <p:bldP spid="22" grpId="0"/>
      <p:bldP spid="1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31706" y="4515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学术期刊论文</a:t>
            </a:r>
            <a:endParaRPr lang="zh-CN" altLang="en-US" sz="11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50" y="430530"/>
            <a:ext cx="6681470" cy="45980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370" y="382270"/>
            <a:ext cx="7413625" cy="46939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415" y="556260"/>
            <a:ext cx="8599170" cy="36550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465" y="511810"/>
            <a:ext cx="7926070" cy="45167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415" y="511810"/>
            <a:ext cx="8651240" cy="42665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910" y="430530"/>
            <a:ext cx="8627745" cy="46012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00" y="709930"/>
            <a:ext cx="8966835" cy="38703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1230" y="463550"/>
            <a:ext cx="7317105" cy="4613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6" grpId="0"/>
      <p:bldP spid="17" grpId="0"/>
      <p:bldP spid="18" grpId="0"/>
      <p:bldP spid="20" grpId="0"/>
      <p:bldP spid="21" grpId="0"/>
      <p:bldP spid="22" grpId="0"/>
      <p:bldP spid="1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98686" y="5150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学位论文导航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90" y="433705"/>
            <a:ext cx="7643495" cy="45421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25220"/>
            <a:ext cx="9173845" cy="28930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725" y="626745"/>
            <a:ext cx="8718550" cy="4155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主要资源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191770" y="890948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2715772" y="2790653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4744119" y="890948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 dirty="0"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191771" y="1526031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44116" y="1526031"/>
            <a:ext cx="27600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15771" y="3406910"/>
            <a:ext cx="2782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1992352" y="1067473"/>
            <a:ext cx="20688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中国学术期刊数据库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5103695" y="1067473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中国学位论文全文数据库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8" name="TextBox 500"/>
          <p:cNvSpPr txBox="1"/>
          <p:nvPr/>
        </p:nvSpPr>
        <p:spPr>
          <a:xfrm>
            <a:off x="3097252" y="2925510"/>
            <a:ext cx="2487930" cy="3448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650" b="1" dirty="0"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中国学术会议文献数据库</a:t>
            </a:r>
            <a:endParaRPr lang="zh-CN" altLang="en-US" sz="1650" b="1" dirty="0"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097854" y="1593568"/>
            <a:ext cx="3046199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期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刊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8000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余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种，核心期刊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3200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余种，论文</a:t>
            </a:r>
            <a:r>
              <a:rPr lang="zh-CN" altLang="en-US" sz="1050">
                <a:latin typeface="微软雅黑" panose="020B0503020204020204" charset="-122"/>
                <a:ea typeface="微软雅黑" panose="020B0503020204020204" charset="-122"/>
              </a:rPr>
              <a:t>总</a:t>
            </a:r>
            <a:r>
              <a:rPr lang="zh-CN" altLang="en-US" sz="1050" smtClean="0">
                <a:latin typeface="微软雅黑" panose="020B0503020204020204" charset="-122"/>
                <a:ea typeface="微软雅黑" panose="020B0503020204020204" charset="-122"/>
              </a:rPr>
              <a:t>量</a:t>
            </a:r>
            <a:r>
              <a:rPr lang="en-US" altLang="zh-CN" sz="1050" smtClean="0">
                <a:latin typeface="微软雅黑" panose="020B0503020204020204" charset="-122"/>
                <a:ea typeface="微软雅黑" panose="020B0503020204020204" charset="-122"/>
              </a:rPr>
              <a:t>4000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万余篇，每年增加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万余篇，更新频率：每周两次。</a:t>
            </a:r>
            <a:endParaRPr lang="zh-CN" altLang="en-US" sz="105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核心刊：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PKU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CSSCI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ISTIC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SCI</a:t>
            </a:r>
            <a:r>
              <a:rPr lang="zh-CN" altLang="en-US" sz="105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1050" dirty="0">
                <a:latin typeface="微软雅黑" panose="020B0503020204020204" charset="-122"/>
                <a:ea typeface="微软雅黑" panose="020B0503020204020204" charset="-122"/>
              </a:rPr>
              <a:t>EI</a:t>
            </a:r>
            <a:endParaRPr lang="en-US" altLang="zh-CN" sz="105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04"/>
          <p:cNvSpPr txBox="1"/>
          <p:nvPr/>
        </p:nvSpPr>
        <p:spPr>
          <a:xfrm>
            <a:off x="4667919" y="1593568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dirty="0">
                <a:solidFill>
                  <a:schemeClr val="tx1"/>
                </a:solidFill>
              </a:rPr>
              <a:t>1980</a:t>
            </a:r>
            <a:r>
              <a:rPr lang="zh-CN" altLang="en-US" sz="1050" dirty="0">
                <a:solidFill>
                  <a:schemeClr val="tx1"/>
                </a:solidFill>
              </a:rPr>
              <a:t>年以来的学位论文，总量</a:t>
            </a:r>
            <a:r>
              <a:rPr lang="en-US" altLang="zh-CN" sz="1050" dirty="0">
                <a:solidFill>
                  <a:schemeClr val="tx1"/>
                </a:solidFill>
              </a:rPr>
              <a:t>390</a:t>
            </a:r>
            <a:r>
              <a:rPr lang="zh-CN" altLang="en-US" sz="1050" dirty="0">
                <a:solidFill>
                  <a:schemeClr val="tx1"/>
                </a:solidFill>
              </a:rPr>
              <a:t>万余篇，其中全文</a:t>
            </a:r>
            <a:r>
              <a:rPr lang="zh-CN" altLang="en-US" sz="1050">
                <a:solidFill>
                  <a:schemeClr val="tx1"/>
                </a:solidFill>
              </a:rPr>
              <a:t>数</a:t>
            </a:r>
            <a:r>
              <a:rPr lang="zh-CN" altLang="en-US" sz="1050" smtClean="0">
                <a:solidFill>
                  <a:schemeClr val="tx1"/>
                </a:solidFill>
              </a:rPr>
              <a:t>量</a:t>
            </a:r>
            <a:r>
              <a:rPr lang="en-US" altLang="zh-CN" sz="1050" smtClean="0">
                <a:solidFill>
                  <a:schemeClr val="tx1"/>
                </a:solidFill>
              </a:rPr>
              <a:t>329</a:t>
            </a:r>
            <a:r>
              <a:rPr lang="zh-CN" altLang="en-US" sz="1050" smtClean="0">
                <a:solidFill>
                  <a:schemeClr val="tx1"/>
                </a:solidFill>
              </a:rPr>
              <a:t>万</a:t>
            </a:r>
            <a:r>
              <a:rPr lang="zh-CN" altLang="en-US" sz="1050" dirty="0">
                <a:solidFill>
                  <a:schemeClr val="tx1"/>
                </a:solidFill>
              </a:rPr>
              <a:t>余篇。与</a:t>
            </a:r>
            <a:r>
              <a:rPr lang="zh-CN" altLang="en-US" sz="1050">
                <a:solidFill>
                  <a:schemeClr val="tx1"/>
                </a:solidFill>
              </a:rPr>
              <a:t>国</a:t>
            </a:r>
            <a:r>
              <a:rPr lang="zh-CN" altLang="en-US" sz="1050" smtClean="0">
                <a:solidFill>
                  <a:schemeClr val="tx1"/>
                </a:solidFill>
              </a:rPr>
              <a:t>内所</a:t>
            </a:r>
            <a:r>
              <a:rPr lang="zh-CN" altLang="en-US" sz="1050">
                <a:solidFill>
                  <a:schemeClr val="tx1"/>
                </a:solidFill>
              </a:rPr>
              <a:t>高</a:t>
            </a:r>
            <a:r>
              <a:rPr lang="zh-CN" altLang="en-US" sz="1050" smtClean="0">
                <a:solidFill>
                  <a:schemeClr val="tx1"/>
                </a:solidFill>
              </a:rPr>
              <a:t>校</a:t>
            </a:r>
            <a:r>
              <a:rPr lang="en-US" altLang="zh-CN" sz="1050" smtClean="0">
                <a:solidFill>
                  <a:schemeClr val="tx1"/>
                </a:solidFill>
              </a:rPr>
              <a:t>.</a:t>
            </a:r>
            <a:r>
              <a:rPr lang="zh-CN" altLang="en-US" sz="1050" smtClean="0">
                <a:solidFill>
                  <a:schemeClr val="tx1"/>
                </a:solidFill>
              </a:rPr>
              <a:t>、科</a:t>
            </a:r>
            <a:r>
              <a:rPr lang="zh-CN" altLang="en-US" sz="1050" dirty="0">
                <a:solidFill>
                  <a:schemeClr val="tx1"/>
                </a:solidFill>
              </a:rPr>
              <a:t>研院所等学位授予单位合作。每月更新。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22" name="TextBox 505"/>
          <p:cNvSpPr txBox="1"/>
          <p:nvPr/>
        </p:nvSpPr>
        <p:spPr>
          <a:xfrm>
            <a:off x="2621854" y="3482266"/>
            <a:ext cx="30461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050" smtClean="0">
                <a:solidFill>
                  <a:schemeClr val="tx1"/>
                </a:solidFill>
              </a:rPr>
              <a:t>自</a:t>
            </a:r>
            <a:r>
              <a:rPr lang="en-US" altLang="zh-CN" sz="1050" smtClean="0">
                <a:solidFill>
                  <a:schemeClr val="tx1"/>
                </a:solidFill>
              </a:rPr>
              <a:t>1982</a:t>
            </a:r>
            <a:r>
              <a:rPr lang="zh-CN" altLang="en-US" sz="1050" smtClean="0">
                <a:solidFill>
                  <a:schemeClr val="tx1"/>
                </a:solidFill>
              </a:rPr>
              <a:t>年</a:t>
            </a:r>
            <a:r>
              <a:rPr lang="zh-CN" altLang="en-US" sz="1050" dirty="0">
                <a:solidFill>
                  <a:schemeClr val="tx1"/>
                </a:solidFill>
              </a:rPr>
              <a:t>至今的在中国境内召开的会议论文</a:t>
            </a:r>
            <a:r>
              <a:rPr lang="zh-CN" altLang="en-US" sz="1050">
                <a:solidFill>
                  <a:schemeClr val="tx1"/>
                </a:solidFill>
              </a:rPr>
              <a:t>，</a:t>
            </a:r>
            <a:r>
              <a:rPr lang="zh-CN" altLang="en-US" sz="1050" smtClean="0">
                <a:solidFill>
                  <a:schemeClr val="tx1"/>
                </a:solidFill>
              </a:rPr>
              <a:t>总量</a:t>
            </a:r>
            <a:r>
              <a:rPr lang="en-US" altLang="zh-CN" sz="1050" dirty="0" smtClean="0">
                <a:solidFill>
                  <a:schemeClr val="tx1"/>
                </a:solidFill>
              </a:rPr>
              <a:t>3</a:t>
            </a:r>
            <a:r>
              <a:rPr lang="en-US" altLang="zh-CN" sz="1050" smtClean="0">
                <a:solidFill>
                  <a:schemeClr val="tx1"/>
                </a:solidFill>
              </a:rPr>
              <a:t>17</a:t>
            </a:r>
            <a:r>
              <a:rPr lang="zh-CN" altLang="en-US" sz="1050" dirty="0">
                <a:solidFill>
                  <a:schemeClr val="tx1"/>
                </a:solidFill>
              </a:rPr>
              <a:t>万余篇。以国家级的学会、协会、高校、部委、研究会组织召开的全国性学术会议论</a:t>
            </a:r>
            <a:r>
              <a:rPr lang="zh-CN" altLang="en-US" sz="1050">
                <a:solidFill>
                  <a:schemeClr val="tx1"/>
                </a:solidFill>
              </a:rPr>
              <a:t>文</a:t>
            </a:r>
            <a:r>
              <a:rPr lang="zh-CN" altLang="en-US" sz="1050" smtClean="0">
                <a:solidFill>
                  <a:schemeClr val="tx1"/>
                </a:solidFill>
              </a:rPr>
              <a:t>。每</a:t>
            </a:r>
            <a:r>
              <a:rPr lang="zh-CN" altLang="en-US" sz="1050" dirty="0">
                <a:solidFill>
                  <a:schemeClr val="tx1"/>
                </a:solidFill>
              </a:rPr>
              <a:t>月更新。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6" grpId="0"/>
      <p:bldP spid="17" grpId="0"/>
      <p:bldP spid="18" grpId="0"/>
      <p:bldP spid="20" grpId="0"/>
      <p:bldP spid="21" grpId="0"/>
      <p:bldP spid="22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31706" y="34996"/>
            <a:ext cx="10210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学术会议论文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365" y="393700"/>
            <a:ext cx="7113905" cy="4792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915" y="393700"/>
            <a:ext cx="7457440" cy="4638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760" y="330200"/>
            <a:ext cx="8345170" cy="4593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7.p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80847" cy="5143500"/>
          </a:xfrm>
          <a:prstGeom prst="rect">
            <a:avLst/>
          </a:prstGeom>
        </p:spPr>
      </p:pic>
      <p:pic>
        <p:nvPicPr>
          <p:cNvPr id="7" name="图片 6" descr="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1" y="628734"/>
            <a:ext cx="1298448" cy="39624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83346" y="1215340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9" name="图片 8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7" y="1215340"/>
            <a:ext cx="679704" cy="5242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983345" y="1784727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2" name="图片 11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6" y="1784727"/>
            <a:ext cx="679704" cy="5242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983344" y="2356233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4" name="图片 13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5" y="2356233"/>
            <a:ext cx="679704" cy="52425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33655" y="1046474"/>
            <a:ext cx="19287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700" dirty="0" smtClean="0">
                <a:solidFill>
                  <a:srgbClr val="FFFFFF"/>
                </a:solidFill>
                <a:ea typeface="微软雅黑" panose="020B0503020204020204" charset="-122"/>
              </a:rPr>
              <a:t>万方知识服务平台</a:t>
            </a:r>
            <a:endParaRPr kumimoji="1" lang="zh-CN" altLang="en-US" sz="17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83343" y="2932297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7" name="图片 16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4" y="2932297"/>
            <a:ext cx="679704" cy="524256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633271" y="1909340"/>
            <a:ext cx="1072570" cy="276999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79" y="2046855"/>
            <a:ext cx="368300" cy="889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803109" y="1870478"/>
            <a:ext cx="714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rgbClr val="FF0000"/>
                </a:solidFill>
                <a:ea typeface="微软雅黑" panose="020B0503020204020204" charset="-122"/>
              </a:rPr>
              <a:t>目</a:t>
            </a:r>
            <a:r>
              <a:rPr kumimoji="1" lang="en-US" altLang="zh-CN" b="1" dirty="0">
                <a:solidFill>
                  <a:srgbClr val="FF0000"/>
                </a:solidFill>
                <a:ea typeface="微软雅黑" panose="020B0503020204020204" charset="-122"/>
              </a:rPr>
              <a:t> </a:t>
            </a:r>
            <a:r>
              <a:rPr kumimoji="1" lang="zh-CN" altLang="en-US" b="1" dirty="0">
                <a:solidFill>
                  <a:srgbClr val="FF0000"/>
                </a:solidFill>
                <a:ea typeface="微软雅黑" panose="020B0503020204020204" charset="-122"/>
              </a:rPr>
              <a:t>录</a:t>
            </a:r>
            <a:endParaRPr kumimoji="1" lang="zh-CN" altLang="en-US" b="1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7008" y="155895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06402" y="128854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二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07580" y="1288658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ea typeface="微软雅黑" panose="020B0503020204020204" charset="-122"/>
              </a:rPr>
              <a:t>平台结构</a:t>
            </a:r>
            <a:endParaRPr lang="en-US" altLang="zh-CN" smtClean="0"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06402" y="185167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三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06402" y="24277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四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06402" y="300379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五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807580" y="1870345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ea typeface="微软雅黑" panose="020B0503020204020204" charset="-122"/>
              </a:rPr>
              <a:t>平台资源（中文＋外文）</a:t>
            </a:r>
            <a:endParaRPr lang="en-US" altLang="zh-CN" dirty="0"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807580" y="2431267"/>
            <a:ext cx="3611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charset="-122"/>
              </a:rPr>
              <a:t>平台特色（功能亮点＋万方检测）</a:t>
            </a:r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07580" y="2997573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mtClean="0">
                <a:ea typeface="微软雅黑" panose="020B0503020204020204" charset="-122"/>
              </a:rPr>
              <a:t>互动交流</a:t>
            </a:r>
            <a:endParaRPr lang="zh-CN" dirty="0">
              <a:ea typeface="微软雅黑" panose="020B050302020402020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83343" y="652951"/>
            <a:ext cx="4539639" cy="524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51" name="图片 50" descr="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344" y="652951"/>
            <a:ext cx="679704" cy="524256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106399" y="7261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  <a:latin typeface="雅黑"/>
                <a:ea typeface="微软雅黑" panose="020B0503020204020204" charset="-122"/>
                <a:cs typeface="雅黑"/>
              </a:rPr>
              <a:t>一</a:t>
            </a:r>
            <a:endParaRPr kumimoji="1" lang="zh-CN" altLang="en-US" b="1" dirty="0">
              <a:solidFill>
                <a:schemeClr val="bg1"/>
              </a:solidFill>
              <a:latin typeface="雅黑"/>
              <a:ea typeface="微软雅黑" panose="020B0503020204020204" charset="-122"/>
              <a:cs typeface="雅黑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2942" y="726158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>
                <a:ea typeface="微软雅黑" panose="020B0503020204020204" charset="-122"/>
              </a:rPr>
              <a:t>公司简介</a:t>
            </a:r>
            <a:endParaRPr lang="en-US" altLang="zh-CN" dirty="0"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236530" y="2036896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平台特色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smtClean="0">
                <a:solidFill>
                  <a:schemeClr val="bg1"/>
                </a:solidFill>
                <a:ea typeface="微软雅黑" panose="020B0503020204020204" charset="-122"/>
              </a:rPr>
              <a:t>四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发      现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5402" y="916459"/>
            <a:ext cx="2287599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检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索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范围广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所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有类型</a:t>
            </a: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资源一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框</a:t>
            </a: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检索</a:t>
            </a:r>
            <a:endParaRPr lang="en-US" altLang="zh-CN" sz="160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smtClean="0">
                <a:latin typeface="+mn-ea"/>
                <a:cs typeface="楷体" panose="02010609060101010101" pitchFamily="49" charset="-122"/>
              </a:rPr>
              <a:t>各</a:t>
            </a:r>
            <a:r>
              <a:rPr lang="zh-CN" altLang="en-US" sz="1600" dirty="0" smtClean="0">
                <a:latin typeface="+mn-ea"/>
                <a:cs typeface="楷体" panose="02010609060101010101" pitchFamily="49" charset="-122"/>
              </a:rPr>
              <a:t>类型资源的限定检索。</a:t>
            </a:r>
            <a:endParaRPr lang="en-US" altLang="zh-CN" sz="1600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sz="1600" dirty="0">
              <a:latin typeface="+mn-ea"/>
              <a:cs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828" y="859328"/>
            <a:ext cx="6438988" cy="3067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08579" y="330200"/>
            <a:ext cx="6683171" cy="476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36545" y="330200"/>
            <a:ext cx="6307455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揭      示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133" y="852756"/>
            <a:ext cx="30481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多维</a:t>
            </a:r>
            <a:r>
              <a:rPr lang="zh-CN" altLang="en-US" sz="1600" b="1" dirty="0" smtClean="0">
                <a:latin typeface="+mn-ea"/>
              </a:rPr>
              <a:t>度</a:t>
            </a:r>
            <a:r>
              <a:rPr lang="zh-CN" altLang="en-US" sz="1600" b="1" dirty="0">
                <a:latin typeface="+mn-ea"/>
              </a:rPr>
              <a:t>揭示</a:t>
            </a:r>
            <a:endParaRPr lang="en-US" altLang="zh-CN" sz="1600" b="1" dirty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收录刊、是否为核</a:t>
            </a:r>
            <a:r>
              <a:rPr lang="zh-CN" altLang="en-US" sz="1400">
                <a:latin typeface="+mn-ea"/>
              </a:rPr>
              <a:t>心</a:t>
            </a:r>
            <a:r>
              <a:rPr lang="zh-CN" altLang="en-US" sz="1400" smtClean="0">
                <a:latin typeface="+mn-ea"/>
              </a:rPr>
              <a:t>、万方指数</a:t>
            </a:r>
            <a:endParaRPr lang="en-US" altLang="zh-CN" sz="1400" dirty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资源类型</a:t>
            </a:r>
            <a:r>
              <a:rPr lang="en-US" altLang="zh-CN" sz="1400" smtClean="0">
                <a:latin typeface="+mn-ea"/>
              </a:rPr>
              <a:t> </a:t>
            </a:r>
            <a:r>
              <a:rPr lang="zh-CN" altLang="en-US" sz="1400" smtClean="0">
                <a:latin typeface="+mn-ea"/>
              </a:rPr>
              <a:t>学科分类 年份 语种等</a:t>
            </a:r>
            <a:endParaRPr lang="en-US" altLang="zh-CN" sz="1400" smtClean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智</a:t>
            </a:r>
            <a:r>
              <a:rPr lang="zh-CN" altLang="en-US" sz="1400" dirty="0" smtClean="0">
                <a:latin typeface="+mn-ea"/>
              </a:rPr>
              <a:t>能</a:t>
            </a:r>
            <a:r>
              <a:rPr lang="zh-CN" altLang="en-US" sz="1400" dirty="0">
                <a:latin typeface="+mn-ea"/>
              </a:rPr>
              <a:t>扩展（词表上下位词展</a:t>
            </a:r>
            <a:r>
              <a:rPr lang="zh-CN" altLang="en-US" sz="1400">
                <a:latin typeface="+mn-ea"/>
              </a:rPr>
              <a:t>示</a:t>
            </a:r>
            <a:r>
              <a:rPr lang="zh-CN" altLang="en-US" sz="1400" smtClean="0">
                <a:latin typeface="+mn-ea"/>
              </a:rPr>
              <a:t>）</a:t>
            </a:r>
            <a:endParaRPr lang="en-US" altLang="zh-CN" sz="1400" smtClean="0">
              <a:latin typeface="+mn-ea"/>
            </a:endParaRP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</a:pPr>
            <a:r>
              <a:rPr lang="zh-CN" altLang="en-US" sz="1400" smtClean="0">
                <a:latin typeface="+mn-ea"/>
              </a:rPr>
              <a:t>研究趋势展示</a:t>
            </a:r>
            <a:endParaRPr lang="en-US" altLang="zh-CN" sz="1400" dirty="0" smtClean="0">
              <a:latin typeface="+mn-e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10280" y="926465"/>
            <a:ext cx="204279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38950" y="330200"/>
            <a:ext cx="2305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4590" y="756285"/>
            <a:ext cx="5439410" cy="435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16026" y="316291"/>
            <a:ext cx="5139074" cy="486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6026" y="413400"/>
            <a:ext cx="5139074" cy="435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获        取      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4940" y="413400"/>
            <a:ext cx="37610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下载  在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线阅读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全文  批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量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导出文摘  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收藏  分享  原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文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传递  多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来源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获取  </a:t>
            </a:r>
            <a:endParaRPr lang="zh-CN" altLang="en-US" sz="1600" b="1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新增中文科技报告在线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阅读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b="1" smtClean="0">
                <a:latin typeface="+mn-ea"/>
                <a:cs typeface="楷体" panose="02010609060101010101" pitchFamily="49" charset="-122"/>
              </a:rPr>
              <a:t>    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（认证用户）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保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留原文</a:t>
            </a: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传递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国家科技文献情报中心（</a:t>
            </a: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NSTL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 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国内外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文献障系统（</a:t>
            </a:r>
            <a:r>
              <a:rPr lang="en-US" altLang="zh-CN" sz="1400" dirty="0">
                <a:latin typeface="+mn-ea"/>
                <a:cs typeface="楷体" panose="02010609060101010101" pitchFamily="49" charset="-122"/>
              </a:rPr>
              <a:t>ISTIC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indent="-1714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 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外文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科技报告系统   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新增多来源获取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600" dirty="0">
                <a:latin typeface="+mn-ea"/>
                <a:cs typeface="楷体" panose="02010609060101010101" pitchFamily="49" charset="-122"/>
              </a:rPr>
              <a:t>   </a:t>
            </a:r>
            <a:r>
              <a:rPr lang="zh-CN" altLang="en-US" sz="1400" dirty="0">
                <a:latin typeface="+mn-ea"/>
                <a:cs typeface="楷体" panose="02010609060101010101" pitchFamily="49" charset="-122"/>
              </a:rPr>
              <a:t>提供剑桥、牛津等合作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数据库的获取途径链接，引导用户通过多个来源获取资源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sz="1400" dirty="0">
              <a:latin typeface="+mn-ea"/>
              <a:cs typeface="楷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dirty="0">
              <a:latin typeface="+mn-ea"/>
              <a:cs typeface="楷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endParaRPr lang="en-US" altLang="zh-CN" dirty="0">
              <a:latin typeface="+mn-ea"/>
              <a:cs typeface="楷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6026" y="413400"/>
            <a:ext cx="5139074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7126" y="383298"/>
            <a:ext cx="5227974" cy="476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1434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11500" y="447791"/>
            <a:ext cx="7080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5402" y="922924"/>
            <a:ext cx="1810425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检索历史管理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记录、订阅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（万方书案）</a:t>
            </a: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、导出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（检索范围、检索式、检索结果条数、检索时间的</a:t>
            </a:r>
            <a:r>
              <a:rPr lang="en-US" altLang="zh-CN" sz="1400" smtClean="0">
                <a:latin typeface="+mn-ea"/>
                <a:cs typeface="楷体" panose="02010609060101010101" pitchFamily="49" charset="-122"/>
              </a:rPr>
              <a:t>excel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表格） 、</a:t>
            </a:r>
            <a:r>
              <a:rPr lang="zh-CN" altLang="en-US" sz="1400" smtClean="0">
                <a:solidFill>
                  <a:srgbClr val="FF0000"/>
                </a:solidFill>
                <a:latin typeface="+mn-ea"/>
                <a:cs typeface="楷体" panose="02010609060101010101" pitchFamily="49" charset="-122"/>
              </a:rPr>
              <a:t>删除</a:t>
            </a:r>
            <a:endParaRPr lang="en-US" altLang="zh-CN" sz="1400" smtClean="0">
              <a:solidFill>
                <a:srgbClr val="FF0000"/>
              </a:solidFill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5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5198" y="1256471"/>
            <a:ext cx="6793729" cy="354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文本框 19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+mn-ea"/>
              </a:rPr>
              <a:t>交       互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交         互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20059" y="755109"/>
            <a:ext cx="3396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下载  在线阅读全文  批量导出文摘  收藏  分享</a:t>
            </a:r>
            <a:endParaRPr lang="en-US" altLang="zh-CN" sz="1600" b="1" smtClean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检</a:t>
            </a: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索式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订阅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/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期刊订阅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双层</a:t>
            </a:r>
            <a:r>
              <a:rPr lang="en-US" altLang="zh-CN" sz="1600" b="1" smtClean="0">
                <a:latin typeface="+mn-ea"/>
                <a:cs typeface="楷体" panose="02010609060101010101" pitchFamily="49" charset="-122"/>
              </a:rPr>
              <a:t>pdf</a:t>
            </a:r>
            <a:r>
              <a:rPr lang="zh-CN" altLang="en-US" sz="1600" b="1" smtClean="0">
                <a:latin typeface="+mn-ea"/>
                <a:cs typeface="楷体" panose="02010609060101010101" pitchFamily="49" charset="-122"/>
              </a:rPr>
              <a:t>，国际通用</a:t>
            </a:r>
            <a:endParaRPr lang="zh-CN" altLang="en-US" sz="1600" b="1" smtClean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36018" y="528052"/>
            <a:ext cx="4986450" cy="3919994"/>
            <a:chOff x="103511" y="778871"/>
            <a:chExt cx="4986450" cy="391999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511" y="778871"/>
              <a:ext cx="4986450" cy="1339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004" y="2218669"/>
              <a:ext cx="4935956" cy="24801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27591" y="2660153"/>
              <a:ext cx="1147376" cy="1509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" name="组合 5"/>
          <p:cNvGrpSpPr/>
          <p:nvPr/>
        </p:nvGrpSpPr>
        <p:grpSpPr>
          <a:xfrm>
            <a:off x="605990" y="755109"/>
            <a:ext cx="4640407" cy="2189682"/>
            <a:chOff x="509039" y="618793"/>
            <a:chExt cx="4640407" cy="218968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9039" y="1630049"/>
              <a:ext cx="4640407" cy="11784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8606" y="618793"/>
              <a:ext cx="4620839" cy="9105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7" name="Picture 3" descr="E:\万方数据知识服务平台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9773" y="330200"/>
            <a:ext cx="3426308" cy="4813300"/>
          </a:xfrm>
          <a:prstGeom prst="rect">
            <a:avLst/>
          </a:prstGeom>
          <a:noFill/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018" y="1341642"/>
            <a:ext cx="4828448" cy="257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" y="330200"/>
            <a:ext cx="5820058" cy="482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142346" y="2110085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公司简</a:t>
            </a:r>
            <a:r>
              <a:rPr lang="zh-CN" altLang="en-US" sz="2400" dirty="0" smtClean="0">
                <a:solidFill>
                  <a:srgbClr val="FF0000"/>
                </a:solidFill>
                <a:ea typeface="微软雅黑" panose="020B0503020204020204" charset="-122"/>
              </a:rPr>
              <a:t>介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sz="2400" b="1" dirty="0">
                <a:solidFill>
                  <a:schemeClr val="bg1"/>
                </a:solidFill>
                <a:ea typeface="微软雅黑" panose="020B0503020204020204" charset="-122"/>
              </a:rPr>
              <a:t>一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97101" y="330200"/>
            <a:ext cx="68708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210581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跨语言检索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多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语种检索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537751" y="54681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6301" y="330200"/>
            <a:ext cx="6946899" cy="479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标题 2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>
              <a:latin typeface="+mn-ea"/>
              <a:ea typeface="+mn-ea"/>
            </a:endParaRPr>
          </a:p>
        </p:txBody>
      </p:sp>
      <p:sp>
        <p:nvSpPr>
          <p:cNvPr id="26" name="副标题 2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210581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词表检索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对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检索词进行词间关系的可视化</a:t>
            </a: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展示</a:t>
            </a:r>
            <a:endParaRPr lang="en-US" altLang="zh-CN" sz="140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zh-CN" altLang="en-US" sz="1400" smtClean="0">
                <a:latin typeface="+mn-ea"/>
                <a:cs typeface="楷体" panose="02010609060101010101" pitchFamily="49" charset="-122"/>
              </a:rPr>
              <a:t>单击即可检索。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7128" y="307931"/>
            <a:ext cx="6356946" cy="4749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/>
          <p:nvPr/>
        </p:nvPicPr>
        <p:blipFill rotWithShape="1">
          <a:blip r:embed="rId9"/>
          <a:srcRect l="8508" t="13174" r="9289"/>
          <a:stretch>
            <a:fillRect/>
          </a:stretch>
        </p:blipFill>
        <p:spPr>
          <a:xfrm>
            <a:off x="2826208" y="1935671"/>
            <a:ext cx="4335594" cy="2929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1537751" y="54681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27062" y="276556"/>
            <a:ext cx="7025330" cy="483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82" y="1005570"/>
            <a:ext cx="161531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实体识别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学者</a:t>
            </a:r>
            <a:endParaRPr lang="en-US" altLang="zh-CN" sz="140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期刊</a:t>
            </a:r>
            <a:endParaRPr lang="en-US" altLang="zh-CN" sz="140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1400" smtClean="0">
                <a:solidFill>
                  <a:prstClr val="black"/>
                </a:solidFill>
                <a:latin typeface="+mn-ea"/>
              </a:rPr>
              <a:t>机构</a:t>
            </a:r>
            <a:endParaRPr lang="en-US" altLang="zh-CN" sz="1400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31" name="组合 30" hidden="1"/>
          <p:cNvGrpSpPr/>
          <p:nvPr/>
        </p:nvGrpSpPr>
        <p:grpSpPr>
          <a:xfrm>
            <a:off x="67144" y="1377095"/>
            <a:ext cx="5514919" cy="2550102"/>
            <a:chOff x="67144" y="1377095"/>
            <a:chExt cx="5514919" cy="255010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403" y="1741082"/>
              <a:ext cx="5356617" cy="106250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7144" y="1377095"/>
              <a:ext cx="36107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实体识别：人名、刊名、机构名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402" y="3397074"/>
              <a:ext cx="5356617" cy="53012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11663" y="3031209"/>
              <a:ext cx="5470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</a:rPr>
                <a:t>组合检索：作者刊名、作者主题、主题刊名、合作者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图片 31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677" y="1394163"/>
            <a:ext cx="5456386" cy="3203051"/>
          </a:xfrm>
          <a:prstGeom prst="rect">
            <a:avLst/>
          </a:prstGeom>
        </p:spPr>
      </p:pic>
      <p:sp>
        <p:nvSpPr>
          <p:cNvPr id="24" name="矩形 23" hidden="1"/>
          <p:cNvSpPr/>
          <p:nvPr/>
        </p:nvSpPr>
        <p:spPr>
          <a:xfrm>
            <a:off x="4548830" y="1280622"/>
            <a:ext cx="4343160" cy="295465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统一检索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分类检索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高级检索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&amp;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专业检索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检索历史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二次检索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跨语言检索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扩展检索（敬请期待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9" name="图片 18" hidden="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574" y="1290199"/>
            <a:ext cx="5926176" cy="2919676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27062" y="368623"/>
            <a:ext cx="6511670" cy="469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文本框 16"/>
          <p:cNvSpPr txBox="1"/>
          <p:nvPr/>
        </p:nvSpPr>
        <p:spPr>
          <a:xfrm>
            <a:off x="1537751" y="54681"/>
            <a:ext cx="9316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 智能化服务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53784" y="368623"/>
            <a:ext cx="6856558" cy="3927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73594" y="406419"/>
            <a:ext cx="7016938" cy="479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051543" y="332862"/>
            <a:ext cx="6958799" cy="476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56" y="0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40846" y="58488"/>
            <a:ext cx="1172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智能可视化</a:t>
            </a:r>
            <a:r>
              <a:rPr lang="zh-CN" altLang="en-US" sz="1100" dirty="0">
                <a:solidFill>
                  <a:srgbClr val="FFFFFF"/>
                </a:solidFill>
                <a:latin typeface="+mn-ea"/>
              </a:rPr>
              <a:t>分析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13714" y="1689263"/>
            <a:ext cx="27969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关联分析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buSzPct val="75000"/>
              <a:defRPr/>
            </a:pPr>
            <a:r>
              <a:rPr lang="zh-CN" altLang="en-US" sz="1400" dirty="0">
                <a:latin typeface="+mn-ea"/>
              </a:rPr>
              <a:t>对关键词、机构、刊名等进行全方位分析</a:t>
            </a:r>
            <a:r>
              <a:rPr lang="zh-CN" altLang="en-US" sz="1400" dirty="0" smtClean="0">
                <a:latin typeface="+mn-ea"/>
              </a:rPr>
              <a:t>，以可视化方式展示，包括</a:t>
            </a:r>
            <a:r>
              <a:rPr lang="zh-CN" altLang="en-US" sz="1400" dirty="0">
                <a:latin typeface="+mn-ea"/>
              </a:rPr>
              <a:t>发文量、被引量等</a:t>
            </a:r>
            <a:endParaRPr lang="en-US" altLang="zh-CN" sz="1400" dirty="0"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13714" y="659309"/>
            <a:ext cx="27969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引文分析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Pct val="75000"/>
              <a:defRPr/>
            </a:pPr>
            <a:r>
              <a:rPr lang="zh-CN" altLang="en-US" sz="1400" dirty="0">
                <a:latin typeface="+mn-ea"/>
              </a:rPr>
              <a:t>可视化展示文献的参考文献分布及引证趋势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56" y="330200"/>
            <a:ext cx="6274058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57" y="320098"/>
            <a:ext cx="6274058" cy="476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657" y="359455"/>
            <a:ext cx="6313714" cy="475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5990" y="659309"/>
            <a:ext cx="53816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168" y="388711"/>
            <a:ext cx="6339203" cy="475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657" y="388711"/>
            <a:ext cx="6339202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73371" y="740229"/>
            <a:ext cx="26373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研究趋势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buSzPct val="75000"/>
              <a:defRPr/>
            </a:pPr>
            <a:r>
              <a:rPr lang="zh-CN" altLang="en-US" sz="1400" dirty="0">
                <a:latin typeface="+mn-ea"/>
              </a:rPr>
              <a:t>可视化</a:t>
            </a:r>
            <a:r>
              <a:rPr lang="zh-CN" altLang="en-US" sz="1400" dirty="0" smtClean="0">
                <a:latin typeface="+mn-ea"/>
              </a:rPr>
              <a:t>展示主题相关的全部</a:t>
            </a:r>
            <a:r>
              <a:rPr lang="zh-CN" altLang="en-US" sz="1400" dirty="0">
                <a:latin typeface="+mn-ea"/>
              </a:rPr>
              <a:t>文献、中文文献、</a:t>
            </a:r>
            <a:r>
              <a:rPr lang="zh-CN" altLang="en-US" sz="1400" dirty="0" smtClean="0">
                <a:latin typeface="+mn-ea"/>
              </a:rPr>
              <a:t>外文</a:t>
            </a:r>
            <a:r>
              <a:rPr lang="zh-CN" altLang="en-US" sz="1400" dirty="0">
                <a:latin typeface="+mn-ea"/>
              </a:rPr>
              <a:t>发文</a:t>
            </a:r>
            <a:r>
              <a:rPr lang="zh-CN" altLang="en-US" sz="1400" dirty="0" smtClean="0">
                <a:latin typeface="+mn-ea"/>
              </a:rPr>
              <a:t>量按时间</a:t>
            </a:r>
            <a:r>
              <a:rPr lang="zh-CN" altLang="en-US" sz="1400" dirty="0">
                <a:latin typeface="+mn-ea"/>
              </a:rPr>
              <a:t>分布</a:t>
            </a:r>
            <a:r>
              <a:rPr lang="zh-CN" altLang="en-US" sz="1400" dirty="0" smtClean="0">
                <a:latin typeface="+mn-ea"/>
              </a:rPr>
              <a:t>趋势</a:t>
            </a:r>
            <a:endParaRPr lang="en-US" altLang="zh-CN" sz="1400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06695" y="2125224"/>
            <a:ext cx="26373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词表展示</a:t>
            </a:r>
            <a:endParaRPr lang="en-US" altLang="zh-CN" sz="1600" b="1" dirty="0" smtClean="0">
              <a:latin typeface="+mn-ea"/>
              <a:cs typeface="楷体" panose="02010609060101010101" pitchFamily="49" charset="-122"/>
            </a:endParaRPr>
          </a:p>
          <a:p>
            <a:pPr fontAlgn="auto">
              <a:spcBef>
                <a:spcPts val="600"/>
              </a:spcBef>
              <a:spcAft>
                <a:spcPts val="600"/>
              </a:spcAft>
              <a:buClrTx/>
              <a:buSzPct val="75000"/>
              <a:defRPr/>
            </a:pPr>
            <a:r>
              <a:rPr lang="zh-CN" altLang="en-US" sz="1400" dirty="0" smtClean="0">
                <a:latin typeface="+mn-ea"/>
              </a:rPr>
              <a:t>可视化展示词间关系，引导用户进行深层次的检索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8" name="文本框 4"/>
          <p:cNvSpPr txBox="1"/>
          <p:nvPr/>
        </p:nvSpPr>
        <p:spPr>
          <a:xfrm>
            <a:off x="1357290" y="58038"/>
            <a:ext cx="1172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智能可视化</a:t>
            </a:r>
            <a:r>
              <a:rPr lang="zh-CN" altLang="en-US" sz="1100" dirty="0">
                <a:solidFill>
                  <a:srgbClr val="FFFFFF"/>
                </a:solidFill>
                <a:latin typeface="+mn-ea"/>
              </a:rPr>
              <a:t>分析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0200"/>
            <a:ext cx="6473371" cy="442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495" y="966470"/>
            <a:ext cx="4751070" cy="360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21951" y="46123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优质资源引导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70" y="307733"/>
            <a:ext cx="2843512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矩形 12"/>
          <p:cNvSpPr/>
          <p:nvPr/>
        </p:nvSpPr>
        <p:spPr>
          <a:xfrm>
            <a:off x="5359007" y="528320"/>
            <a:ext cx="3190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万方检测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——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查大同 识小异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更快（万余字文章查重只需</a:t>
            </a:r>
            <a:r>
              <a:rPr lang="en-US" altLang="zh-CN" sz="1400" dirty="0" smtClean="0">
                <a:latin typeface="+mn-ea"/>
              </a:rPr>
              <a:t>20s</a:t>
            </a:r>
            <a:r>
              <a:rPr lang="zh-CN" altLang="en-US" sz="1400" dirty="0" smtClean="0">
                <a:latin typeface="+mn-ea"/>
              </a:rPr>
              <a:t>）</a:t>
            </a:r>
            <a:endParaRPr lang="en-US" altLang="zh-CN" sz="14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更准</a:t>
            </a:r>
            <a:r>
              <a:rPr lang="zh-CN" altLang="en-US" sz="1400" dirty="0" smtClean="0">
                <a:latin typeface="+mn-ea"/>
                <a:sym typeface="Wingdings" panose="05000000000000000000" pitchFamily="2" charset="2"/>
              </a:rPr>
              <a:t>（</a:t>
            </a:r>
            <a:r>
              <a:rPr lang="zh-CN" altLang="en-US" sz="1400" dirty="0" smtClean="0">
                <a:latin typeface="+mn-ea"/>
              </a:rPr>
              <a:t>长篇短句不漏一处</a:t>
            </a:r>
            <a:r>
              <a:rPr lang="zh-CN" altLang="en-US" sz="1400" dirty="0" smtClean="0">
                <a:latin typeface="+mn-ea"/>
                <a:sym typeface="Wingdings" panose="05000000000000000000" pitchFamily="2" charset="2"/>
              </a:rPr>
              <a:t>）</a:t>
            </a:r>
            <a:endParaRPr lang="en-US" altLang="zh-CN" sz="1400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更安全（传输存储确保数据安全）</a:t>
            </a:r>
            <a:endParaRPr lang="en-US" altLang="zh-CN" sz="14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59007" y="3576320"/>
            <a:ext cx="36464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万方书案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——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个人文献管理空间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统一管理（</a:t>
            </a:r>
            <a:r>
              <a:rPr lang="zh-CN" altLang="en-US" sz="1400" dirty="0" smtClean="0">
                <a:latin typeface="+mn-ea"/>
              </a:rPr>
              <a:t>注册即可管理个人文献</a:t>
            </a: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） 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清晰分类（可分类、分组标星）</a:t>
            </a:r>
            <a:endParaRPr lang="en-US" altLang="zh-CN" sz="1400" dirty="0" smtClean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  <a:cs typeface="楷体" panose="02010609060101010101" pitchFamily="49" charset="-122"/>
              </a:rPr>
              <a:t>便捷订阅（检索词、检索式、期刊）</a:t>
            </a:r>
            <a:endParaRPr lang="en-US" altLang="zh-CN" sz="1400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91537" y="1618246"/>
            <a:ext cx="2452170" cy="95965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59007" y="2119923"/>
            <a:ext cx="354581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万方学术圈</a:t>
            </a:r>
            <a:r>
              <a:rPr lang="en-US" altLang="zh-CN" sz="1600" b="1" dirty="0" smtClean="0">
                <a:latin typeface="+mn-ea"/>
                <a:cs typeface="楷体" panose="02010609060101010101" pitchFamily="49" charset="-122"/>
              </a:rPr>
              <a:t>——</a:t>
            </a:r>
            <a:r>
              <a:rPr lang="zh-CN" altLang="en-US" sz="1600" b="1" dirty="0" smtClean="0">
                <a:latin typeface="+mn-ea"/>
                <a:cs typeface="楷体" panose="02010609060101010101" pitchFamily="49" charset="-122"/>
              </a:rPr>
              <a:t>学者交流分享之窗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 smtClean="0">
                <a:latin typeface="+mn-ea"/>
              </a:rPr>
              <a:t> </a:t>
            </a:r>
            <a:r>
              <a:rPr lang="zh-CN" altLang="en-US" sz="1400" dirty="0" smtClean="0">
                <a:latin typeface="+mn-ea"/>
              </a:rPr>
              <a:t>热门学者（成果统计、合作网络）</a:t>
            </a:r>
            <a:endParaRPr lang="en-US" altLang="zh-CN" sz="1400" dirty="0">
              <a:latin typeface="+mn-ea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 热门主题（滚动轮播、单击速查）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47443" y="373505"/>
            <a:ext cx="2111563" cy="145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7444" y="1913315"/>
            <a:ext cx="2111563" cy="142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47443" y="3441160"/>
            <a:ext cx="2111564" cy="1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/>
          <p:cNvSpPr/>
          <p:nvPr/>
        </p:nvSpPr>
        <p:spPr>
          <a:xfrm>
            <a:off x="605990" y="946742"/>
            <a:ext cx="7655794" cy="3834807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60">
              <a:solidFill>
                <a:prstClr val="white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万方检测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前言标题"/>
          <p:cNvSpPr>
            <a:spLocks noChangeArrowheads="1"/>
          </p:cNvSpPr>
          <p:nvPr/>
        </p:nvSpPr>
        <p:spPr bwMode="auto">
          <a:xfrm>
            <a:off x="605990" y="946743"/>
            <a:ext cx="7655794" cy="40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多用户场景化服务： 面向个人用户及机构用户提供包括万方检测</a:t>
            </a:r>
            <a:r>
              <a:rPr lang="en-US" altLang="zh-CN" sz="1600" dirty="0" smtClean="0">
                <a:solidFill>
                  <a:prstClr val="black"/>
                </a:solidFill>
                <a:latin typeface="+mn-ea"/>
              </a:rPr>
              <a:t>-</a:t>
            </a:r>
            <a:r>
              <a:rPr lang="zh-CN" alt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个人文献版、硕博论文版、本科论文版、职称论文版、学术预审版及系统接口服务</a:t>
            </a: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海量对比全文学术资源： 基于万方公司多个数据库等实现全文比对。</a:t>
            </a:r>
            <a:endParaRPr lang="zh-CN" altLang="en-US" sz="1600" dirty="0" smtClean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高效检测便捷管理： 检测算法高效精准，检测速度快。支持多种上传方式与文件格式，支持断点续传续检，检测过程放心安心。账户分级管理及权限控制。</a:t>
            </a: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多版本检测报告：</a:t>
            </a:r>
            <a:r>
              <a:rPr lang="zh-CN" alt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简明版、详细版、全文版，在线版检测报告</a:t>
            </a: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交互与可视化技术</a:t>
            </a: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个性化检测结果：</a:t>
            </a:r>
            <a:r>
              <a:rPr lang="zh-CN" altLang="en-US" sz="1600" dirty="0" smtClean="0">
                <a:latin typeface="+mn-ea"/>
              </a:rPr>
              <a:t>通过相似比、检测时间等多维条件度筛选检测结果，一键导出筛选结果。</a:t>
            </a:r>
            <a:endParaRPr lang="zh-CN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605990" y="546518"/>
            <a:ext cx="7282447" cy="400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defRPr/>
            </a:pPr>
            <a:r>
              <a:rPr lang="zh-CN" altLang="en-US" sz="2400" dirty="0" smtClean="0">
                <a:cs typeface="楷体" panose="02010609060101010101" pitchFamily="49" charset="-122"/>
              </a:rPr>
              <a:t>万方检测</a:t>
            </a:r>
            <a:r>
              <a:rPr lang="en-US" altLang="zh-CN" sz="2400" dirty="0" smtClean="0">
                <a:cs typeface="楷体" panose="02010609060101010101" pitchFamily="49" charset="-122"/>
              </a:rPr>
              <a:t>——</a:t>
            </a:r>
            <a:r>
              <a:rPr lang="zh-CN" altLang="en-US" sz="2400" dirty="0" smtClean="0">
                <a:cs typeface="楷体" panose="02010609060101010101" pitchFamily="49" charset="-122"/>
              </a:rPr>
              <a:t>查大同 识小异</a:t>
            </a:r>
            <a:endParaRPr lang="en-US" altLang="zh-CN" sz="2400" dirty="0"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16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万方检测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70" y="522605"/>
            <a:ext cx="8811895" cy="40982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" y="522605"/>
            <a:ext cx="9087485" cy="41706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005" y="3364230"/>
            <a:ext cx="8775700" cy="13290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890" y="3364230"/>
            <a:ext cx="8806815" cy="13087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" y="3364230"/>
            <a:ext cx="8927465" cy="1308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01980" cy="260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学术圈</a:t>
            </a:r>
            <a:endParaRPr lang="zh-CN" altLang="en-US" sz="1100" dirty="0" smtClea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05990" y="1387825"/>
            <a:ext cx="7880572" cy="2901541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60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前言标题"/>
          <p:cNvSpPr>
            <a:spLocks noChangeArrowheads="1"/>
          </p:cNvSpPr>
          <p:nvPr/>
        </p:nvSpPr>
        <p:spPr bwMode="auto">
          <a:xfrm>
            <a:off x="715718" y="1524725"/>
            <a:ext cx="765579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万方</a:t>
            </a:r>
            <a:r>
              <a:rPr lang="zh-CN" altLang="en-US" sz="1600" dirty="0">
                <a:solidFill>
                  <a:prstClr val="black"/>
                </a:solidFill>
                <a:latin typeface="+mn-ea"/>
              </a:rPr>
              <a:t>学术圈是对原有学术圈进行全新升级，是基于优质学术内容的轻社交</a:t>
            </a: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平台</a:t>
            </a: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提供学术</a:t>
            </a:r>
            <a:r>
              <a:rPr lang="zh-CN" altLang="en-US" sz="1600" dirty="0">
                <a:solidFill>
                  <a:prstClr val="black"/>
                </a:solidFill>
                <a:latin typeface="+mn-ea"/>
              </a:rPr>
              <a:t>文献分享、科研档案展示、学者动态追踪、学者成果管理、个人成果汇编等功能，</a:t>
            </a: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为学术社交提供新的渠道</a:t>
            </a: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prstClr val="black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通过学术圈的用户数据，构建内容、服务、关系</a:t>
            </a:r>
            <a:r>
              <a:rPr lang="zh-CN" altLang="en-US" sz="1600" dirty="0">
                <a:solidFill>
                  <a:prstClr val="black"/>
                </a:solidFill>
                <a:latin typeface="+mn-ea"/>
              </a:rPr>
              <a:t>的闭环学术生态网络，实现深度知识</a:t>
            </a:r>
            <a:r>
              <a:rPr lang="zh-CN" altLang="en-US" sz="1600" dirty="0" smtClean="0">
                <a:solidFill>
                  <a:prstClr val="black"/>
                </a:solidFill>
                <a:latin typeface="+mn-ea"/>
              </a:rPr>
              <a:t>服务</a:t>
            </a:r>
            <a:endParaRPr lang="zh-CN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Title 1"/>
          <p:cNvSpPr txBox="1"/>
          <p:nvPr/>
        </p:nvSpPr>
        <p:spPr>
          <a:xfrm>
            <a:off x="605990" y="946743"/>
            <a:ext cx="7282447" cy="400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dirty="0" smtClean="0"/>
              <a:t>万方学术圈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学者交流分享之窗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76556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公司简介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802005" y="1466215"/>
            <a:ext cx="7965440" cy="3079750"/>
            <a:chOff x="386080" y="1255941"/>
            <a:chExt cx="8382000" cy="2803509"/>
          </a:xfrm>
        </p:grpSpPr>
        <p:sp>
          <p:nvSpPr>
            <p:cNvPr id="8" name="Rectangle 9"/>
            <p:cNvSpPr/>
            <p:nvPr/>
          </p:nvSpPr>
          <p:spPr>
            <a:xfrm>
              <a:off x="386080" y="1255941"/>
              <a:ext cx="8382000" cy="2803509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60">
                <a:solidFill>
                  <a:prstClr val="white"/>
                </a:solidFill>
              </a:endParaRPr>
            </a:p>
          </p:txBody>
        </p:sp>
        <p:sp>
          <p:nvSpPr>
            <p:cNvPr id="9" name="前言标题"/>
            <p:cNvSpPr>
              <a:spLocks noChangeArrowheads="1"/>
            </p:cNvSpPr>
            <p:nvPr/>
          </p:nvSpPr>
          <p:spPr bwMode="auto">
            <a:xfrm>
              <a:off x="605989" y="1348428"/>
              <a:ext cx="8052362" cy="2688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</a:t>
              </a:r>
              <a:r>
                <a:rPr lang="zh-CN" altLang="en-US" sz="2000" b="1" dirty="0" smtClean="0">
                  <a:solidFill>
                    <a:srgbClr val="C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第一家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以信息服务为核心的股份制高新</a:t>
              </a:r>
              <a:r>
                <a:rPr lang="zh-CN" altLang="en-US" sz="160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技术企业</a:t>
              </a:r>
              <a:endPara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en-US" altLang="zh-CN" sz="160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1993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年 北京万方数据公司成立，</a:t>
              </a:r>
              <a:r>
                <a:rPr lang="en-US" altLang="zh-CN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2000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年“</a:t>
              </a:r>
              <a:r>
                <a:rPr lang="zh-CN" altLang="en-US" sz="20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北京万方数据股份有限公司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”正式成立</a:t>
              </a:r>
              <a:endPara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六家股东单位：</a:t>
              </a:r>
              <a:r>
                <a:rPr lang="zh-CN" altLang="en-US" sz="2000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中国科学技术信息研究所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、中国文化产业投资基金、中国科技出版传媒有限公司 北京知金科技投资有限公司、四川省科技信息研究所、科技文献出版社</a:t>
              </a:r>
              <a:endPara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公司地址：北京市海淀区复兴路</a:t>
              </a:r>
              <a:r>
                <a:rPr lang="en-US" altLang="zh-CN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15</a:t>
              </a:r>
              <a:r>
                <a:rPr lang="zh-CN" altLang="en-US" sz="1600" dirty="0" smtClean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号，中国科学技术信息研究所院内</a:t>
              </a:r>
              <a:endParaRPr lang="zh-CN" altLang="en-US" sz="1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itle 1"/>
          <p:cNvSpPr txBox="1"/>
          <p:nvPr/>
        </p:nvSpPr>
        <p:spPr>
          <a:xfrm>
            <a:off x="501015" y="485140"/>
            <a:ext cx="4095115" cy="6419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smtClean="0">
                <a:latin typeface="微软雅黑" panose="020B0503020204020204" charset="-122"/>
                <a:ea typeface="微软雅黑" panose="020B0503020204020204" charset="-122"/>
              </a:rPr>
              <a:t>北京万方数据股份有限公司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2375" y="377825"/>
            <a:ext cx="2465070" cy="1088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文献管理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700088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330200"/>
            <a:ext cx="91440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330200"/>
            <a:ext cx="91440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1180" y="593725"/>
            <a:ext cx="777303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定       位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605990" y="1661543"/>
            <a:ext cx="7880572" cy="3082985"/>
            <a:chOff x="605990" y="1255942"/>
            <a:chExt cx="7880572" cy="2713903"/>
          </a:xfrm>
        </p:grpSpPr>
        <p:sp>
          <p:nvSpPr>
            <p:cNvPr id="8" name="Rectangle 9"/>
            <p:cNvSpPr/>
            <p:nvPr/>
          </p:nvSpPr>
          <p:spPr>
            <a:xfrm>
              <a:off x="605990" y="1255942"/>
              <a:ext cx="7880572" cy="2713903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6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9" name="前言标题"/>
            <p:cNvSpPr>
              <a:spLocks noChangeArrowheads="1"/>
            </p:cNvSpPr>
            <p:nvPr/>
          </p:nvSpPr>
          <p:spPr bwMode="auto">
            <a:xfrm>
              <a:off x="715718" y="1446809"/>
              <a:ext cx="7655794" cy="2357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为个人用户提供免费在线文献资源管理工具</a:t>
              </a:r>
              <a:endParaRPr lang="zh-CN" altLang="en-US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endParaRPr lang="en-US" altLang="zh-CN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万方书案自动记录用户在全平台的操作，提供自定义分类、文献标星等</a:t>
              </a:r>
              <a:endParaRPr lang="en-US" altLang="zh-CN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endParaRPr lang="en-US" altLang="zh-CN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多样的订阅方式：检索词、检索式、期刊等订阅满足不同用户需要</a:t>
              </a:r>
              <a:endParaRPr lang="en-US" altLang="zh-CN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endParaRPr lang="en-US" altLang="zh-CN" sz="1600" dirty="0">
                <a:solidFill>
                  <a:prstClr val="black"/>
                </a:solidFill>
                <a:latin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联合万方智搜以及万方学术圈形成知识发现</a:t>
              </a:r>
              <a:r>
                <a:rPr lang="en-US" altLang="zh-CN" sz="1600" dirty="0">
                  <a:solidFill>
                    <a:prstClr val="black"/>
                  </a:solidFill>
                  <a:latin typeface="+mn-ea"/>
                </a:rPr>
                <a:t>-</a:t>
              </a: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知识管理</a:t>
              </a:r>
              <a:r>
                <a:rPr lang="en-US" altLang="zh-CN" sz="1600" dirty="0">
                  <a:solidFill>
                    <a:prstClr val="black"/>
                  </a:solidFill>
                  <a:latin typeface="+mn-ea"/>
                </a:rPr>
                <a:t>-</a:t>
              </a:r>
              <a:r>
                <a:rPr lang="zh-CN" altLang="en-US" sz="1600" dirty="0">
                  <a:solidFill>
                    <a:prstClr val="black"/>
                  </a:solidFill>
                  <a:latin typeface="+mn-ea"/>
                </a:rPr>
                <a:t>知识发布的闭环</a:t>
              </a:r>
              <a:endParaRPr lang="zh-CN" altLang="en-US" sz="1600" dirty="0">
                <a:solidFill>
                  <a:prstClr val="black"/>
                </a:solidFill>
                <a:latin typeface="+mn-ea"/>
              </a:endParaRPr>
            </a:p>
          </p:txBody>
        </p:sp>
      </p:grpSp>
      <p:sp>
        <p:nvSpPr>
          <p:cNvPr id="10" name="Title 1"/>
          <p:cNvSpPr txBox="1"/>
          <p:nvPr/>
        </p:nvSpPr>
        <p:spPr>
          <a:xfrm>
            <a:off x="605990" y="946743"/>
            <a:ext cx="7282447" cy="400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dirty="0"/>
              <a:t>万方书案</a:t>
            </a:r>
            <a:r>
              <a:rPr lang="en-US" altLang="zh-CN" sz="2400" dirty="0"/>
              <a:t>——</a:t>
            </a:r>
            <a:r>
              <a:rPr lang="zh-CN" altLang="en-US" sz="2400" dirty="0"/>
              <a:t>个人文献管理工具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91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ea typeface="微软雅黑" panose="020B0503020204020204" charset="-122"/>
              </a:rPr>
              <a:t>亮       点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66390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智能化的服务能力</a:t>
            </a:r>
            <a:endParaRPr lang="zh-CN" altLang="en-US" b="1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5699" y="2854267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其他特色服务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1434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强大的发现能力</a:t>
            </a:r>
            <a:endParaRPr lang="en-US" altLang="zh-CN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25699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+mn-ea"/>
              </a:rPr>
              <a:t>稳定的获取保障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191" y="827314"/>
            <a:ext cx="2035063" cy="173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良好的交互体验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96191" y="2854267"/>
            <a:ext cx="2035063" cy="17313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便捷移动服务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ea typeface="微软雅黑" panose="020B0503020204020204" charset="-122"/>
              </a:rPr>
              <a:t>移动服务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0200"/>
            <a:ext cx="9143999" cy="478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537751" y="5468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ea typeface="微软雅黑" panose="020B0503020204020204" charset="-122"/>
              </a:rPr>
              <a:t>移动服务</a:t>
            </a:r>
            <a:endParaRPr lang="zh-CN" altLang="en-US" sz="1100" dirty="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pic>
        <p:nvPicPr>
          <p:cNvPr id="9218" name="Picture 2" descr="C:\Users\lenovo\Documents\Tencent Files\1160281125\FileRecv\MobileFile\Screenshot_20180420-20385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7733" y="452120"/>
            <a:ext cx="2566074" cy="4561910"/>
          </a:xfrm>
          <a:prstGeom prst="rect">
            <a:avLst/>
          </a:prstGeom>
          <a:noFill/>
        </p:spPr>
      </p:pic>
      <p:pic>
        <p:nvPicPr>
          <p:cNvPr id="9219" name="Picture 3" descr="C:\Users\lenovo\Documents\Tencent Files\1160281125\FileRecv\MobileFile\Screenshot_20180420-20405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3807" y="452120"/>
            <a:ext cx="2563812" cy="4557887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5606" y="1066800"/>
            <a:ext cx="351212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2600" y="4524514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solidFill>
                  <a:srgbClr val="FFFFFF"/>
                </a:solidFill>
                <a:latin typeface="+mn-ea"/>
              </a:rPr>
              <a:t>|</a:t>
            </a:r>
            <a:r>
              <a:rPr kumimoji="1" lang="zh-CN" altLang="en-US" sz="1200" dirty="0">
                <a:solidFill>
                  <a:srgbClr val="FFFFFF"/>
                </a:solidFill>
                <a:latin typeface="+mn-ea"/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  <a:latin typeface="+mn-ea"/>
              </a:rPr>
              <a:t>2018-3-3</a:t>
            </a:r>
            <a:endParaRPr kumimoji="1" lang="zh-CN" altLang="en-US" sz="12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824" y="92114"/>
            <a:ext cx="307777" cy="5732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  <a:latin typeface="+mn-ea"/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324160" y="2073091"/>
            <a:ext cx="3386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  <a:latin typeface="+mn-ea"/>
              </a:rPr>
              <a:t>互动交流</a:t>
            </a:r>
            <a:endParaRPr lang="en-US" altLang="zh-CN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bg1"/>
                </a:solidFill>
                <a:latin typeface="+mn-ea"/>
              </a:rPr>
              <a:t>五</a:t>
            </a:r>
            <a:endParaRPr kumimoji="1"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1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20" y="582817"/>
            <a:ext cx="10414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320" y="582817"/>
            <a:ext cx="1041400" cy="317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1513087"/>
            <a:ext cx="2730500" cy="660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7305" y="1513087"/>
            <a:ext cx="2832100" cy="660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0800" y="2957064"/>
            <a:ext cx="1409700" cy="685800"/>
          </a:xfrm>
          <a:prstGeom prst="rect">
            <a:avLst/>
          </a:prstGeom>
        </p:spPr>
      </p:pic>
      <p:sp>
        <p:nvSpPr>
          <p:cNvPr id="8" name="文本框 9"/>
          <p:cNvSpPr txBox="1"/>
          <p:nvPr/>
        </p:nvSpPr>
        <p:spPr>
          <a:xfrm>
            <a:off x="2170695" y="3987800"/>
            <a:ext cx="4900526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邮箱</a:t>
            </a:r>
            <a:r>
              <a:rPr lang="zh-CN" altLang="zh-CN" b="1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：</a:t>
            </a:r>
            <a:r>
              <a:rPr lang="en-US" altLang="zh-CN" b="1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cuixia@wanfangdata.com.cn</a:t>
            </a:r>
            <a:endParaRPr lang="en-US" altLang="zh-CN" b="1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1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          yanz@wanfangdata.com.cn</a:t>
            </a:r>
            <a:endParaRPr lang="en-US" altLang="zh-CN" b="1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3" y="92114"/>
            <a:ext cx="307777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324160" y="2073091"/>
            <a:ext cx="33866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ea typeface="微软雅黑" panose="020B0503020204020204" charset="-122"/>
              </a:rPr>
              <a:t>平台结构</a:t>
            </a:r>
            <a:endParaRPr lang="en-US" altLang="zh-CN" sz="2400" dirty="0">
              <a:solidFill>
                <a:srgbClr val="FF0000"/>
              </a:solidFill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bg1"/>
                </a:solidFill>
                <a:ea typeface="微软雅黑" panose="020B0503020204020204" charset="-122"/>
              </a:rPr>
              <a:t>二</a:t>
            </a:r>
            <a:endParaRPr kumimoji="1" lang="zh-CN" altLang="en-US" sz="2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6056"/>
            <a:ext cx="40513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定       位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10"/>
          <p:cNvGrpSpPr/>
          <p:nvPr/>
        </p:nvGrpSpPr>
        <p:grpSpPr>
          <a:xfrm>
            <a:off x="276352" y="1766607"/>
            <a:ext cx="8382000" cy="2903359"/>
            <a:chOff x="276352" y="1348428"/>
            <a:chExt cx="8382000" cy="2555781"/>
          </a:xfrm>
        </p:grpSpPr>
        <p:sp>
          <p:nvSpPr>
            <p:cNvPr id="8" name="Rectangle 9"/>
            <p:cNvSpPr/>
            <p:nvPr/>
          </p:nvSpPr>
          <p:spPr>
            <a:xfrm>
              <a:off x="276352" y="1492612"/>
              <a:ext cx="8382000" cy="2411597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60">
                <a:solidFill>
                  <a:prstClr val="white"/>
                </a:solidFill>
                <a:latin typeface="微软雅黑" panose="020B0503020204020204" charset="-122"/>
              </a:endParaRPr>
            </a:p>
          </p:txBody>
        </p:sp>
        <p:sp>
          <p:nvSpPr>
            <p:cNvPr id="9" name="前言标题"/>
            <p:cNvSpPr>
              <a:spLocks noChangeArrowheads="1"/>
            </p:cNvSpPr>
            <p:nvPr/>
          </p:nvSpPr>
          <p:spPr bwMode="auto">
            <a:xfrm>
              <a:off x="605990" y="1348428"/>
              <a:ext cx="8052362" cy="2272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600" smtClean="0">
                  <a:latin typeface="微软雅黑" panose="020B0503020204020204" charset="-122"/>
                  <a:ea typeface="微软雅黑" panose="020B0503020204020204" charset="-122"/>
                </a:rPr>
                <a:t>     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万方智搜为大家提供海量学术文献的统一发现服务。万方智搜有助于了解课题的国内外最新研究进展、进行研究趋势分析、学术交流、是论文写作过程中的得力助手。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b="1" smtClean="0">
                  <a:latin typeface="微软雅黑" panose="020B0503020204020204" charset="-122"/>
                  <a:ea typeface="微软雅黑" panose="020B0503020204020204" charset="-122"/>
                </a:rPr>
                <a:t>文献资源：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资源类型：全面集成</a:t>
              </a:r>
              <a:r>
                <a:rPr lang="zh-CN" altLang="en-US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期刊、学位、会议、科技报告、专利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等十余种数据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多语种文献：覆盖</a:t>
              </a:r>
              <a:r>
                <a:rPr lang="zh-CN" altLang="en-US" sz="1600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中文、英文、德文、日文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等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学科领域：   涵盖了自然科学、工程技术、医药卫生、农业科学、哲学政法、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1600" smtClean="0">
                  <a:latin typeface="微软雅黑" panose="020B0503020204020204" charset="-122"/>
                  <a:ea typeface="微软雅黑" panose="020B0503020204020204" charset="-122"/>
                </a:rPr>
                <a:t>                                      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社会科学、科教文艺、交通运输、航空航天和环境科学等。</a:t>
              </a:r>
              <a:endParaRPr lang="en-US" altLang="zh-CN" sz="1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1600" b="1" smtClean="0">
                  <a:latin typeface="微软雅黑" panose="020B0503020204020204" charset="-122"/>
                  <a:ea typeface="微软雅黑" panose="020B0503020204020204" charset="-122"/>
                </a:rPr>
                <a:t>其他服务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lang="zh-CN" altLang="en-US" sz="1600" b="1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相似性检测</a:t>
              </a:r>
              <a:r>
                <a:rPr lang="zh-CN" altLang="en-US" sz="1600" smtClean="0">
                  <a:latin typeface="微软雅黑" panose="020B0503020204020204" charset="-122"/>
                  <a:ea typeface="微软雅黑" panose="020B0503020204020204" charset="-122"/>
                </a:rPr>
                <a:t>、万方学术圈、万方书案、万方分析、万方选题</a:t>
              </a:r>
              <a:endParaRPr lang="zh-CN" altLang="en-US" sz="16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Title 1"/>
          <p:cNvSpPr txBox="1"/>
          <p:nvPr/>
        </p:nvSpPr>
        <p:spPr>
          <a:xfrm>
            <a:off x="605990" y="781934"/>
            <a:ext cx="7282447" cy="8796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172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800" b="1" kern="1200" cap="all" spc="68" baseline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万方智搜</a:t>
            </a:r>
            <a:r>
              <a:rPr lang="en-US" altLang="zh-CN" sz="2400" dirty="0" smtClean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hlinkClick r:id="rId5"/>
              </a:rPr>
              <a:t>www.wanfangdata.com.cn</a:t>
            </a:r>
            <a:endParaRPr lang="en-US" altLang="zh-CN" sz="2400" dirty="0" smtClean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24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学术资源发现服务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6" name="文本框 4"/>
          <p:cNvSpPr txBox="1"/>
          <p:nvPr/>
        </p:nvSpPr>
        <p:spPr>
          <a:xfrm>
            <a:off x="1537751" y="5468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主界面</a:t>
            </a:r>
            <a:endParaRPr lang="zh-CN" altLang="en-US" sz="11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 descr="万方数据知识服务平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39" y="330200"/>
            <a:ext cx="3039546" cy="53213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33800" y="520700"/>
            <a:ext cx="5016500" cy="1229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资源导航及检索：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检</a:t>
            </a:r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索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000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一框式检索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高级检索  专业检索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资源导航：期刊  学位  会议  专利等</a:t>
            </a: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endParaRPr lang="en-US" altLang="zh-CN" sz="16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33800" y="1727200"/>
            <a:ext cx="541020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服务：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000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相似性检测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学术圈  书案  分析  选题（待上线）</a:t>
            </a:r>
            <a:endParaRPr lang="en-US" altLang="zh-CN" sz="16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33800" y="3828534"/>
            <a:ext cx="50165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快看：</a:t>
            </a:r>
            <a:endParaRPr lang="en-US" altLang="zh-CN" b="1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75000"/>
              <a:defRPr/>
            </a:pPr>
            <a:r>
              <a:rPr lang="en-US" altLang="zh-CN" b="1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   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专题聚焦  基金会议  科技动态  万方资讯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372745" y="469900"/>
            <a:ext cx="2552700" cy="33528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27000" y="1619885"/>
            <a:ext cx="3146425" cy="7480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127000" y="2367915"/>
            <a:ext cx="3146425" cy="105219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127000" y="3420110"/>
            <a:ext cx="3146425" cy="105219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734042" y="2674079"/>
            <a:ext cx="3545814" cy="1154162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spcBef>
                <a:spcPts val="60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>
                <a:latin typeface="+mn-ea"/>
                <a:cs typeface="楷体" panose="02010609060101010101" pitchFamily="49" charset="-122"/>
              </a:rPr>
              <a:t>热点</a:t>
            </a:r>
            <a:endParaRPr lang="en-US" altLang="zh-CN" sz="1600" b="1" dirty="0">
              <a:latin typeface="+mn-ea"/>
              <a:cs typeface="楷体" panose="02010609060101010101" pitchFamily="49" charset="-122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dirty="0" smtClean="0">
                <a:latin typeface="+mn-ea"/>
              </a:rPr>
              <a:t> </a:t>
            </a:r>
            <a:r>
              <a:rPr lang="zh-CN" altLang="en-US" sz="1400" dirty="0" smtClean="0">
                <a:latin typeface="+mn-ea"/>
              </a:rPr>
              <a:t>热门</a:t>
            </a:r>
            <a:r>
              <a:rPr lang="zh-CN" altLang="en-US" sz="1400" dirty="0">
                <a:latin typeface="+mn-ea"/>
              </a:rPr>
              <a:t>文献（高关注度文献推荐）</a:t>
            </a:r>
            <a:endParaRPr lang="en-US" altLang="zh-CN" sz="1400" dirty="0">
              <a:latin typeface="+mn-ea"/>
            </a:endParaRPr>
          </a:p>
          <a:p>
            <a:pPr marL="285750" indent="-285750" fontAlgn="auto">
              <a:lnSpc>
                <a:spcPct val="150000"/>
              </a:lnSpc>
              <a:buClrTx/>
              <a:buSzPct val="75000"/>
              <a:buFont typeface="Wingdings" panose="05000000000000000000" pitchFamily="2" charset="2"/>
              <a:buChar char="ü"/>
              <a:defRPr/>
            </a:pPr>
            <a:r>
              <a:rPr lang="zh-CN" altLang="en-US" sz="1400" dirty="0" smtClean="0">
                <a:latin typeface="+mn-ea"/>
              </a:rPr>
              <a:t> 热</a:t>
            </a:r>
            <a:r>
              <a:rPr lang="zh-CN" altLang="en-US" sz="1400" dirty="0">
                <a:latin typeface="+mn-ea"/>
              </a:rPr>
              <a:t>搜词（高使用度检索词推荐）</a:t>
            </a:r>
            <a:endParaRPr lang="en-US" altLang="zh-CN" sz="14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  <p:bldP spid="3" grpId="2" animBg="1"/>
      <p:bldP spid="13" grpId="2" bldLvl="0" animBg="1"/>
      <p:bldP spid="14" grpId="2" bldLvl="0" animBg="1"/>
      <p:bldP spid="2" grpId="3" animBg="1"/>
      <p:bldP spid="3" grpId="3" animBg="1"/>
      <p:bldP spid="13" grpId="3" animBg="1"/>
      <p:bldP spid="14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829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884" y="647409"/>
            <a:ext cx="1054100" cy="317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4" y="1084415"/>
            <a:ext cx="1854200" cy="17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3014"/>
            <a:ext cx="482600" cy="38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4825" y="92114"/>
            <a:ext cx="307777" cy="5732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aseline="30000" dirty="0">
                <a:solidFill>
                  <a:schemeClr val="bg1"/>
                </a:solidFill>
                <a:latin typeface="+mn-ea"/>
              </a:rPr>
              <a:t>catalogue</a:t>
            </a:r>
            <a:endParaRPr lang="en-US" altLang="zh-CN" sz="1200" baseline="300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43" y="1478484"/>
            <a:ext cx="1460500" cy="393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972560" y="2073091"/>
            <a:ext cx="373829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FF0000"/>
                </a:solidFill>
                <a:latin typeface="+mn-ea"/>
              </a:rPr>
              <a:t>平台资源</a:t>
            </a:r>
            <a:endParaRPr lang="en-US" altLang="zh-CN" sz="2400" i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90682" y="144786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bg1"/>
                </a:solidFill>
                <a:latin typeface="+mn-ea"/>
              </a:rPr>
              <a:t>三</a:t>
            </a:r>
            <a:endParaRPr kumimoji="1"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30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90" y="73356"/>
            <a:ext cx="660400" cy="203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02" y="86056"/>
            <a:ext cx="1054100" cy="190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7751" y="54681"/>
            <a:ext cx="6751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FFFFFF"/>
                </a:solidFill>
                <a:latin typeface="+mn-ea"/>
              </a:rPr>
              <a:t>资     源</a:t>
            </a:r>
            <a:endParaRPr lang="zh-CN" altLang="en-US" sz="11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1836" y="1597001"/>
            <a:ext cx="4633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+mn-ea"/>
              </a:rPr>
              <a:t>         </a:t>
            </a:r>
            <a:endParaRPr lang="zh-CN" altLang="en-US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89681" y="719838"/>
            <a:ext cx="19632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mtClean="0">
                <a:solidFill>
                  <a:prstClr val="black"/>
                </a:solidFill>
                <a:latin typeface="+mn-ea"/>
              </a:rPr>
              <a:t>资源</a:t>
            </a:r>
            <a:r>
              <a:rPr lang="en-US" altLang="zh-CN" sz="1600" smtClean="0">
                <a:solidFill>
                  <a:prstClr val="black"/>
                </a:solidFill>
                <a:latin typeface="+mn-ea"/>
              </a:rPr>
              <a:t>10</a:t>
            </a:r>
            <a:r>
              <a:rPr lang="zh-CN" altLang="en-US" sz="1600" smtClean="0">
                <a:solidFill>
                  <a:prstClr val="black"/>
                </a:solidFill>
                <a:latin typeface="+mn-ea"/>
              </a:rPr>
              <a:t>种</a:t>
            </a:r>
            <a:endParaRPr lang="en-US" altLang="zh-CN" sz="1600" smtClean="0">
              <a:solidFill>
                <a:prstClr val="black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mtClean="0">
                <a:solidFill>
                  <a:prstClr val="black"/>
                </a:solidFill>
                <a:latin typeface="+mn-ea"/>
              </a:rPr>
              <a:t>数据库</a:t>
            </a:r>
            <a:r>
              <a:rPr lang="en-US" altLang="zh-CN" sz="1600" smtClean="0">
                <a:solidFill>
                  <a:prstClr val="black"/>
                </a:solidFill>
                <a:latin typeface="+mn-ea"/>
              </a:rPr>
              <a:t>36</a:t>
            </a:r>
            <a:r>
              <a:rPr lang="zh-CN" altLang="en-US" sz="1600" smtClean="0">
                <a:solidFill>
                  <a:prstClr val="black"/>
                </a:solidFill>
                <a:latin typeface="+mn-ea"/>
              </a:rPr>
              <a:t>个</a:t>
            </a:r>
            <a:endParaRPr lang="en-US" altLang="zh-CN" dirty="0" smtClean="0">
              <a:solidFill>
                <a:prstClr val="black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en-US" dirty="0">
              <a:solidFill>
                <a:prstClr val="black"/>
              </a:solidFill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790" y="720090"/>
            <a:ext cx="47244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2372" y="1666907"/>
            <a:ext cx="2838450" cy="346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367655" y="3112532"/>
            <a:ext cx="91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/>
              <a:t>有版权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3872</Words>
  <Application>WPS 演示</Application>
  <PresentationFormat>全屏显示(16:9)</PresentationFormat>
  <Paragraphs>467</Paragraphs>
  <Slides>46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9" baseType="lpstr">
      <vt:lpstr>Arial</vt:lpstr>
      <vt:lpstr>宋体</vt:lpstr>
      <vt:lpstr>Wingdings</vt:lpstr>
      <vt:lpstr>Arial</vt:lpstr>
      <vt:lpstr>雅黑</vt:lpstr>
      <vt:lpstr>微软雅黑</vt:lpstr>
      <vt:lpstr>楷体</vt:lpstr>
      <vt:lpstr>黑体</vt:lpstr>
      <vt:lpstr>Arial Unicode MS</vt:lpstr>
      <vt:lpstr>Calibri</vt:lpstr>
      <vt:lpstr>UKIJ Qolyazma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xr xr</dc:creator>
  <cp:lastModifiedBy>Tina. </cp:lastModifiedBy>
  <cp:revision>554</cp:revision>
  <dcterms:created xsi:type="dcterms:W3CDTF">2017-03-16T10:25:00Z</dcterms:created>
  <dcterms:modified xsi:type="dcterms:W3CDTF">2018-11-01T03:03:35Z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