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91" r:id="rId2"/>
    <p:sldId id="315" r:id="rId3"/>
    <p:sldId id="314" r:id="rId4"/>
    <p:sldId id="328" r:id="rId5"/>
    <p:sldId id="258" r:id="rId6"/>
    <p:sldId id="292" r:id="rId7"/>
    <p:sldId id="295" r:id="rId8"/>
    <p:sldId id="320" r:id="rId9"/>
    <p:sldId id="321" r:id="rId10"/>
    <p:sldId id="322" r:id="rId11"/>
    <p:sldId id="323" r:id="rId12"/>
    <p:sldId id="324" r:id="rId13"/>
    <p:sldId id="332" r:id="rId14"/>
    <p:sldId id="302" r:id="rId15"/>
    <p:sldId id="316" r:id="rId16"/>
    <p:sldId id="326" r:id="rId17"/>
    <p:sldId id="333" r:id="rId18"/>
    <p:sldId id="334" r:id="rId19"/>
    <p:sldId id="303" r:id="rId20"/>
    <p:sldId id="306" r:id="rId21"/>
    <p:sldId id="335" r:id="rId22"/>
    <p:sldId id="327" r:id="rId23"/>
    <p:sldId id="329" r:id="rId24"/>
    <p:sldId id="330" r:id="rId25"/>
    <p:sldId id="331" r:id="rId26"/>
    <p:sldId id="28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CC80"/>
    <a:srgbClr val="3DCE83"/>
    <a:srgbClr val="F6307C"/>
    <a:srgbClr val="FFCC00"/>
    <a:srgbClr val="E4425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699" autoAdjust="0"/>
  </p:normalViewPr>
  <p:slideViewPr>
    <p:cSldViewPr snapToGrid="0">
      <p:cViewPr varScale="1">
        <p:scale>
          <a:sx n="69" d="100"/>
          <a:sy n="69" d="100"/>
        </p:scale>
        <p:origin x="-92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23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673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94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344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477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129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905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8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197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097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61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259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9447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981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779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000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83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970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83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121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8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8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545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544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29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148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79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747" y="84224"/>
            <a:ext cx="774032" cy="73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" y="48128"/>
            <a:ext cx="1455821" cy="73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 userDrawn="1"/>
        </p:nvCxnSpPr>
        <p:spPr>
          <a:xfrm>
            <a:off x="1503942" y="843632"/>
            <a:ext cx="9733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882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" y="48128"/>
            <a:ext cx="1455821" cy="73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" y="48128"/>
            <a:ext cx="1455821" cy="73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 userDrawn="1"/>
        </p:nvCxnSpPr>
        <p:spPr>
          <a:xfrm>
            <a:off x="1503942" y="843632"/>
            <a:ext cx="9733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5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tapark.cn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77743" y="6050871"/>
            <a:ext cx="4648200" cy="676501"/>
          </a:xfrm>
        </p:spPr>
        <p:txBody>
          <a:bodyPr>
            <a:norm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欢迎参加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数据公园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数据库使用培训会！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中国传媒大学 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0" y="2301196"/>
            <a:ext cx="12192000" cy="1085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dirty="0" smtClean="0"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  <a:latin typeface="微软雅黑" pitchFamily="34" charset="-122"/>
                <a:ea typeface="微软雅黑" pitchFamily="34" charset="-122"/>
              </a:rPr>
              <a:t>《数据公园》</a:t>
            </a:r>
            <a:endParaRPr lang="zh-CN" altLang="en-US" sz="5400" dirty="0">
              <a:solidFill>
                <a:srgbClr val="FFFF00"/>
              </a:solidFill>
              <a:effectLst>
                <a:reflection blurRad="6350" stA="53000" endA="300" endPos="35500" dir="5400000" sy="-9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0" y="3433311"/>
            <a:ext cx="12192000" cy="1085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dirty="0" smtClean="0"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  <a:latin typeface="微软雅黑" pitchFamily="34" charset="-122"/>
                <a:ea typeface="微软雅黑" pitchFamily="34" charset="-122"/>
              </a:rPr>
              <a:t>全球创新趋势分析数据库</a:t>
            </a:r>
            <a:endParaRPr lang="zh-CN" altLang="en-US" sz="5400" dirty="0">
              <a:solidFill>
                <a:srgbClr val="FFFF00"/>
              </a:solidFill>
              <a:effectLst>
                <a:reflection blurRad="6350" stA="53000" endA="300" endPos="35500" dir="5400000" sy="-9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 descr="Logo"/>
          <p:cNvPicPr>
            <a:picLocks noChangeAspect="1"/>
          </p:cNvPicPr>
          <p:nvPr/>
        </p:nvPicPr>
        <p:blipFill>
          <a:blip r:embed="rId3"/>
          <a:srcRect t="30491" b="25481"/>
          <a:stretch>
            <a:fillRect/>
          </a:stretch>
        </p:blipFill>
        <p:spPr>
          <a:xfrm>
            <a:off x="4345391" y="811175"/>
            <a:ext cx="3403245" cy="149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15076" y="3402757"/>
            <a:ext cx="3454940" cy="196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万方，知网，超星，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特色数据库，电子书，素质教育数据库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1" y="3125443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76" y="5323654"/>
            <a:ext cx="5394957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论文，学术，静态，过去</a:t>
            </a:r>
            <a:endParaRPr lang="en-US" altLang="zh-CN" sz="28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3" name="直接连接符 2"/>
          <p:cNvCxnSpPr>
            <a:stCxn id="16" idx="2"/>
          </p:cNvCxnSpPr>
          <p:nvPr/>
        </p:nvCxnSpPr>
        <p:spPr>
          <a:xfrm flipH="1">
            <a:off x="6104479" y="4049607"/>
            <a:ext cx="1" cy="211215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850388" y="6166830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27669" y="4133828"/>
            <a:ext cx="4694195" cy="1321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碎片的、主观的、海量的、散乱的、无序的、表层的</a:t>
            </a:r>
            <a:endParaRPr lang="en-US" altLang="zh-CN" sz="2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79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15076" y="3402757"/>
            <a:ext cx="3454940" cy="196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万方，知网，超星，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特色数据库，电子书，素质教育数据库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1" y="3125443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76" y="5323654"/>
            <a:ext cx="5394957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论文，学术，静态，过去</a:t>
            </a:r>
            <a:endParaRPr lang="en-US" altLang="zh-CN" sz="28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3" name="直接连接符 2"/>
          <p:cNvCxnSpPr>
            <a:stCxn id="16" idx="2"/>
          </p:cNvCxnSpPr>
          <p:nvPr/>
        </p:nvCxnSpPr>
        <p:spPr>
          <a:xfrm flipH="1">
            <a:off x="6104479" y="4049607"/>
            <a:ext cx="1" cy="211215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850388" y="6166830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60018" y="4049607"/>
            <a:ext cx="3899172" cy="149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系统的、结构化</a:t>
            </a:r>
            <a:endParaRPr lang="en-US" altLang="zh-CN" sz="3200" b="1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线索</a:t>
            </a:r>
            <a:r>
              <a:rPr lang="zh-CN" altLang="en-US" sz="3200" b="1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性、逻辑的</a:t>
            </a:r>
            <a:endParaRPr lang="en-US" altLang="zh-CN" sz="3200" b="1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43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54778" y="3909539"/>
            <a:ext cx="3454940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学术知识</a:t>
            </a:r>
            <a:r>
              <a:rPr lang="en-US" altLang="zh-CN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+</a:t>
            </a: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过去知识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8102" y="2985375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78910" y="4499991"/>
            <a:ext cx="8399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创新素养、 创新意识、 创新思维、 创新能力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23" name="直接连接符 22"/>
          <p:cNvCxnSpPr>
            <a:stCxn id="21" idx="2"/>
          </p:cNvCxnSpPr>
          <p:nvPr/>
        </p:nvCxnSpPr>
        <p:spPr>
          <a:xfrm>
            <a:off x="6092447" y="3909539"/>
            <a:ext cx="0" cy="67467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51916" y="3909539"/>
            <a:ext cx="3899172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创新知识</a:t>
            </a:r>
            <a:r>
              <a:rPr lang="en-US" altLang="zh-CN" sz="2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未来知识</a:t>
            </a:r>
            <a:endParaRPr lang="en-US" altLang="zh-CN" sz="2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1868424" y="5277426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1854778" y="4584211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97063" y="5277426"/>
            <a:ext cx="839977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00B0F0"/>
                </a:solidFill>
                <a:latin typeface="Adobe 黑体 Std R" pitchFamily="34" charset="-122"/>
                <a:ea typeface="Adobe 黑体 Std R" pitchFamily="34" charset="-122"/>
              </a:rPr>
              <a:t>从学习到就业与创业</a:t>
            </a:r>
            <a:endParaRPr lang="en-US" altLang="zh-CN" sz="3200" dirty="0" smtClean="0">
              <a:solidFill>
                <a:srgbClr val="00B0F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3"/>
          <a:srcRect t="30491" b="25481"/>
          <a:stretch>
            <a:fillRect/>
          </a:stretch>
        </p:blipFill>
        <p:spPr>
          <a:xfrm>
            <a:off x="3443994" y="3556793"/>
            <a:ext cx="5260831" cy="231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33433" y="2372836"/>
            <a:ext cx="63893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全球创新趋势分析数据库</a:t>
            </a:r>
            <a:endParaRPr lang="en-US" altLang="zh-CN" sz="44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和知识服务平台</a:t>
            </a:r>
            <a:endParaRPr lang="en-US" altLang="zh-CN" sz="44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7" name="图片 6" descr="Logo"/>
          <p:cNvPicPr>
            <a:picLocks noChangeAspect="1"/>
          </p:cNvPicPr>
          <p:nvPr/>
        </p:nvPicPr>
        <p:blipFill>
          <a:blip r:embed="rId3"/>
          <a:srcRect t="30491" b="25481"/>
          <a:stretch>
            <a:fillRect/>
          </a:stretch>
        </p:blipFill>
        <p:spPr>
          <a:xfrm>
            <a:off x="500282" y="2372836"/>
            <a:ext cx="4598769" cy="20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资源介绍</a:t>
            </a:r>
            <a:endParaRPr lang="zh-CN" altLang="en-US" sz="6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152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 descr="01-【DataPark现场讲解】201611160027"/>
          <p:cNvPicPr>
            <a:picLocks noChangeAspect="1"/>
          </p:cNvPicPr>
          <p:nvPr/>
        </p:nvPicPr>
        <p:blipFill rotWithShape="1">
          <a:blip r:embed="rId4"/>
          <a:srcRect l="11913" t="65617" r="10120" b="14477"/>
          <a:stretch/>
        </p:blipFill>
        <p:spPr>
          <a:xfrm>
            <a:off x="1103831" y="4475746"/>
            <a:ext cx="10306685" cy="147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44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778125" y="129540"/>
            <a:ext cx="6635750" cy="85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数据库涵盖领域及内容</a:t>
            </a:r>
            <a:endParaRPr lang="zh-CN" altLang="en-US" sz="3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6220" y="1908810"/>
            <a:ext cx="6293485" cy="767080"/>
          </a:xfrm>
          <a:prstGeom prst="rect">
            <a:avLst/>
          </a:prstGeom>
          <a:gradFill>
            <a:gsLst>
              <a:gs pos="0">
                <a:srgbClr val="0099FF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36220" y="979805"/>
            <a:ext cx="6293485" cy="767080"/>
          </a:xfrm>
          <a:prstGeom prst="rect">
            <a:avLst/>
          </a:prstGeom>
          <a:gradFill>
            <a:gsLst>
              <a:gs pos="0">
                <a:srgbClr val="33CC33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6220" y="2837815"/>
            <a:ext cx="6293485" cy="76708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36220" y="3813175"/>
            <a:ext cx="6293485" cy="767080"/>
          </a:xfrm>
          <a:prstGeom prst="rect">
            <a:avLst/>
          </a:prstGeom>
          <a:gradFill>
            <a:gsLst>
              <a:gs pos="0">
                <a:srgbClr val="FF3399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36220" y="4788535"/>
            <a:ext cx="6293485" cy="767080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36220" y="5758180"/>
            <a:ext cx="6293485" cy="767080"/>
          </a:xfrm>
          <a:prstGeom prst="rect">
            <a:avLst/>
          </a:prstGeom>
          <a:gradFill>
            <a:gsLst>
              <a:gs pos="0">
                <a:srgbClr val="7030A0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67030" y="1073785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建筑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7030" y="2002790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室内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7030" y="2931795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产品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7030" y="3907155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时尚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7030" y="4882515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67030" y="5852160"/>
            <a:ext cx="60325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消费者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7325360" y="1652905"/>
            <a:ext cx="4091940" cy="3762375"/>
            <a:chOff x="1568" y="1037"/>
            <a:chExt cx="6444" cy="5925"/>
          </a:xfrm>
        </p:grpSpPr>
        <p:sp>
          <p:nvSpPr>
            <p:cNvPr id="29" name="椭圆 28"/>
            <p:cNvSpPr/>
            <p:nvPr/>
          </p:nvSpPr>
          <p:spPr>
            <a:xfrm>
              <a:off x="4541" y="3491"/>
              <a:ext cx="3471" cy="3471"/>
            </a:xfrm>
            <a:prstGeom prst="ellipse">
              <a:avLst/>
            </a:prstGeom>
            <a:noFill/>
            <a:ln w="63500" cmpd="sng">
              <a:solidFill>
                <a:srgbClr val="0099FF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052" y="1037"/>
              <a:ext cx="3544" cy="3544"/>
            </a:xfrm>
            <a:prstGeom prst="ellipse">
              <a:avLst/>
            </a:prstGeom>
            <a:noFill/>
            <a:ln w="6350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568" y="3452"/>
              <a:ext cx="3510" cy="3510"/>
            </a:xfrm>
            <a:prstGeom prst="ellipse">
              <a:avLst/>
            </a:prstGeom>
            <a:noFill/>
            <a:ln w="63500" cmpd="sng">
              <a:solidFill>
                <a:srgbClr val="40CC80"/>
              </a:solidFill>
              <a:prstDash val="soli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535035" y="2488565"/>
            <a:ext cx="198310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行业分析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36155" y="4011295"/>
            <a:ext cx="19697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最新案例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554210" y="4023995"/>
            <a:ext cx="19697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营商数据</a:t>
            </a:r>
          </a:p>
        </p:txBody>
      </p:sp>
    </p:spTree>
    <p:extLst>
      <p:ext uri="{BB962C8B-B14F-4D97-AF65-F5344CB8AC3E}">
        <p14:creationId xmlns:p14="http://schemas.microsoft.com/office/powerpoint/2010/main" val="9486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3791585" y="120015"/>
            <a:ext cx="4175760" cy="85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数据库生产逻辑</a:t>
            </a:r>
            <a:endParaRPr lang="zh-CN" altLang="en-US" sz="3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67995" y="2796540"/>
            <a:ext cx="11430635" cy="3224530"/>
            <a:chOff x="-71" y="4547"/>
            <a:chExt cx="18001" cy="5078"/>
          </a:xfrm>
        </p:grpSpPr>
        <p:sp>
          <p:nvSpPr>
            <p:cNvPr id="4" name="文本框 3"/>
            <p:cNvSpPr txBox="1"/>
            <p:nvPr/>
          </p:nvSpPr>
          <p:spPr>
            <a:xfrm>
              <a:off x="-71" y="5331"/>
              <a:ext cx="3153" cy="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solidFill>
                    <a:srgbClr val="FFCC00"/>
                  </a:solidFill>
                  <a:latin typeface="微软雅黑" panose="020B0503020204020204" charset="-122"/>
                  <a:ea typeface="微软雅黑" panose="020B0503020204020204" charset="-122"/>
                </a:rPr>
                <a:t>全网信息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08" y="8144"/>
              <a:ext cx="3957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技术支持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683" y="5331"/>
              <a:ext cx="3960" cy="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>
                  <a:solidFill>
                    <a:srgbClr val="FFCC00"/>
                  </a:solidFill>
                  <a:latin typeface="微软雅黑" panose="020B0503020204020204" charset="-122"/>
                  <a:ea typeface="微软雅黑" panose="020B0503020204020204" charset="-122"/>
                </a:rPr>
                <a:t>确定选题</a:t>
              </a:r>
            </a:p>
          </p:txBody>
        </p:sp>
        <p:sp>
          <p:nvSpPr>
            <p:cNvPr id="10" name="下弧形箭头 9"/>
            <p:cNvSpPr/>
            <p:nvPr/>
          </p:nvSpPr>
          <p:spPr>
            <a:xfrm>
              <a:off x="1202" y="6366"/>
              <a:ext cx="4888" cy="135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箭头 10"/>
            <p:cNvSpPr/>
            <p:nvPr/>
          </p:nvSpPr>
          <p:spPr>
            <a:xfrm>
              <a:off x="2874" y="5547"/>
              <a:ext cx="1669" cy="481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643" y="8144"/>
              <a:ext cx="2630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技术支持</a:t>
              </a:r>
            </a:p>
          </p:txBody>
        </p:sp>
        <p:sp>
          <p:nvSpPr>
            <p:cNvPr id="18" name="下弧形箭头 17"/>
            <p:cNvSpPr/>
            <p:nvPr/>
          </p:nvSpPr>
          <p:spPr>
            <a:xfrm>
              <a:off x="6434" y="6366"/>
              <a:ext cx="4885" cy="135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859" y="5332"/>
              <a:ext cx="3008" cy="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>
                  <a:solidFill>
                    <a:srgbClr val="FFCC00"/>
                  </a:solidFill>
                  <a:latin typeface="微软雅黑" panose="020B0503020204020204" charset="-122"/>
                  <a:ea typeface="微软雅黑" panose="020B0503020204020204" charset="-122"/>
                </a:rPr>
                <a:t>整理案例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672" y="8864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400">
                  <a:solidFill>
                    <a:srgbClr val="3DCE83"/>
                  </a:solidFill>
                  <a:latin typeface="微软雅黑" panose="020B0503020204020204" charset="-122"/>
                  <a:ea typeface="微软雅黑" panose="020B0503020204020204" charset="-122"/>
                </a:rPr>
                <a:t>分类资讯呈送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38" y="4547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主题筛选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074" y="8864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400">
                  <a:solidFill>
                    <a:srgbClr val="3DCE83"/>
                  </a:solidFill>
                  <a:latin typeface="微软雅黑" panose="020B0503020204020204" charset="-122"/>
                  <a:ea typeface="微软雅黑" panose="020B0503020204020204" charset="-122"/>
                </a:rPr>
                <a:t>全网爬取信息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876" y="5332"/>
              <a:ext cx="3054" cy="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solidFill>
                    <a:srgbClr val="FFCC00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内容生成</a:t>
              </a:r>
            </a:p>
          </p:txBody>
        </p:sp>
        <p:sp>
          <p:nvSpPr>
            <p:cNvPr id="32" name="下弧形箭头 31"/>
            <p:cNvSpPr/>
            <p:nvPr/>
          </p:nvSpPr>
          <p:spPr>
            <a:xfrm>
              <a:off x="11537" y="6366"/>
              <a:ext cx="4988" cy="135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833" y="8144"/>
              <a:ext cx="2630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技术支持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264" y="8864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zh-CN" sz="2400">
                  <a:solidFill>
                    <a:srgbClr val="3DCE83"/>
                  </a:solidFill>
                  <a:latin typeface="微软雅黑" panose="020B0503020204020204" charset="-122"/>
                  <a:ea typeface="微软雅黑" panose="020B0503020204020204" charset="-122"/>
                </a:rPr>
                <a:t>精准匹配信息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059" y="4547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定向搜集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2264" y="4547"/>
              <a:ext cx="33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深度加工</a:t>
              </a:r>
            </a:p>
          </p:txBody>
        </p:sp>
        <p:sp>
          <p:nvSpPr>
            <p:cNvPr id="42" name="燕尾形箭头 41"/>
            <p:cNvSpPr/>
            <p:nvPr/>
          </p:nvSpPr>
          <p:spPr>
            <a:xfrm>
              <a:off x="7808" y="5547"/>
              <a:ext cx="1903" cy="481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燕尾形箭头 42"/>
            <p:cNvSpPr/>
            <p:nvPr/>
          </p:nvSpPr>
          <p:spPr>
            <a:xfrm>
              <a:off x="12977" y="5547"/>
              <a:ext cx="1669" cy="481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035175" y="1071245"/>
            <a:ext cx="8618855" cy="1510665"/>
            <a:chOff x="2873" y="1687"/>
            <a:chExt cx="13573" cy="2379"/>
          </a:xfrm>
        </p:grpSpPr>
        <p:sp>
          <p:nvSpPr>
            <p:cNvPr id="13" name="文本框 12"/>
            <p:cNvSpPr txBox="1"/>
            <p:nvPr/>
          </p:nvSpPr>
          <p:spPr>
            <a:xfrm>
              <a:off x="2873" y="2496"/>
              <a:ext cx="2575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rgbClr val="E44251"/>
                  </a:solidFill>
                  <a:latin typeface="微软雅黑" panose="020B0503020204020204" charset="-122"/>
                  <a:ea typeface="微软雅黑" panose="020B0503020204020204" charset="-122"/>
                </a:rPr>
                <a:t>选题过程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793" y="2496"/>
              <a:ext cx="3693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rgbClr val="E44251"/>
                  </a:solidFill>
                  <a:latin typeface="微软雅黑" panose="020B0503020204020204" charset="-122"/>
                  <a:ea typeface="微软雅黑" panose="020B0503020204020204" charset="-122"/>
                </a:rPr>
                <a:t>资料搜集过程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54" y="2496"/>
              <a:ext cx="3693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>
                  <a:solidFill>
                    <a:srgbClr val="E4425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内容加工过程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6542" y="1688"/>
              <a:ext cx="0" cy="2378"/>
            </a:xfrm>
            <a:prstGeom prst="line">
              <a:avLst/>
            </a:prstGeom>
            <a:ln w="25400" cmpd="sng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771" y="1687"/>
              <a:ext cx="0" cy="2378"/>
            </a:xfrm>
            <a:prstGeom prst="line">
              <a:avLst/>
            </a:prstGeom>
            <a:ln w="25400" cmpd="sng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24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4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14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507193" y="2260601"/>
            <a:ext cx="1961721" cy="1971006"/>
          </a:xfrm>
        </p:spPr>
        <p:txBody>
          <a:bodyPr>
            <a:noAutofit/>
          </a:bodyPr>
          <a:lstStyle/>
          <a:p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概要</a:t>
            </a:r>
            <a:endParaRPr lang="zh-CN" altLang="en-US" sz="6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96853" y="1299411"/>
            <a:ext cx="67015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40CC80"/>
                </a:solidFill>
                <a:latin typeface="微软雅黑" pitchFamily="34" charset="-122"/>
                <a:ea typeface="微软雅黑" pitchFamily="34" charset="-122"/>
              </a:rPr>
              <a:t>第一部分：数据公园介绍</a:t>
            </a:r>
            <a:endParaRPr lang="en-US" altLang="zh-CN" sz="3600" b="1" dirty="0">
              <a:solidFill>
                <a:srgbClr val="40CC8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0" lvl="5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价值理念</a:t>
            </a:r>
            <a:endParaRPr lang="en-US" altLang="zh-CN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0" lvl="5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资源介绍</a:t>
            </a:r>
            <a:endParaRPr lang="en-US" altLang="zh-CN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0" lvl="5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不同场景下的应用介绍</a:t>
            </a:r>
            <a:endParaRPr lang="en-US" altLang="zh-CN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solidFill>
                  <a:srgbClr val="40CC80"/>
                </a:solidFill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3600" b="1" dirty="0">
                <a:solidFill>
                  <a:srgbClr val="40CC80"/>
                </a:solidFill>
                <a:latin typeface="微软雅黑" pitchFamily="34" charset="-122"/>
                <a:ea typeface="微软雅黑" pitchFamily="34" charset="-122"/>
              </a:rPr>
              <a:t>部分：产品演示</a:t>
            </a:r>
            <a:endParaRPr lang="en-US" altLang="zh-CN" sz="3600" b="1" dirty="0">
              <a:solidFill>
                <a:srgbClr val="40CC8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>
                <a:solidFill>
                  <a:srgbClr val="40CC80"/>
                </a:solidFill>
                <a:latin typeface="微软雅黑" pitchFamily="34" charset="-122"/>
                <a:ea typeface="微软雅黑" pitchFamily="34" charset="-122"/>
              </a:rPr>
              <a:t>第三部分：体验与答疑</a:t>
            </a:r>
            <a:endParaRPr lang="en-US" altLang="zh-CN" sz="3600" b="1" dirty="0">
              <a:solidFill>
                <a:srgbClr val="40CC8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34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9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76337" y="108284"/>
            <a:ext cx="5510463" cy="9384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3"/>
          <p:cNvSpPr/>
          <p:nvPr/>
        </p:nvSpPr>
        <p:spPr>
          <a:xfrm>
            <a:off x="943080" y="1901372"/>
            <a:ext cx="1850572" cy="81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400" b="1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每月更新</a:t>
            </a:r>
            <a:endParaRPr lang="en-US" altLang="zh-CN" sz="2400" b="1" dirty="0" smtClean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" name="标题 3"/>
          <p:cNvSpPr/>
          <p:nvPr/>
        </p:nvSpPr>
        <p:spPr>
          <a:xfrm>
            <a:off x="3029509" y="1723571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6</a:t>
            </a: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00+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报告</a:t>
            </a:r>
            <a:endParaRPr lang="en-US" altLang="zh-CN" sz="3600" b="1" dirty="0" smtClean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7" name="标题 3"/>
          <p:cNvSpPr/>
          <p:nvPr/>
        </p:nvSpPr>
        <p:spPr>
          <a:xfrm>
            <a:off x="4756709" y="1719943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lang="zh-CN" altLang="en-US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万</a:t>
            </a: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资讯</a:t>
            </a:r>
            <a:endParaRPr lang="en-US" altLang="zh-CN" sz="3600" b="1" dirty="0" smtClean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8" name="标题 3"/>
          <p:cNvSpPr/>
          <p:nvPr/>
        </p:nvSpPr>
        <p:spPr>
          <a:xfrm>
            <a:off x="6396823" y="1716315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60</a:t>
            </a:r>
            <a:r>
              <a:rPr lang="zh-CN" altLang="en-US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万</a:t>
            </a: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数据</a:t>
            </a:r>
            <a:endParaRPr lang="en-US" altLang="zh-CN" sz="3600" b="1" dirty="0" smtClean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9" name="标题 3"/>
          <p:cNvSpPr/>
          <p:nvPr/>
        </p:nvSpPr>
        <p:spPr>
          <a:xfrm>
            <a:off x="8472365" y="1712687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</a:t>
            </a:r>
            <a:r>
              <a:rPr lang="zh-CN" altLang="en-US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小时</a:t>
            </a:r>
            <a:r>
              <a:rPr lang="en-US" altLang="zh-CN" sz="3600" b="1" u="sng" dirty="0" smtClean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视频</a:t>
            </a:r>
            <a:endParaRPr lang="en-US" altLang="zh-CN" sz="3600" b="1" dirty="0" smtClean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604299" y="3275937"/>
            <a:ext cx="10901238" cy="795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标题 3"/>
          <p:cNvSpPr/>
          <p:nvPr/>
        </p:nvSpPr>
        <p:spPr>
          <a:xfrm>
            <a:off x="944411" y="3914365"/>
            <a:ext cx="1850572" cy="81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现有资源</a:t>
            </a:r>
            <a:endParaRPr lang="en-US" altLang="zh-CN" sz="24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" name="标题 3"/>
          <p:cNvSpPr/>
          <p:nvPr/>
        </p:nvSpPr>
        <p:spPr>
          <a:xfrm>
            <a:off x="3030840" y="3736564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万</a:t>
            </a: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报告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" name="标题 3"/>
          <p:cNvSpPr/>
          <p:nvPr/>
        </p:nvSpPr>
        <p:spPr>
          <a:xfrm>
            <a:off x="4758040" y="3732936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100</a:t>
            </a:r>
            <a:r>
              <a:rPr lang="zh-CN" altLang="en-US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万</a:t>
            </a: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资讯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" name="标题 3"/>
          <p:cNvSpPr/>
          <p:nvPr/>
        </p:nvSpPr>
        <p:spPr>
          <a:xfrm>
            <a:off x="6509468" y="3729308"/>
            <a:ext cx="2090058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150</a:t>
            </a:r>
            <a:r>
              <a:rPr lang="zh-CN" altLang="en-US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万</a:t>
            </a: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案例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5" name="标题 3"/>
          <p:cNvSpPr/>
          <p:nvPr/>
        </p:nvSpPr>
        <p:spPr>
          <a:xfrm>
            <a:off x="8473695" y="3725680"/>
            <a:ext cx="2864864" cy="1182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1500</a:t>
            </a:r>
            <a:r>
              <a:rPr lang="zh-CN" altLang="en-US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小时</a:t>
            </a:r>
            <a:r>
              <a:rPr lang="en-US" altLang="zh-CN" sz="3600" b="1" u="sng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+</a:t>
            </a:r>
          </a:p>
          <a:p>
            <a:pPr algn="ctr">
              <a:spcBef>
                <a:spcPts val="1200"/>
              </a:spcBef>
            </a:pPr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视频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" name="标题 3"/>
          <p:cNvSpPr/>
          <p:nvPr/>
        </p:nvSpPr>
        <p:spPr>
          <a:xfrm>
            <a:off x="2161854" y="5539070"/>
            <a:ext cx="7786128" cy="81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600" dirty="0" smtClean="0">
                <a:solidFill>
                  <a:srgbClr val="FFF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海量数据资源推动教育创新</a:t>
            </a:r>
            <a:endParaRPr lang="en-US" altLang="zh-CN" sz="3600" dirty="0" smtClean="0">
              <a:solidFill>
                <a:srgbClr val="FFFF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061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0570" y="132348"/>
            <a:ext cx="5125453" cy="9625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en-US" sz="4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公园的应用</a:t>
            </a:r>
            <a:endParaRPr lang="zh-CN" altLang="en-US" sz="48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179095"/>
            <a:ext cx="12174562" cy="56668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3"/>
          <p:cNvSpPr/>
          <p:nvPr/>
        </p:nvSpPr>
        <p:spPr>
          <a:xfrm>
            <a:off x="0" y="1641408"/>
            <a:ext cx="12192000" cy="3999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培养前瞻意识、洞察趋势创新</a:t>
            </a:r>
          </a:p>
          <a:p>
            <a:pPr algn="ctr"/>
            <a:endParaRPr lang="zh-CN" sz="3600" b="1" dirty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理论结合实践、构建知识体系</a:t>
            </a:r>
          </a:p>
          <a:p>
            <a:pPr algn="ctr"/>
            <a:endParaRPr lang="zh-CN" altLang="en-US" sz="3600" b="1" dirty="0">
              <a:solidFill>
                <a:srgbClr val="F6307C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3600" b="1" dirty="0">
                <a:solidFill>
                  <a:srgbClr val="F6307C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高效完成课题设计、案例分析、项目学习、自主学习</a:t>
            </a:r>
          </a:p>
        </p:txBody>
      </p:sp>
    </p:spTree>
    <p:extLst>
      <p:ext uri="{BB962C8B-B14F-4D97-AF65-F5344CB8AC3E}">
        <p14:creationId xmlns:p14="http://schemas.microsoft.com/office/powerpoint/2010/main" val="1787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第二部分：产品演示</a:t>
            </a:r>
            <a:endParaRPr lang="zh-CN" altLang="en-US" sz="6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17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altLang="zh-CN" sz="8800" b="1" u="sng" spc="300" dirty="0" smtClean="0">
                <a:solidFill>
                  <a:srgbClr val="FFFF00"/>
                </a:solidFill>
                <a:latin typeface="Helvetica 55 Roman" pitchFamily="34" charset="0"/>
                <a:ea typeface="微软雅黑" pitchFamily="34" charset="-122"/>
              </a:rPr>
              <a:t>www.datapark.cn</a:t>
            </a:r>
            <a:endParaRPr lang="zh-CN" altLang="en-US" sz="8800" b="1" u="sng" spc="300" dirty="0">
              <a:solidFill>
                <a:srgbClr val="FFFF00"/>
              </a:solidFill>
              <a:latin typeface="Helvetica 55 Roman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535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66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部分：体验与答疑</a:t>
            </a:r>
            <a:endParaRPr lang="zh-CN" altLang="en-US" sz="6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72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3"/>
          </p:cNvPr>
          <p:cNvPicPr>
            <a:picLocks noChangeAspect="1"/>
          </p:cNvPicPr>
          <p:nvPr/>
        </p:nvPicPr>
        <p:blipFill>
          <a:blip r:embed="rId4"/>
          <a:srcRect t="30491" b="25481"/>
          <a:stretch>
            <a:fillRect/>
          </a:stretch>
        </p:blipFill>
        <p:spPr>
          <a:xfrm>
            <a:off x="2635350" y="2036043"/>
            <a:ext cx="7121509" cy="3134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66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第一部分：数据公园介绍</a:t>
            </a:r>
            <a:endParaRPr lang="zh-CN" altLang="en-US" sz="66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54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84363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7200" b="1" dirty="0" smtClean="0">
                <a:solidFill>
                  <a:srgbClr val="40CC80"/>
                </a:solidFill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72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趋势分析</a:t>
            </a:r>
            <a:r>
              <a:rPr lang="zh-CN" altLang="en-US" sz="7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数据库</a:t>
            </a:r>
            <a:endParaRPr lang="zh-CN" altLang="en-US" sz="7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0" y="1087401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价值理念</a:t>
            </a:r>
          </a:p>
        </p:txBody>
      </p:sp>
    </p:spTree>
    <p:extLst>
      <p:ext uri="{BB962C8B-B14F-4D97-AF65-F5344CB8AC3E}">
        <p14:creationId xmlns:p14="http://schemas.microsoft.com/office/powerpoint/2010/main" val="42549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09" y="3150423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7485" y="1910677"/>
            <a:ext cx="12201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76750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2" y="2858036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8821" y="3161047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9097" y="4454879"/>
            <a:ext cx="12201097" cy="84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认知能力   思考能力   行动能力   创新能力</a:t>
            </a:r>
            <a:endParaRPr lang="en-US" altLang="zh-CN" sz="36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1911145" y="5512877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43557"/>
            <a:ext cx="10937478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认知能力          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除了专业，我是否了解更多？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124347"/>
            <a:ext cx="10937474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思考能力          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我需要学习什么？训练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什么？掌握什么？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405137"/>
            <a:ext cx="11580440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行动能力          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我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需要怎样做？我能做什么？参考什么？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4" y="4796533"/>
            <a:ext cx="10937474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创新能力          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改良、优化、迭代或者原创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756113" y="5970077"/>
            <a:ext cx="10792921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5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15076" y="3402757"/>
            <a:ext cx="3454940" cy="196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万方，知网，超星，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特色数据库，电子书，素质教育数据库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1" y="3125443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76" y="5323654"/>
            <a:ext cx="5394957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论文，学术，静态，过去</a:t>
            </a:r>
            <a:endParaRPr lang="en-US" altLang="zh-CN" sz="28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3" name="直接连接符 2"/>
          <p:cNvCxnSpPr>
            <a:stCxn id="16" idx="2"/>
          </p:cNvCxnSpPr>
          <p:nvPr/>
        </p:nvCxnSpPr>
        <p:spPr>
          <a:xfrm flipH="1">
            <a:off x="6104479" y="4049607"/>
            <a:ext cx="1" cy="211215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8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15076" y="3402757"/>
            <a:ext cx="3454940" cy="196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万方，知网，超星，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特色数据库，电子书，素质教育数据库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1" y="3125443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76" y="5323654"/>
            <a:ext cx="5394957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论文，学术，静态，过去</a:t>
            </a:r>
            <a:endParaRPr lang="en-US" altLang="zh-CN" sz="28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3" name="直接连接符 2"/>
          <p:cNvCxnSpPr>
            <a:stCxn id="16" idx="2"/>
          </p:cNvCxnSpPr>
          <p:nvPr/>
        </p:nvCxnSpPr>
        <p:spPr>
          <a:xfrm flipH="1">
            <a:off x="6104479" y="4049607"/>
            <a:ext cx="1" cy="211215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04249" y="3402757"/>
            <a:ext cx="34549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如何帮助学生和老师认知、理解和把握正在发生、变化和应用的知识？</a:t>
            </a:r>
            <a:endParaRPr lang="en-US" altLang="zh-CN" sz="2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23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166" y="2372497"/>
            <a:ext cx="12191999" cy="757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T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54" y="1449167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人才培养变革</a:t>
            </a:r>
            <a:endParaRPr lang="en-US" altLang="zh-CN" sz="40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1590" y="56515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我们时代的主题词</a:t>
            </a:r>
            <a:endParaRPr lang="en-US" altLang="zh-CN" sz="48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166" y="2164294"/>
            <a:ext cx="12201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I</a:t>
            </a:r>
            <a:r>
              <a:rPr lang="zh-CN" altLang="en-US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                                                                    </a:t>
            </a:r>
            <a:r>
              <a:rPr lang="en-US" altLang="zh-CN" sz="32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π</a:t>
            </a:r>
            <a:r>
              <a:rPr lang="zh-CN" altLang="en-US" sz="3200" dirty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字型</a:t>
            </a:r>
            <a:endParaRPr lang="en-US" altLang="zh-CN" sz="32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012043" y="2467305"/>
            <a:ext cx="5927976" cy="1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15076" y="3402757"/>
            <a:ext cx="3454940" cy="196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万方，知网，超星，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5FF7CF"/>
                </a:solidFill>
                <a:latin typeface="Adobe 黑体 Std R" pitchFamily="34" charset="-122"/>
                <a:ea typeface="Adobe 黑体 Std R" pitchFamily="34" charset="-122"/>
              </a:rPr>
              <a:t>特色数据库，电子书，素质教育数据库</a:t>
            </a:r>
            <a:endParaRPr lang="en-US" altLang="zh-CN" sz="2800" dirty="0" smtClean="0">
              <a:solidFill>
                <a:srgbClr val="5FF7CF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915076" y="3125443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1" y="3125443"/>
            <a:ext cx="12201097" cy="92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资源</a:t>
            </a:r>
            <a:endParaRPr lang="en-US" altLang="zh-CN" sz="40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5076" y="5323654"/>
            <a:ext cx="5394957" cy="674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F00"/>
                </a:solidFill>
                <a:latin typeface="Adobe 黑体 Std R" pitchFamily="34" charset="-122"/>
                <a:ea typeface="Adobe 黑体 Std R" pitchFamily="34" charset="-122"/>
              </a:rPr>
              <a:t>论文，学术，静态，过去</a:t>
            </a:r>
            <a:endParaRPr lang="en-US" altLang="zh-CN" sz="2800" dirty="0" smtClean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3" name="直接连接符 2"/>
          <p:cNvCxnSpPr>
            <a:stCxn id="16" idx="2"/>
          </p:cNvCxnSpPr>
          <p:nvPr/>
        </p:nvCxnSpPr>
        <p:spPr>
          <a:xfrm flipH="1">
            <a:off x="6104479" y="4049607"/>
            <a:ext cx="1" cy="211215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87082" y="4073453"/>
            <a:ext cx="3454940" cy="100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互联网</a:t>
            </a:r>
            <a:endParaRPr lang="en-US" altLang="zh-CN" sz="4400" dirty="0" smtClean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1850388" y="6166830"/>
            <a:ext cx="8448044" cy="0"/>
          </a:xfrm>
          <a:prstGeom prst="straightConnector1">
            <a:avLst/>
          </a:prstGeom>
          <a:ln w="127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593</Words>
  <Application>Microsoft Office PowerPoint</Application>
  <PresentationFormat>自定义</PresentationFormat>
  <Paragraphs>165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欢迎参加《数据公园》数据库使用培训会！ 中国传媒大学 2018年6月14日</vt:lpstr>
      <vt:lpstr>内容 概要</vt:lpstr>
      <vt:lpstr>第一部分：数据公园介绍</vt:lpstr>
      <vt:lpstr>创新趋势分析数据库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资源介绍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第二部分：产品演示</vt:lpstr>
      <vt:lpstr>www.datapark.cn</vt:lpstr>
      <vt:lpstr>第三部分：体验与答疑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欢迎加入数据公园微信群</dc:title>
  <dc:creator>Administrator</dc:creator>
  <cp:lastModifiedBy>abc</cp:lastModifiedBy>
  <cp:revision>77</cp:revision>
  <dcterms:created xsi:type="dcterms:W3CDTF">2015-05-05T08:02:00Z</dcterms:created>
  <dcterms:modified xsi:type="dcterms:W3CDTF">2018-06-15T01:31:30Z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