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409" r:id="rId3"/>
    <p:sldId id="483" r:id="rId4"/>
    <p:sldId id="484" r:id="rId5"/>
    <p:sldId id="493" r:id="rId6"/>
    <p:sldId id="494" r:id="rId7"/>
    <p:sldId id="495" r:id="rId8"/>
    <p:sldId id="496" r:id="rId9"/>
    <p:sldId id="410" r:id="rId10"/>
    <p:sldId id="491" r:id="rId11"/>
    <p:sldId id="490" r:id="rId12"/>
    <p:sldId id="492" r:id="rId13"/>
    <p:sldId id="500" r:id="rId14"/>
    <p:sldId id="501" r:id="rId15"/>
    <p:sldId id="502" r:id="rId16"/>
    <p:sldId id="503" r:id="rId17"/>
    <p:sldId id="504" r:id="rId18"/>
    <p:sldId id="415" r:id="rId19"/>
    <p:sldId id="505" r:id="rId20"/>
    <p:sldId id="506" r:id="rId21"/>
    <p:sldId id="507" r:id="rId22"/>
    <p:sldId id="511" r:id="rId23"/>
    <p:sldId id="508" r:id="rId24"/>
    <p:sldId id="509" r:id="rId25"/>
    <p:sldId id="510" r:id="rId26"/>
    <p:sldId id="512" r:id="rId27"/>
    <p:sldId id="513" r:id="rId28"/>
    <p:sldId id="424" r:id="rId29"/>
    <p:sldId id="425" r:id="rId30"/>
    <p:sldId id="514" r:id="rId31"/>
    <p:sldId id="516" r:id="rId32"/>
    <p:sldId id="524" r:id="rId33"/>
    <p:sldId id="522" r:id="rId34"/>
    <p:sldId id="523" r:id="rId35"/>
    <p:sldId id="517" r:id="rId36"/>
    <p:sldId id="520" r:id="rId37"/>
    <p:sldId id="521" r:id="rId38"/>
    <p:sldId id="518" r:id="rId39"/>
    <p:sldId id="515" r:id="rId40"/>
    <p:sldId id="525" r:id="rId41"/>
    <p:sldId id="526" r:id="rId42"/>
    <p:sldId id="438" r:id="rId43"/>
    <p:sldId id="439" r:id="rId44"/>
    <p:sldId id="489" r:id="rId45"/>
    <p:sldId id="488" r:id="rId4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4FEB6-C931-4D98-86EE-33AF686BAF55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394B4-9419-4EA8-B636-13035BAFB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092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B33A3E-A58A-4B3B-9C61-841CC564C6B5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F35C0-FBFA-4772-9E68-AFA75C51DA30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8F888-1A6B-4477-8D62-EDD606813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202.112.118.41/" TargetMode="External"/><Relationship Id="rId2" Type="http://schemas.openxmlformats.org/officeDocument/2006/relationships/hyperlink" Target="http://202.112.118.46/balis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04665"/>
            <a:ext cx="8784976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 smtClean="0">
                <a:solidFill>
                  <a:srgbClr val="7030A0"/>
                </a:solidFill>
                <a:latin typeface="方正琥珀_GBK" pitchFamily="65" charset="-122"/>
                <a:ea typeface="方正琥珀_GBK" pitchFamily="65" charset="-122"/>
              </a:rPr>
              <a:t/>
            </a:r>
            <a:br>
              <a:rPr lang="en-US" altLang="zh-CN" dirty="0" smtClean="0">
                <a:solidFill>
                  <a:srgbClr val="7030A0"/>
                </a:solidFill>
                <a:latin typeface="方正琥珀_GBK" pitchFamily="65" charset="-122"/>
                <a:ea typeface="方正琥珀_GBK" pitchFamily="65" charset="-122"/>
              </a:rPr>
            </a:br>
            <a:r>
              <a:rPr lang="zh-CN" altLang="en-US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学术</a:t>
            </a:r>
            <a:r>
              <a:rPr lang="zh-CN" altLang="en-US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资源一站式检索与获取技巧</a:t>
            </a:r>
            <a:r>
              <a:rPr lang="en-US" altLang="zh-CN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--BALIS</a:t>
            </a:r>
            <a:r>
              <a:rPr lang="zh-CN" altLang="en-US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统一检索平台</a:t>
            </a:r>
            <a:r>
              <a:rPr lang="zh-CN" altLang="en-US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利用</a:t>
            </a:r>
            <a:r>
              <a:rPr lang="en-US" altLang="zh-CN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3594130"/>
          </a:xfrm>
        </p:spPr>
        <p:txBody>
          <a:bodyPr>
            <a:normAutofit/>
          </a:bodyPr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r>
              <a:rPr lang="zh-CN" altLang="en-US" dirty="0" smtClean="0"/>
              <a:t>张秀坤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2018</a:t>
            </a:r>
            <a:r>
              <a:rPr lang="zh-CN" altLang="en-US" dirty="0" smtClean="0"/>
              <a:t>年</a:t>
            </a:r>
            <a:r>
              <a:rPr lang="en-US" altLang="zh-CN" dirty="0"/>
              <a:t>9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5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19311"/>
            <a:ext cx="9523413" cy="68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6948264" y="1318910"/>
            <a:ext cx="1512168" cy="5762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2780349" y="6113214"/>
            <a:ext cx="3456384" cy="5762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467544" y="2780928"/>
            <a:ext cx="1512168" cy="5762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03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00227"/>
            <a:ext cx="9839325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2771800" y="5849587"/>
            <a:ext cx="3744416" cy="5762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467544" y="2838627"/>
            <a:ext cx="1512168" cy="5762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1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-171400"/>
            <a:ext cx="1144927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1331640" y="4293096"/>
            <a:ext cx="6984776" cy="136815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5580112" y="4733429"/>
            <a:ext cx="1872208" cy="5762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58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45" y="1052736"/>
            <a:ext cx="9014255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标注 2"/>
          <p:cNvSpPr>
            <a:spLocks noChangeArrowheads="1"/>
          </p:cNvSpPr>
          <p:nvPr/>
        </p:nvSpPr>
        <p:spPr bwMode="auto">
          <a:xfrm>
            <a:off x="3855822" y="3212132"/>
            <a:ext cx="1562100" cy="612775"/>
          </a:xfrm>
          <a:prstGeom prst="wedgeRoundRectCallout">
            <a:avLst>
              <a:gd name="adj1" fmla="val -82213"/>
              <a:gd name="adj2" fmla="val 49759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/>
              <a:t>输入检索词</a:t>
            </a: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7283450" y="3536776"/>
            <a:ext cx="1079500" cy="5762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79512" y="299771"/>
            <a:ext cx="7823200" cy="531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  <a:defRPr/>
            </a:pPr>
            <a:r>
              <a:rPr lang="zh-CN" altLang="en-US" sz="2400" b="1" kern="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选择检索方式，执行检索</a:t>
            </a:r>
            <a:endParaRPr lang="en-US" altLang="zh-CN" sz="2400" b="1" kern="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606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050"/>
            <a:ext cx="7028383" cy="681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692696"/>
            <a:ext cx="33559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4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862013"/>
            <a:ext cx="988695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45253"/>
            <a:ext cx="66579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45254"/>
            <a:ext cx="187220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037" y="1143158"/>
            <a:ext cx="969963" cy="603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69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888"/>
            <a:ext cx="9858375" cy="561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115888"/>
            <a:ext cx="5076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筛选检索结果，获取原文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23" y="2026202"/>
            <a:ext cx="187220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888" y="2595862"/>
            <a:ext cx="187220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45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1139190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27827"/>
            <a:ext cx="187220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椭圆形标注 1"/>
          <p:cNvSpPr/>
          <p:nvPr/>
        </p:nvSpPr>
        <p:spPr>
          <a:xfrm>
            <a:off x="2267744" y="908720"/>
            <a:ext cx="4824536" cy="1224136"/>
          </a:xfrm>
          <a:prstGeom prst="wedgeEllipseCallout">
            <a:avLst>
              <a:gd name="adj1" fmla="val -51782"/>
              <a:gd name="adj2" fmla="val 1022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本馆有馆藏，直接下载全文。</a:t>
            </a:r>
            <a:endParaRPr lang="zh-CN" altLang="en-US" sz="2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60648"/>
            <a:ext cx="296227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83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1457782"/>
            <a:ext cx="986790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471756" y="2879530"/>
            <a:ext cx="1276708" cy="62147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07950" y="333375"/>
            <a:ext cx="7704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</a:rPr>
              <a:t>如何获取非本馆馆藏的文献？</a:t>
            </a: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8110110" y="3933056"/>
            <a:ext cx="792162" cy="476250"/>
          </a:xfrm>
          <a:prstGeom prst="wedgeRoundRectCallout">
            <a:avLst>
              <a:gd name="adj1" fmla="val -96968"/>
              <a:gd name="adj2" fmla="val -124199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/>
              <a:t>点击</a:t>
            </a:r>
          </a:p>
        </p:txBody>
      </p:sp>
    </p:spTree>
    <p:extLst>
      <p:ext uri="{BB962C8B-B14F-4D97-AF65-F5344CB8AC3E}">
        <p14:creationId xmlns:p14="http://schemas.microsoft.com/office/powerpoint/2010/main" val="378489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467901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8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56543 (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628775"/>
            <a:ext cx="369887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1"/>
          <p:cNvSpPr>
            <a:spLocks noChangeArrowheads="1"/>
          </p:cNvSpPr>
          <p:nvPr/>
        </p:nvSpPr>
        <p:spPr bwMode="auto">
          <a:xfrm>
            <a:off x="2286000" y="3105150"/>
            <a:ext cx="5381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zh-CN" altLang="en-US"/>
          </a:p>
        </p:txBody>
      </p:sp>
      <p:sp>
        <p:nvSpPr>
          <p:cNvPr id="3076" name="圆角矩形 1"/>
          <p:cNvSpPr>
            <a:spLocks noChangeArrowheads="1"/>
          </p:cNvSpPr>
          <p:nvPr/>
        </p:nvSpPr>
        <p:spPr bwMode="auto">
          <a:xfrm>
            <a:off x="468313" y="908050"/>
            <a:ext cx="3959225" cy="36734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2800" b="1">
                <a:solidFill>
                  <a:srgbClr val="000000"/>
                </a:solidFill>
                <a:latin typeface="方正少儿_GBK" pitchFamily="65" charset="-122"/>
                <a:ea typeface="方正少儿_GBK" pitchFamily="65" charset="-122"/>
                <a:sym typeface="方正少儿_GBK" pitchFamily="65" charset="-122"/>
              </a:rPr>
              <a:t>如何引导读者全面、快速、准确的检索与获取自己研究领域的研究成果，包括期刊论文、会议论文、学位论文、科技报告、标准、图书等学术资源？</a:t>
            </a:r>
            <a:endParaRPr lang="zh-CN" altLang="zh-CN" sz="2800"/>
          </a:p>
        </p:txBody>
      </p:sp>
      <p:pic>
        <p:nvPicPr>
          <p:cNvPr id="7" name="Picture 6" descr="DO_circl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97425"/>
            <a:ext cx="16017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827088" y="5300663"/>
            <a:ext cx="1223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b="1"/>
              <a:t>寻找检索工具</a:t>
            </a:r>
          </a:p>
        </p:txBody>
      </p:sp>
      <p:pic>
        <p:nvPicPr>
          <p:cNvPr id="3079" name="Picture 11" descr="DP_circl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797425"/>
            <a:ext cx="15843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87675" y="5084763"/>
            <a:ext cx="1296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endParaRPr lang="en-US" altLang="zh-CN" b="1"/>
          </a:p>
          <a:p>
            <a:pPr algn="ctr" eaLnBrk="1" hangingPunct="1"/>
            <a:r>
              <a:rPr lang="zh-CN" altLang="en-US" b="1"/>
              <a:t>选择检索方式</a:t>
            </a:r>
          </a:p>
        </p:txBody>
      </p:sp>
      <p:pic>
        <p:nvPicPr>
          <p:cNvPr id="3083" name="Picture 11" descr="DP_circl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724400"/>
            <a:ext cx="165576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019925" y="5013325"/>
            <a:ext cx="16557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0000"/>
                </a:solidFill>
              </a:rPr>
              <a:t>下载原文</a:t>
            </a:r>
            <a:endParaRPr lang="en-US" altLang="zh-CN" b="1">
              <a:solidFill>
                <a:srgbClr val="FF0000"/>
              </a:solidFill>
            </a:endParaRPr>
          </a:p>
          <a:p>
            <a:pPr algn="ctr" eaLnBrk="1" hangingPunct="1"/>
            <a:r>
              <a:rPr lang="zh-CN" altLang="en-US" b="1"/>
              <a:t>或</a:t>
            </a:r>
            <a:endParaRPr lang="en-US" altLang="zh-CN" b="1"/>
          </a:p>
          <a:p>
            <a:pPr algn="ctr" eaLnBrk="1" hangingPunct="1"/>
            <a:r>
              <a:rPr lang="zh-CN" altLang="en-US" b="1">
                <a:solidFill>
                  <a:srgbClr val="00B050"/>
                </a:solidFill>
              </a:rPr>
              <a:t>文献传递</a:t>
            </a:r>
          </a:p>
        </p:txBody>
      </p:sp>
      <p:sp>
        <p:nvSpPr>
          <p:cNvPr id="17" name="下弧形箭头 16"/>
          <p:cNvSpPr>
            <a:spLocks noChangeArrowheads="1"/>
          </p:cNvSpPr>
          <p:nvPr/>
        </p:nvSpPr>
        <p:spPr bwMode="auto">
          <a:xfrm>
            <a:off x="2051050" y="6184900"/>
            <a:ext cx="1081088" cy="509588"/>
          </a:xfrm>
          <a:prstGeom prst="curvedUpArrow">
            <a:avLst>
              <a:gd name="adj1" fmla="val 25036"/>
              <a:gd name="adj2" fmla="val 50061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" name="下弧形箭头 20"/>
          <p:cNvSpPr>
            <a:spLocks noChangeArrowheads="1"/>
          </p:cNvSpPr>
          <p:nvPr/>
        </p:nvSpPr>
        <p:spPr bwMode="auto">
          <a:xfrm>
            <a:off x="4189413" y="6184900"/>
            <a:ext cx="1079500" cy="509588"/>
          </a:xfrm>
          <a:prstGeom prst="curvedUpArrow">
            <a:avLst>
              <a:gd name="adj1" fmla="val 24999"/>
              <a:gd name="adj2" fmla="val 49988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2" name="下弧形箭头 21"/>
          <p:cNvSpPr>
            <a:spLocks noChangeArrowheads="1"/>
          </p:cNvSpPr>
          <p:nvPr/>
        </p:nvSpPr>
        <p:spPr bwMode="auto">
          <a:xfrm>
            <a:off x="6372225" y="6184900"/>
            <a:ext cx="1079500" cy="563563"/>
          </a:xfrm>
          <a:prstGeom prst="curvedUpArrow">
            <a:avLst>
              <a:gd name="adj1" fmla="val 24981"/>
              <a:gd name="adj2" fmla="val 49954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6" name="Picture 6" descr="DO_circl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4724400"/>
            <a:ext cx="16017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076825" y="5300663"/>
            <a:ext cx="12239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b="1"/>
              <a:t>筛选检索结果</a:t>
            </a:r>
          </a:p>
        </p:txBody>
      </p:sp>
    </p:spTree>
    <p:extLst>
      <p:ext uri="{BB962C8B-B14F-4D97-AF65-F5344CB8AC3E}">
        <p14:creationId xmlns:p14="http://schemas.microsoft.com/office/powerpoint/2010/main" val="226936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5" grpId="0"/>
      <p:bldP spid="12" grpId="0"/>
      <p:bldP spid="17" grpId="0" animBg="1"/>
      <p:bldP spid="21" grpId="0" animBg="1"/>
      <p:bldP spid="22" grpId="0" animBg="1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4350"/>
            <a:ext cx="7618413" cy="582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32805" y="2459549"/>
            <a:ext cx="3095379" cy="122413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35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395288" y="265378"/>
            <a:ext cx="8064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FF0000"/>
                </a:solidFill>
              </a:rPr>
              <a:t>申请</a:t>
            </a:r>
            <a:r>
              <a:rPr lang="zh-CN" altLang="en-US" sz="2400" b="1" dirty="0">
                <a:solidFill>
                  <a:srgbClr val="FF0000"/>
                </a:solidFill>
              </a:rPr>
              <a:t>文献传递的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步骤：已经注册的读者，直接登录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822601"/>
            <a:ext cx="10752138" cy="563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275856" y="3933056"/>
            <a:ext cx="5183932" cy="122413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427538" y="4365104"/>
            <a:ext cx="252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务必填写的内容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083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600075"/>
            <a:ext cx="7694613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331640" y="3717032"/>
            <a:ext cx="3239566" cy="230425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26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162050"/>
            <a:ext cx="8208963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0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809625"/>
            <a:ext cx="7332663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1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898"/>
            <a:ext cx="6192688" cy="630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39752" y="2017545"/>
            <a:ext cx="3816424" cy="83539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23728" y="4005064"/>
            <a:ext cx="3816424" cy="83539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88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709613"/>
            <a:ext cx="7723187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1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2162175"/>
            <a:ext cx="6532563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395288" y="908720"/>
            <a:ext cx="8064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</a:rPr>
              <a:t>邮箱获取全文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203848" y="3429000"/>
            <a:ext cx="4248472" cy="83539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61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0" y="115888"/>
            <a:ext cx="831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CN" sz="2000" b="1" dirty="0">
                <a:solidFill>
                  <a:srgbClr val="FF0000"/>
                </a:solidFill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</a:rPr>
              <a:t>已知文献信息，但在统一检索平台检索不到，如何申请文献传递？</a:t>
            </a: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5775"/>
            <a:ext cx="9144000" cy="6372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>
            <a:spLocks noChangeArrowheads="1"/>
          </p:cNvSpPr>
          <p:nvPr/>
        </p:nvSpPr>
        <p:spPr bwMode="auto">
          <a:xfrm>
            <a:off x="4067175" y="836613"/>
            <a:ext cx="4968875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b="1"/>
              <a:t>期刊名：</a:t>
            </a:r>
            <a:r>
              <a:rPr lang="en-US" altLang="zh-CN" b="1"/>
              <a:t>Asian Dyer</a:t>
            </a:r>
            <a:endParaRPr lang="zh-CN" altLang="zh-CN"/>
          </a:p>
          <a:p>
            <a:pPr eaLnBrk="1" hangingPunct="1"/>
            <a:r>
              <a:rPr lang="zh-CN" altLang="zh-CN" b="1"/>
              <a:t>卷期：</a:t>
            </a:r>
            <a:r>
              <a:rPr lang="en-US" altLang="zh-CN" b="1"/>
              <a:t>Vol.8,No.4</a:t>
            </a:r>
            <a:endParaRPr lang="zh-CN" altLang="zh-CN"/>
          </a:p>
          <a:p>
            <a:pPr eaLnBrk="1" hangingPunct="1"/>
            <a:r>
              <a:rPr lang="zh-CN" altLang="zh-CN" b="1"/>
              <a:t>文章题名：</a:t>
            </a:r>
            <a:r>
              <a:rPr lang="en-US" altLang="zh-CN" b="1"/>
              <a:t>Modifying the dyeability of nylon</a:t>
            </a:r>
            <a:endParaRPr lang="zh-CN" altLang="zh-CN"/>
          </a:p>
          <a:p>
            <a:pPr eaLnBrk="1" hangingPunct="1"/>
            <a:endParaRPr lang="zh-CN" altLang="en-US"/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565400"/>
            <a:ext cx="3887788" cy="2857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8" y="3671888"/>
            <a:ext cx="8335962" cy="29257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652120" y="2290579"/>
            <a:ext cx="1152128" cy="83539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81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107950" y="188913"/>
            <a:ext cx="5616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0000"/>
                </a:solidFill>
                <a:latin typeface="宋体" charset="-122"/>
              </a:rPr>
              <a:t>登录本馆文献传递系统，直接填写申请单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179"/>
            <a:ext cx="10447338" cy="680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7950" y="1340769"/>
            <a:ext cx="1152128" cy="50405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923928" y="1592797"/>
            <a:ext cx="4824536" cy="500455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720643" y="1844825"/>
            <a:ext cx="615553" cy="44644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文献信息越详细越好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3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馆际互借与文献传递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b="1" dirty="0" smtClean="0"/>
              <a:t>服务对象</a:t>
            </a:r>
            <a:r>
              <a:rPr lang="zh-CN" altLang="en-US" dirty="0" smtClean="0"/>
              <a:t>：在校师生。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/>
              <a:t>服务内容</a:t>
            </a:r>
            <a:r>
              <a:rPr lang="zh-CN" altLang="en-US" dirty="0" smtClean="0"/>
              <a:t>：提供本校图书馆未收藏之图书、期刊、会议论文、学位论文、报告、标准等文献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/>
              <a:t>协作单位</a:t>
            </a:r>
            <a:r>
              <a:rPr lang="zh-CN" altLang="en-US" dirty="0" smtClean="0"/>
              <a:t>：北京地区高校图书馆、国家图书馆、</a:t>
            </a:r>
            <a:r>
              <a:rPr lang="zh-CN" altLang="en-US" dirty="0"/>
              <a:t>首都</a:t>
            </a:r>
            <a:r>
              <a:rPr lang="zh-CN" altLang="en-US" dirty="0" smtClean="0"/>
              <a:t>图书馆、上海图书馆等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dirty="0" smtClean="0"/>
              <a:t>电话：</a:t>
            </a:r>
            <a:r>
              <a:rPr lang="en-US" altLang="zh-CN" dirty="0" smtClean="0"/>
              <a:t>65783180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dirty="0" smtClean="0"/>
              <a:t>服务支持：图书馆信息咨询部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019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078529"/>
            <a:ext cx="13039725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9930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180063" y="2250382"/>
            <a:ext cx="1460860" cy="433388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49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624" y="908721"/>
            <a:ext cx="4208726" cy="3201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659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8640"/>
            <a:ext cx="340042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39444"/>
            <a:ext cx="339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3059832" y="4406167"/>
            <a:ext cx="1224136" cy="433389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04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9525"/>
            <a:ext cx="3743325" cy="683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云形标注 1"/>
          <p:cNvSpPr/>
          <p:nvPr/>
        </p:nvSpPr>
        <p:spPr>
          <a:xfrm>
            <a:off x="4572000" y="188640"/>
            <a:ext cx="3888432" cy="1440160"/>
          </a:xfrm>
          <a:prstGeom prst="cloudCallout">
            <a:avLst>
              <a:gd name="adj1" fmla="val -57204"/>
              <a:gd name="adj2" fmla="val 577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输入检索词进行搜索</a:t>
            </a:r>
          </a:p>
        </p:txBody>
      </p:sp>
    </p:spTree>
    <p:extLst>
      <p:ext uri="{BB962C8B-B14F-4D97-AF65-F5344CB8AC3E}">
        <p14:creationId xmlns:p14="http://schemas.microsoft.com/office/powerpoint/2010/main" val="76613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95250"/>
            <a:ext cx="3819525" cy="666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4716016" y="3211511"/>
            <a:ext cx="1224136" cy="433389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2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690563"/>
            <a:ext cx="3571875" cy="547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云形标注 1"/>
          <p:cNvSpPr/>
          <p:nvPr/>
        </p:nvSpPr>
        <p:spPr>
          <a:xfrm>
            <a:off x="2123728" y="1340768"/>
            <a:ext cx="4536504" cy="2088232"/>
          </a:xfrm>
          <a:prstGeom prst="cloudCallout">
            <a:avLst>
              <a:gd name="adj1" fmla="val -18313"/>
              <a:gd name="adj2" fmla="val 900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选择需要的文献，点击标题进入题录界面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3861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-28400"/>
            <a:ext cx="3619500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4644008" y="5733256"/>
            <a:ext cx="1224136" cy="433389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13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0"/>
            <a:ext cx="3600450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4355976" y="1340768"/>
            <a:ext cx="2088232" cy="433389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6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963" y="14288"/>
            <a:ext cx="3648075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云形标注 1"/>
          <p:cNvSpPr/>
          <p:nvPr/>
        </p:nvSpPr>
        <p:spPr>
          <a:xfrm>
            <a:off x="1259632" y="4365104"/>
            <a:ext cx="3744416" cy="1224136"/>
          </a:xfrm>
          <a:prstGeom prst="cloudCallout">
            <a:avLst>
              <a:gd name="adj1" fmla="val 20169"/>
              <a:gd name="adj2" fmla="val 1122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也可以直接根据已知文献线索填写申请单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045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28575"/>
            <a:ext cx="3543300" cy="679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云形标注 1"/>
          <p:cNvSpPr/>
          <p:nvPr/>
        </p:nvSpPr>
        <p:spPr>
          <a:xfrm>
            <a:off x="2267744" y="4293096"/>
            <a:ext cx="3600400" cy="1008112"/>
          </a:xfrm>
          <a:prstGeom prst="cloudCallout">
            <a:avLst>
              <a:gd name="adj1" fmla="val 35291"/>
              <a:gd name="adj2" fmla="val 1644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申请单状态查询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001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馆际互借与文献传递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zh-CN" altLang="en-US" dirty="0" smtClean="0">
                <a:latin typeface="宋体" pitchFamily="2" charset="-122"/>
              </a:rPr>
              <a:t>注册：登陆图书馆主页“</a:t>
            </a:r>
            <a:r>
              <a:rPr lang="en-US" altLang="zh-CN" dirty="0" err="1" smtClean="0">
                <a:latin typeface="宋体" pitchFamily="2" charset="-122"/>
              </a:rPr>
              <a:t>balis</a:t>
            </a:r>
            <a:r>
              <a:rPr lang="zh-CN" altLang="en-US" dirty="0" smtClean="0">
                <a:latin typeface="宋体" pitchFamily="2" charset="-122"/>
              </a:rPr>
              <a:t>馆际互借、文献传递”</a:t>
            </a:r>
            <a:r>
              <a:rPr lang="zh-CN" altLang="en-GB" dirty="0" smtClean="0">
                <a:latin typeface="宋体" pitchFamily="2" charset="-122"/>
              </a:rPr>
              <a:t>页面注册新用户</a:t>
            </a:r>
            <a:endParaRPr lang="zh-CN" altLang="en-US" dirty="0" smtClean="0">
              <a:latin typeface="宋体" pitchFamily="2" charset="-12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>
                <a:latin typeface="宋体" pitchFamily="2" charset="-122"/>
              </a:rPr>
              <a:t>2</a:t>
            </a:r>
            <a:r>
              <a:rPr lang="zh-CN" altLang="en-US" dirty="0" smtClean="0">
                <a:latin typeface="宋体" pitchFamily="2" charset="-122"/>
              </a:rPr>
              <a:t>、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</a:rPr>
              <a:t>注册请使用本人</a:t>
            </a:r>
            <a:r>
              <a:rPr lang="zh-CN" altLang="en-US" b="1" u="sng" dirty="0" smtClean="0">
                <a:solidFill>
                  <a:srgbClr val="FF0000"/>
                </a:solidFill>
                <a:latin typeface="宋体" pitchFamily="2" charset="-122"/>
              </a:rPr>
              <a:t>一卡通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</a:rPr>
              <a:t>账户</a:t>
            </a:r>
            <a:r>
              <a:rPr lang="zh-CN" altLang="en-US" dirty="0" smtClean="0">
                <a:latin typeface="宋体" pitchFamily="2" charset="-122"/>
              </a:rPr>
              <a:t>；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</a:rPr>
              <a:t>***</a:t>
            </a:r>
            <a:endParaRPr lang="zh-CN" altLang="en-US" b="1" dirty="0" smtClean="0">
              <a:solidFill>
                <a:srgbClr val="FF0000"/>
              </a:solidFill>
              <a:latin typeface="宋体" pitchFamily="2" charset="-12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>
                <a:latin typeface="宋体" pitchFamily="2" charset="-122"/>
              </a:rPr>
              <a:t>3</a:t>
            </a:r>
            <a:r>
              <a:rPr lang="zh-CN" altLang="en-US" dirty="0" smtClean="0">
                <a:latin typeface="宋体" pitchFamily="2" charset="-122"/>
              </a:rPr>
              <a:t>、通过读者网关提交申请</a:t>
            </a:r>
            <a:r>
              <a:rPr lang="zh-CN" altLang="en-GB" dirty="0" smtClean="0">
                <a:latin typeface="宋体" pitchFamily="2" charset="-122"/>
              </a:rPr>
              <a:t>；</a:t>
            </a:r>
            <a:endParaRPr lang="zh-CN" altLang="en-US" dirty="0" smtClean="0">
              <a:latin typeface="宋体" pitchFamily="2" charset="-12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>
                <a:latin typeface="宋体" pitchFamily="2" charset="-122"/>
              </a:rPr>
              <a:t>4</a:t>
            </a:r>
            <a:r>
              <a:rPr lang="zh-CN" altLang="en-US" dirty="0" smtClean="0">
                <a:latin typeface="宋体" pitchFamily="2" charset="-122"/>
              </a:rPr>
              <a:t>、工作人员在</a:t>
            </a:r>
            <a:r>
              <a:rPr lang="en-US" altLang="zh-CN" dirty="0" smtClean="0">
                <a:latin typeface="宋体" pitchFamily="2" charset="-122"/>
              </a:rPr>
              <a:t>1</a:t>
            </a:r>
            <a:r>
              <a:rPr lang="zh-CN" altLang="en-US" dirty="0" smtClean="0">
                <a:latin typeface="宋体" pitchFamily="2" charset="-122"/>
              </a:rPr>
              <a:t>个工作日内处理文献请求，您可通过读者网关查询申请处理情况；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>
                <a:latin typeface="宋体" pitchFamily="2" charset="-122"/>
              </a:rPr>
              <a:t>5</a:t>
            </a:r>
            <a:r>
              <a:rPr lang="zh-CN" altLang="en-US" dirty="0" smtClean="0">
                <a:latin typeface="宋体" pitchFamily="2" charset="-122"/>
              </a:rPr>
              <a:t>、非书文献直接发送到您的</a:t>
            </a:r>
            <a:r>
              <a:rPr lang="en-US" altLang="zh-CN" dirty="0" smtClean="0">
                <a:latin typeface="宋体" pitchFamily="2" charset="-122"/>
              </a:rPr>
              <a:t>E-mail</a:t>
            </a:r>
            <a:r>
              <a:rPr lang="zh-CN" altLang="en-US" dirty="0" smtClean="0">
                <a:latin typeface="宋体" pitchFamily="2" charset="-122"/>
              </a:rPr>
              <a:t>邮箱</a:t>
            </a:r>
            <a:r>
              <a:rPr lang="zh-CN" altLang="en-GB" dirty="0" smtClean="0">
                <a:latin typeface="宋体" pitchFamily="2" charset="-122"/>
              </a:rPr>
              <a:t>（</a:t>
            </a:r>
            <a:r>
              <a:rPr lang="en-GB" altLang="zh-CN" dirty="0" err="1" smtClean="0">
                <a:latin typeface="宋体" pitchFamily="2" charset="-122"/>
              </a:rPr>
              <a:t>pdf</a:t>
            </a:r>
            <a:r>
              <a:rPr lang="zh-CN" altLang="en-GB" dirty="0" smtClean="0">
                <a:latin typeface="宋体" pitchFamily="2" charset="-122"/>
              </a:rPr>
              <a:t>格式），图书发送</a:t>
            </a:r>
            <a:r>
              <a:rPr lang="en-GB" altLang="zh-CN" dirty="0" smtClean="0">
                <a:latin typeface="宋体" pitchFamily="2" charset="-122"/>
              </a:rPr>
              <a:t>Email</a:t>
            </a:r>
            <a:r>
              <a:rPr lang="zh-CN" altLang="en-GB" dirty="0" smtClean="0">
                <a:latin typeface="宋体" pitchFamily="2" charset="-122"/>
              </a:rPr>
              <a:t>通知来馆自取。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>
                <a:latin typeface="宋体" pitchFamily="2" charset="-122"/>
              </a:rPr>
              <a:t>收费情况：免费</a:t>
            </a:r>
          </a:p>
        </p:txBody>
      </p:sp>
    </p:spTree>
    <p:extLst>
      <p:ext uri="{BB962C8B-B14F-4D97-AF65-F5344CB8AC3E}">
        <p14:creationId xmlns:p14="http://schemas.microsoft.com/office/powerpoint/2010/main" val="168936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8612"/>
            <a:ext cx="3409950" cy="620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168352" cy="300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65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63" y="71438"/>
            <a:ext cx="3419475" cy="671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34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2276475"/>
            <a:ext cx="2447925" cy="4318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椭圆 1"/>
          <p:cNvSpPr>
            <a:spLocks noChangeArrowheads="1"/>
          </p:cNvSpPr>
          <p:nvPr/>
        </p:nvSpPr>
        <p:spPr bwMode="auto">
          <a:xfrm>
            <a:off x="3995738" y="2781300"/>
            <a:ext cx="863600" cy="360363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8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8650"/>
            <a:ext cx="9144000" cy="62293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1"/>
          <p:cNvSpPr txBox="1">
            <a:spLocks noChangeArrowheads="1"/>
          </p:cNvSpPr>
          <p:nvPr/>
        </p:nvSpPr>
        <p:spPr bwMode="auto">
          <a:xfrm>
            <a:off x="0" y="0"/>
            <a:ext cx="3635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C00000"/>
                </a:solidFill>
              </a:rPr>
              <a:t>出现检索结果</a:t>
            </a:r>
          </a:p>
        </p:txBody>
      </p:sp>
      <p:sp>
        <p:nvSpPr>
          <p:cNvPr id="3" name="椭圆形标注 2"/>
          <p:cNvSpPr>
            <a:spLocks noChangeArrowheads="1"/>
          </p:cNvSpPr>
          <p:nvPr/>
        </p:nvSpPr>
        <p:spPr bwMode="auto">
          <a:xfrm>
            <a:off x="4067175" y="4221163"/>
            <a:ext cx="4011613" cy="720725"/>
          </a:xfrm>
          <a:prstGeom prst="wedgeEllipseCallout">
            <a:avLst>
              <a:gd name="adj1" fmla="val 66190"/>
              <a:gd name="adj2" fmla="val -11294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</a:rPr>
              <a:t>点击，进行馆藏定位</a:t>
            </a:r>
          </a:p>
        </p:txBody>
      </p:sp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8748713" y="3357563"/>
            <a:ext cx="395287" cy="503237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97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特别提示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图书尽量使用馆际互借借阅，限于版权要求，原文传递只能传递图书的三分之一内容。</a:t>
            </a:r>
            <a:endParaRPr lang="en-US" altLang="zh-CN" dirty="0" smtClean="0"/>
          </a:p>
          <a:p>
            <a:r>
              <a:rPr lang="zh-CN" altLang="en-US" dirty="0" smtClean="0"/>
              <a:t>原文传递申请图书内容时，请尽量注明该书馆藏和所要的页码范围。</a:t>
            </a:r>
            <a:endParaRPr lang="en-US" altLang="zh-CN" dirty="0" smtClean="0"/>
          </a:p>
          <a:p>
            <a:r>
              <a:rPr lang="zh-CN" altLang="en-US" dirty="0" smtClean="0"/>
              <a:t>界面较多，请使用统一的用户名密码登录，以免给自己造成混乱。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950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多谢聆听！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欢迎提问</a:t>
            </a:r>
            <a:r>
              <a:rPr lang="zh-CN" altLang="en-US" dirty="0" smtClean="0">
                <a:sym typeface="Wingdings" panose="05000000000000000000" pitchFamily="2" charset="2"/>
              </a:rPr>
              <a:t>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897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3" y="-179388"/>
            <a:ext cx="9018587" cy="703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683568" y="1268760"/>
            <a:ext cx="8208912" cy="936104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830718" y="4221088"/>
            <a:ext cx="8208912" cy="936104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3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0"/>
            <a:ext cx="86090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266700" y="836712"/>
            <a:ext cx="8697788" cy="172819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03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6687"/>
            <a:ext cx="7808913" cy="652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74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42863"/>
            <a:ext cx="9018587" cy="677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27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0825" y="1773238"/>
            <a:ext cx="8893175" cy="37117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altLang="zh-CN" sz="2400" b="1" kern="0" dirty="0" smtClean="0">
                <a:latin typeface="+mn-ea"/>
                <a:ea typeface="+mn-ea"/>
              </a:rPr>
              <a:t>BALIS</a:t>
            </a:r>
            <a:r>
              <a:rPr lang="zh-CN" altLang="en-US" sz="2400" b="1" kern="0" dirty="0" smtClean="0">
                <a:latin typeface="+mn-ea"/>
                <a:ea typeface="+mn-ea"/>
              </a:rPr>
              <a:t>原文传递</a:t>
            </a:r>
            <a:r>
              <a:rPr lang="zh-CN" altLang="en-US" sz="2400" b="1" kern="0" dirty="0" smtClean="0">
                <a:latin typeface="方正少儿_GBK" panose="03000509000000000000" pitchFamily="65" charset="-122"/>
                <a:ea typeface="方正少儿_GBK" panose="03000509000000000000" pitchFamily="65" charset="-122"/>
              </a:rPr>
              <a:t>统一</a:t>
            </a:r>
            <a:r>
              <a:rPr lang="zh-CN" altLang="en-US" sz="2400" b="1" kern="0" dirty="0">
                <a:latin typeface="方正少儿_GBK" panose="03000509000000000000" pitchFamily="65" charset="-122"/>
                <a:ea typeface="方正少儿_GBK" panose="03000509000000000000" pitchFamily="65" charset="-122"/>
              </a:rPr>
              <a:t>检索平台</a:t>
            </a:r>
            <a:r>
              <a:rPr lang="zh-CN" altLang="en-US" sz="2400" b="1" kern="0" dirty="0" smtClean="0">
                <a:latin typeface="方正少儿_GBK" panose="03000509000000000000" pitchFamily="65" charset="-122"/>
                <a:ea typeface="方正少儿_GBK" panose="03000509000000000000" pitchFamily="65" charset="-122"/>
              </a:rPr>
              <a:t>：</a:t>
            </a:r>
            <a:r>
              <a:rPr lang="en-US" altLang="zh-CN" sz="2400" b="1" kern="0" dirty="0">
                <a:latin typeface="+mn-ea"/>
                <a:hlinkClick r:id="rId2"/>
              </a:rPr>
              <a:t>http://202.112.118.46/balis</a:t>
            </a:r>
            <a:r>
              <a:rPr lang="en-US" altLang="zh-CN" sz="2400" b="1" kern="0" dirty="0" smtClean="0">
                <a:latin typeface="+mn-ea"/>
                <a:hlinkClick r:id="rId2"/>
              </a:rPr>
              <a:t>/</a:t>
            </a:r>
            <a:endParaRPr lang="en-US" altLang="zh-CN" sz="2400" b="1" kern="0" dirty="0" smtClean="0">
              <a:latin typeface="+mn-ea"/>
            </a:endParaRP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endParaRPr lang="en-US" altLang="zh-CN" sz="2400" b="1" kern="0" dirty="0" smtClean="0">
              <a:latin typeface="+mn-ea"/>
            </a:endParaRP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altLang="zh-CN" sz="2400" b="1" kern="0" dirty="0" smtClean="0">
                <a:latin typeface="+mn-ea"/>
              </a:rPr>
              <a:t>BALIS</a:t>
            </a:r>
            <a:r>
              <a:rPr lang="zh-CN" altLang="en-US" sz="2400" b="1" kern="0" dirty="0">
                <a:latin typeface="+mn-ea"/>
              </a:rPr>
              <a:t>馆际互借</a:t>
            </a:r>
            <a:r>
              <a:rPr lang="zh-CN" altLang="en-US" sz="2400" b="1" kern="0" dirty="0" smtClean="0">
                <a:latin typeface="方正少儿_GBK" panose="03000509000000000000" pitchFamily="65" charset="-122"/>
                <a:ea typeface="方正少儿_GBK" panose="03000509000000000000" pitchFamily="65" charset="-122"/>
              </a:rPr>
              <a:t>统一</a:t>
            </a:r>
            <a:r>
              <a:rPr lang="zh-CN" altLang="en-US" sz="2400" b="1" kern="0" dirty="0">
                <a:latin typeface="方正少儿_GBK" panose="03000509000000000000" pitchFamily="65" charset="-122"/>
                <a:ea typeface="方正少儿_GBK" panose="03000509000000000000" pitchFamily="65" charset="-122"/>
              </a:rPr>
              <a:t>检索平台</a:t>
            </a:r>
            <a:r>
              <a:rPr lang="en-US" altLang="zh-CN" sz="2400" b="1" kern="0" dirty="0" smtClean="0">
                <a:latin typeface="+mn-ea"/>
                <a:hlinkClick r:id="rId3"/>
              </a:rPr>
              <a:t>http</a:t>
            </a:r>
            <a:r>
              <a:rPr lang="en-US" altLang="zh-CN" sz="2400" b="1" kern="0" dirty="0">
                <a:latin typeface="+mn-ea"/>
                <a:hlinkClick r:id="rId3"/>
              </a:rPr>
              <a:t>://202.112.118.41</a:t>
            </a:r>
            <a:r>
              <a:rPr lang="en-US" altLang="zh-CN" sz="2400" b="1" kern="0" dirty="0" smtClean="0">
                <a:latin typeface="+mn-ea"/>
                <a:hlinkClick r:id="rId3"/>
              </a:rPr>
              <a:t>/</a:t>
            </a:r>
            <a:endParaRPr lang="en-US" altLang="zh-CN" sz="2400" b="1" kern="0" dirty="0" smtClean="0">
              <a:latin typeface="+mn-ea"/>
            </a:endParaRP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endParaRPr lang="en-US" altLang="zh-CN" sz="2400" b="1" kern="0" dirty="0">
              <a:latin typeface="+mn-ea"/>
              <a:ea typeface="+mn-ea"/>
            </a:endParaRP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altLang="zh-CN" sz="2400" b="1" dirty="0">
                <a:ea typeface="宋体" pitchFamily="2" charset="-122"/>
              </a:rPr>
              <a:t>CALIS </a:t>
            </a:r>
            <a:r>
              <a:rPr lang="zh-CN" altLang="en-US" sz="2400" b="1" dirty="0">
                <a:ea typeface="宋体" pitchFamily="2" charset="-122"/>
              </a:rPr>
              <a:t>高校书刊联合目录</a:t>
            </a:r>
            <a:r>
              <a:rPr lang="en-US" altLang="zh-CN" sz="2400" b="1" dirty="0">
                <a:ea typeface="宋体" pitchFamily="2" charset="-122"/>
              </a:rPr>
              <a:t>: </a:t>
            </a:r>
            <a:r>
              <a:rPr lang="zh-CN" altLang="en-US" sz="2400" b="1" dirty="0" smtClean="0">
                <a:ea typeface="宋体" pitchFamily="2" charset="-122"/>
              </a:rPr>
              <a:t>（辅助查馆藏）</a:t>
            </a:r>
            <a:r>
              <a:rPr lang="en-US" altLang="zh-CN" sz="2400" b="1" dirty="0" smtClean="0">
                <a:ea typeface="宋体" pitchFamily="2" charset="-122"/>
              </a:rPr>
              <a:t>http</a:t>
            </a:r>
            <a:r>
              <a:rPr lang="en-US" altLang="zh-CN" sz="2400" b="1" dirty="0">
                <a:ea typeface="宋体" pitchFamily="2" charset="-122"/>
              </a:rPr>
              <a:t>://opac.calis.edu.cn/opac/simpleSearch.do</a:t>
            </a:r>
            <a:endParaRPr lang="en-US" altLang="zh-CN" sz="2400" b="1" kern="0" dirty="0">
              <a:latin typeface="方正少儿_GBK" panose="03000509000000000000" pitchFamily="65" charset="-122"/>
              <a:ea typeface="方正少儿_GBK" panose="03000509000000000000" pitchFamily="65" charset="-122"/>
            </a:endParaRPr>
          </a:p>
          <a:p>
            <a:pPr>
              <a:lnSpc>
                <a:spcPct val="140000"/>
              </a:lnSpc>
              <a:defRPr/>
            </a:pPr>
            <a:endParaRPr lang="zh-CN" altLang="en-US" sz="2400" b="1" kern="0" dirty="0">
              <a:latin typeface="方正少儿_GBK" panose="03000509000000000000" pitchFamily="65" charset="-122"/>
              <a:ea typeface="方正少儿_GBK" panose="03000509000000000000" pitchFamily="65" charset="-122"/>
            </a:endParaRPr>
          </a:p>
        </p:txBody>
      </p:sp>
      <p:cxnSp>
        <p:nvCxnSpPr>
          <p:cNvPr id="5123" name="直接连接符 3"/>
          <p:cNvCxnSpPr>
            <a:cxnSpLocks noChangeShapeType="1"/>
          </p:cNvCxnSpPr>
          <p:nvPr/>
        </p:nvCxnSpPr>
        <p:spPr bwMode="auto">
          <a:xfrm>
            <a:off x="684213" y="2349500"/>
            <a:ext cx="6264275" cy="0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250825" y="620713"/>
            <a:ext cx="5834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寻找检索工具</a:t>
            </a:r>
          </a:p>
        </p:txBody>
      </p:sp>
    </p:spTree>
    <p:extLst>
      <p:ext uri="{BB962C8B-B14F-4D97-AF65-F5344CB8AC3E}">
        <p14:creationId xmlns:p14="http://schemas.microsoft.com/office/powerpoint/2010/main" val="63373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3410</TotalTime>
  <Words>471</Words>
  <Application>Microsoft Office PowerPoint</Application>
  <PresentationFormat>全屏显示(4:3)</PresentationFormat>
  <Paragraphs>62</Paragraphs>
  <Slides>45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6" baseType="lpstr">
      <vt:lpstr>龙腾四海</vt:lpstr>
      <vt:lpstr> 学术资源一站式检索与获取技巧 --BALIS统一检索平台利用 </vt:lpstr>
      <vt:lpstr>PowerPoint 演示文稿</vt:lpstr>
      <vt:lpstr>馆际互借与文献传递</vt:lpstr>
      <vt:lpstr>馆际互借与文献传递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特别提示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BALIS/CALIS原文传递融合系统 培训</dc:title>
  <dc:creator>abc</dc:creator>
  <cp:lastModifiedBy>abc</cp:lastModifiedBy>
  <cp:revision>74</cp:revision>
  <dcterms:created xsi:type="dcterms:W3CDTF">2014-11-28T01:48:44Z</dcterms:created>
  <dcterms:modified xsi:type="dcterms:W3CDTF">2018-10-15T01:44:02Z</dcterms:modified>
</cp:coreProperties>
</file>