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6"/>
  </p:notesMasterIdLst>
  <p:sldIdLst>
    <p:sldId id="319" r:id="rId2"/>
    <p:sldId id="269" r:id="rId3"/>
    <p:sldId id="270" r:id="rId4"/>
    <p:sldId id="273" r:id="rId5"/>
    <p:sldId id="274" r:id="rId6"/>
    <p:sldId id="275" r:id="rId7"/>
    <p:sldId id="276" r:id="rId8"/>
    <p:sldId id="283" r:id="rId9"/>
    <p:sldId id="280" r:id="rId10"/>
    <p:sldId id="281" r:id="rId11"/>
    <p:sldId id="321" r:id="rId12"/>
    <p:sldId id="284" r:id="rId13"/>
    <p:sldId id="293" r:id="rId14"/>
    <p:sldId id="299" r:id="rId15"/>
    <p:sldId id="302" r:id="rId16"/>
    <p:sldId id="301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297" r:id="rId27"/>
    <p:sldId id="313" r:id="rId28"/>
    <p:sldId id="314" r:id="rId29"/>
    <p:sldId id="315" r:id="rId30"/>
    <p:sldId id="316" r:id="rId31"/>
    <p:sldId id="317" r:id="rId32"/>
    <p:sldId id="323" r:id="rId33"/>
    <p:sldId id="324" r:id="rId34"/>
    <p:sldId id="328" r:id="rId35"/>
    <p:sldId id="330" r:id="rId36"/>
    <p:sldId id="325" r:id="rId37"/>
    <p:sldId id="329" r:id="rId38"/>
    <p:sldId id="326" r:id="rId39"/>
    <p:sldId id="334" r:id="rId40"/>
    <p:sldId id="335" r:id="rId41"/>
    <p:sldId id="336" r:id="rId42"/>
    <p:sldId id="337" r:id="rId43"/>
    <p:sldId id="338" r:id="rId44"/>
    <p:sldId id="339" r:id="rId45"/>
    <p:sldId id="340" r:id="rId46"/>
    <p:sldId id="341" r:id="rId47"/>
    <p:sldId id="343" r:id="rId48"/>
    <p:sldId id="332" r:id="rId49"/>
    <p:sldId id="333" r:id="rId50"/>
    <p:sldId id="344" r:id="rId51"/>
    <p:sldId id="345" r:id="rId52"/>
    <p:sldId id="346" r:id="rId53"/>
    <p:sldId id="347" r:id="rId54"/>
    <p:sldId id="263" r:id="rId55"/>
  </p:sldIdLst>
  <p:sldSz cx="9144000" cy="5143500" type="screen16x9"/>
  <p:notesSz cx="6858000" cy="9144000"/>
  <p:defaultTextStyle>
    <a:defPPr>
      <a:defRPr lang="zh-CN"/>
    </a:defPPr>
    <a:lvl1pPr marL="0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9890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79145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69035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58290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48180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38070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727325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117215" algn="l" defTabSz="77914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 userDrawn="1">
          <p15:clr>
            <a:srgbClr val="A4A3A4"/>
          </p15:clr>
        </p15:guide>
        <p15:guide id="2" pos="17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A292"/>
    <a:srgbClr val="F68426"/>
    <a:srgbClr val="E28C00"/>
    <a:srgbClr val="F39700"/>
    <a:srgbClr val="9EDAD3"/>
    <a:srgbClr val="00A191"/>
    <a:srgbClr val="00695F"/>
    <a:srgbClr val="B4E2DD"/>
    <a:srgbClr val="1DC1AD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5362" autoAdjust="0"/>
  </p:normalViewPr>
  <p:slideViewPr>
    <p:cSldViewPr>
      <p:cViewPr varScale="1">
        <p:scale>
          <a:sx n="85" d="100"/>
          <a:sy n="85" d="100"/>
        </p:scale>
        <p:origin x="-78" y="-156"/>
      </p:cViewPr>
      <p:guideLst>
        <p:guide orient="horz" pos="3072"/>
        <p:guide pos="174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72E62-3C5D-4204-8BF9-938F17CAE3E9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51188-EEA4-4AA9-8118-E19D443F58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215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90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003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746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8665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814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051188-EEA4-4AA9-8118-E19D443F58F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8036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8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PPT模板-08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46" y="0"/>
            <a:ext cx="9132109" cy="51435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4355976" y="1761660"/>
            <a:ext cx="4320480" cy="1102519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谢谢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733C4-CCC8-42F1-B6CA-2F2078F9A216}" type="datetimeFigureOut">
              <a:rPr lang="zh-CN" altLang="en-US" smtClean="0"/>
              <a:pPr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03502-3161-41FC-8A3F-83DF7E365BD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4087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ppt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872412"/>
            <a:ext cx="9144000" cy="271088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98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791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9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5829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48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3380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72732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1172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890" indent="0">
              <a:buNone/>
              <a:defRPr sz="1700" b="1"/>
            </a:lvl2pPr>
            <a:lvl3pPr marL="779145" indent="0">
              <a:buNone/>
              <a:defRPr sz="1500" b="1"/>
            </a:lvl3pPr>
            <a:lvl4pPr marL="1169035" indent="0">
              <a:buNone/>
              <a:defRPr sz="1400" b="1"/>
            </a:lvl4pPr>
            <a:lvl5pPr marL="1558290" indent="0">
              <a:buNone/>
              <a:defRPr sz="1400" b="1"/>
            </a:lvl5pPr>
            <a:lvl6pPr marL="1948180" indent="0">
              <a:buNone/>
              <a:defRPr sz="1400" b="1"/>
            </a:lvl6pPr>
            <a:lvl7pPr marL="2338070" indent="0">
              <a:buNone/>
              <a:defRPr sz="1400" b="1"/>
            </a:lvl7pPr>
            <a:lvl8pPr marL="2727325" indent="0">
              <a:buNone/>
              <a:defRPr sz="1400" b="1"/>
            </a:lvl8pPr>
            <a:lvl9pPr marL="3117215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890" indent="0">
              <a:buNone/>
              <a:defRPr sz="1700" b="1"/>
            </a:lvl2pPr>
            <a:lvl3pPr marL="779145" indent="0">
              <a:buNone/>
              <a:defRPr sz="1500" b="1"/>
            </a:lvl3pPr>
            <a:lvl4pPr marL="1169035" indent="0">
              <a:buNone/>
              <a:defRPr sz="1400" b="1"/>
            </a:lvl4pPr>
            <a:lvl5pPr marL="1558290" indent="0">
              <a:buNone/>
              <a:defRPr sz="1400" b="1"/>
            </a:lvl5pPr>
            <a:lvl6pPr marL="1948180" indent="0">
              <a:buNone/>
              <a:defRPr sz="1400" b="1"/>
            </a:lvl6pPr>
            <a:lvl7pPr marL="2338070" indent="0">
              <a:buNone/>
              <a:defRPr sz="1400" b="1"/>
            </a:lvl7pPr>
            <a:lvl8pPr marL="2727325" indent="0">
              <a:buNone/>
              <a:defRPr sz="1400" b="1"/>
            </a:lvl8pPr>
            <a:lvl9pPr marL="3117215" indent="0">
              <a:buNone/>
              <a:defRPr sz="1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9890" indent="0">
              <a:buNone/>
              <a:defRPr sz="2400"/>
            </a:lvl2pPr>
            <a:lvl3pPr marL="779145" indent="0">
              <a:buNone/>
              <a:defRPr sz="2000"/>
            </a:lvl3pPr>
            <a:lvl4pPr marL="1169035" indent="0">
              <a:buNone/>
              <a:defRPr sz="1700"/>
            </a:lvl4pPr>
            <a:lvl5pPr marL="1558290" indent="0">
              <a:buNone/>
              <a:defRPr sz="1700"/>
            </a:lvl5pPr>
            <a:lvl6pPr marL="1948180" indent="0">
              <a:buNone/>
              <a:defRPr sz="1700"/>
            </a:lvl6pPr>
            <a:lvl7pPr marL="2338070" indent="0">
              <a:buNone/>
              <a:defRPr sz="1700"/>
            </a:lvl7pPr>
            <a:lvl8pPr marL="2727325" indent="0">
              <a:buNone/>
              <a:defRPr sz="1700"/>
            </a:lvl8pPr>
            <a:lvl9pPr marL="3117215" indent="0">
              <a:buNone/>
              <a:defRPr sz="17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89890" indent="0">
              <a:buNone/>
              <a:defRPr sz="1000"/>
            </a:lvl2pPr>
            <a:lvl3pPr marL="779145" indent="0">
              <a:buNone/>
              <a:defRPr sz="900"/>
            </a:lvl3pPr>
            <a:lvl4pPr marL="1169035" indent="0">
              <a:buNone/>
              <a:defRPr sz="800"/>
            </a:lvl4pPr>
            <a:lvl5pPr marL="1558290" indent="0">
              <a:buNone/>
              <a:defRPr sz="800"/>
            </a:lvl5pPr>
            <a:lvl6pPr marL="1948180" indent="0">
              <a:buNone/>
              <a:defRPr sz="800"/>
            </a:lvl6pPr>
            <a:lvl7pPr marL="2338070" indent="0">
              <a:buNone/>
              <a:defRPr sz="800"/>
            </a:lvl7pPr>
            <a:lvl8pPr marL="2727325" indent="0">
              <a:buNone/>
              <a:defRPr sz="800"/>
            </a:lvl8pPr>
            <a:lvl9pPr marL="3117215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050" name="Picture 2" descr="C:\Users\Administrator\Desktop\新建文件夹 (3)\常规版辅助条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49725"/>
            <a:ext cx="9144000" cy="214313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77925" tIns="38963" rIns="77925" bIns="38963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77925" tIns="38963" rIns="77925" bIns="38963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5DEF-3991-4702-A964-7641CFF901B1}" type="datetimeFigureOut">
              <a:rPr lang="zh-CN" altLang="en-US" smtClean="0"/>
              <a:t>2017/10/19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E889-556A-4D5F-B728-97DC71948F1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wipe/>
  </p:transition>
  <p:txStyles>
    <p:titleStyle>
      <a:lvl1pPr algn="ctr" defTabSz="779145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100" indent="-292100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3095" indent="-243205" algn="l" defTabSz="779145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90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980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235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380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270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25" indent="-194945" algn="l" defTabSz="779145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890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145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9035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290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80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8070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25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215" algn="l" defTabSz="7791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://wl.koolearn.com/" TargetMode="Externa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8064" y="3012549"/>
            <a:ext cx="3240360" cy="1503417"/>
          </a:xfrm>
        </p:spPr>
        <p:txBody>
          <a:bodyPr vert="horz" lIns="0" tIns="38963" rIns="0" bIns="38963" rtlCol="0" anchor="ctr">
            <a:normAutofit/>
          </a:bodyPr>
          <a:lstStyle/>
          <a:p>
            <a:pPr algn="dist">
              <a:lnSpc>
                <a:spcPct val="130000"/>
              </a:lnSpc>
            </a:pPr>
            <a:r>
              <a:rPr lang="zh-CN" altLang="en-US" sz="2100" dirty="0"/>
              <a:t>新</a:t>
            </a:r>
            <a:r>
              <a:rPr lang="zh-CN" altLang="en-US" sz="2100" dirty="0" smtClean="0"/>
              <a:t>东方在线学习资源</a:t>
            </a:r>
            <a:endParaRPr lang="zh-CN" altLang="en-US" sz="2100" dirty="0"/>
          </a:p>
        </p:txBody>
      </p:sp>
      <p:sp>
        <p:nvSpPr>
          <p:cNvPr id="3" name="标题 1"/>
          <p:cNvSpPr txBox="1">
            <a:spLocks/>
          </p:cNvSpPr>
          <p:nvPr/>
        </p:nvSpPr>
        <p:spPr>
          <a:xfrm>
            <a:off x="5166066" y="1608393"/>
            <a:ext cx="3186354" cy="1287393"/>
          </a:xfrm>
          <a:prstGeom prst="rect">
            <a:avLst/>
          </a:prstGeom>
        </p:spPr>
        <p:txBody>
          <a:bodyPr vert="horz" lIns="0" tIns="34290" rIns="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zh-CN" altLang="en-US" sz="3300" dirty="0"/>
              <a:t>新时代</a:t>
            </a:r>
            <a:r>
              <a:rPr lang="en-US" altLang="zh-CN" sz="3300" dirty="0"/>
              <a:t/>
            </a:r>
            <a:br>
              <a:rPr lang="en-US" altLang="zh-CN" sz="3300" dirty="0"/>
            </a:br>
            <a:r>
              <a:rPr lang="en-US" altLang="zh-CN" sz="3300" dirty="0"/>
              <a:t>      </a:t>
            </a:r>
            <a:r>
              <a:rPr lang="zh-CN" altLang="en-US" sz="3300" dirty="0"/>
              <a:t>新体验</a:t>
            </a:r>
            <a:r>
              <a:rPr lang="en-US" altLang="zh-CN" sz="3300" dirty="0"/>
              <a:t/>
            </a:r>
            <a:br>
              <a:rPr lang="en-US" altLang="zh-CN" sz="3300" dirty="0"/>
            </a:br>
            <a:r>
              <a:rPr lang="en-US" altLang="zh-CN" sz="3300" dirty="0"/>
              <a:t>          </a:t>
            </a:r>
            <a:r>
              <a:rPr lang="zh-CN" altLang="en-US" sz="3300" dirty="0"/>
              <a:t>新学习</a:t>
            </a:r>
          </a:p>
        </p:txBody>
      </p:sp>
    </p:spTree>
    <p:extLst>
      <p:ext uri="{BB962C8B-B14F-4D97-AF65-F5344CB8AC3E}">
        <p14:creationId xmlns:p14="http://schemas.microsoft.com/office/powerpoint/2010/main" val="2449209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5"/>
          <p:cNvSpPr txBox="1"/>
          <p:nvPr/>
        </p:nvSpPr>
        <p:spPr>
          <a:xfrm>
            <a:off x="1049148" y="288250"/>
            <a:ext cx="983934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使用指南</a:t>
            </a:r>
          </a:p>
        </p:txBody>
      </p:sp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2257" y="1491630"/>
            <a:ext cx="802215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登录中国传媒大学图书馆网站，搜索“新东方多媒体学习库”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2256" y="2571750"/>
            <a:ext cx="8022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直接登录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library.koolearn.com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，注册个人账号，校内外均可学习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" grpId="0" animBg="1"/>
      <p:bldP spid="5" grpId="1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2257" y="1491630"/>
            <a:ext cx="34136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学习专属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LOGO</a:t>
            </a:r>
            <a:endParaRPr lang="zh-CN" altLang="en-US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305188" y="2022696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305187" y="2653941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05187" y="3285186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图片 5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3109" y="1871338"/>
            <a:ext cx="3785808" cy="2862210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50800" dir="2700000" algn="tl" rotWithShape="0">
              <a:srgbClr val="F39700">
                <a:alpha val="85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222257" y="2122875"/>
            <a:ext cx="34136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导航栏与搜索</a:t>
            </a:r>
          </a:p>
        </p:txBody>
      </p:sp>
      <p:sp>
        <p:nvSpPr>
          <p:cNvPr id="15" name="矩形 14"/>
          <p:cNvSpPr/>
          <p:nvPr/>
        </p:nvSpPr>
        <p:spPr>
          <a:xfrm>
            <a:off x="222257" y="2754120"/>
            <a:ext cx="341363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个人用户 登陆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注册</a:t>
            </a:r>
          </a:p>
        </p:txBody>
      </p:sp>
      <p:sp>
        <p:nvSpPr>
          <p:cNvPr id="16" name="矩形 15"/>
          <p:cNvSpPr/>
          <p:nvPr/>
        </p:nvSpPr>
        <p:spPr>
          <a:xfrm>
            <a:off x="222257" y="3385364"/>
            <a:ext cx="3413639" cy="1120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资讯推荐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每期精品课程推荐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学员经验分享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86797" y="339502"/>
            <a:ext cx="3829617" cy="1421014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50800" dir="2700000" algn="tl" rotWithShape="0">
              <a:srgbClr val="0CA292">
                <a:alpha val="85000"/>
              </a:srgbClr>
            </a:outerShdw>
          </a:effectLst>
        </p:spPr>
      </p:pic>
      <p:sp>
        <p:nvSpPr>
          <p:cNvPr id="17" name="TextBox 5"/>
          <p:cNvSpPr txBox="1"/>
          <p:nvPr/>
        </p:nvSpPr>
        <p:spPr>
          <a:xfrm>
            <a:off x="1049147" y="28825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使用指南</a:t>
            </a:r>
          </a:p>
        </p:txBody>
      </p:sp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412375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47" presetClass="entr" presetSubtype="0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34568E-6 L 0 -0.14784 " pathEditMode="relative" rAng="0" ptsTypes="AA">
                                      <p:cBhvr>
                                        <p:cTn id="24" dur="35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7" presetClass="entr" presetSubtype="0" decel="6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88889E-6 4.69136E-6 L -0.00138 0.10987 " pathEditMode="relative" rAng="0" ptsTypes="AA">
                                      <p:cBhvr>
                                        <p:cTn id="31" dur="35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5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00"/>
                            </p:stCondLst>
                            <p:childTnLst>
                              <p:par>
                                <p:cTn id="4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810802" y="0"/>
            <a:ext cx="1587600" cy="3598153"/>
          </a:xfrm>
          <a:prstGeom prst="rect">
            <a:avLst/>
          </a:prstGeom>
          <a:solidFill>
            <a:srgbClr val="F397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160586" y="1369178"/>
            <a:ext cx="1587480" cy="3670081"/>
          </a:xfrm>
          <a:prstGeom prst="rect">
            <a:avLst/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4601" y="1407278"/>
            <a:ext cx="3413639" cy="384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详细分类显示课程</a:t>
            </a: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67532" y="1870187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267531" y="2703672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267531" y="3260158"/>
            <a:ext cx="3168000" cy="0"/>
          </a:xfrm>
          <a:prstGeom prst="line">
            <a:avLst/>
          </a:prstGeom>
          <a:ln cap="rnd">
            <a:solidFill>
              <a:srgbClr val="0CA292"/>
            </a:solidFill>
            <a:prstDash val="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图片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0441" y="2615996"/>
            <a:ext cx="2548323" cy="1858818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50800" dir="2700000" algn="tl" rotWithShape="0">
              <a:srgbClr val="0CA292">
                <a:alpha val="85000"/>
              </a:srgbClr>
            </a:outerShdw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4187" y="361559"/>
            <a:ext cx="2520279" cy="1872208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50800" dir="2700000" algn="tl" rotWithShape="0">
              <a:srgbClr val="F39700">
                <a:alpha val="85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184601" y="1963764"/>
            <a:ext cx="3413639" cy="659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考试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分类显示考试，推送每日一练</a:t>
            </a:r>
          </a:p>
        </p:txBody>
      </p:sp>
      <p:sp>
        <p:nvSpPr>
          <p:cNvPr id="15" name="矩形 14"/>
          <p:cNvSpPr/>
          <p:nvPr/>
        </p:nvSpPr>
        <p:spPr>
          <a:xfrm>
            <a:off x="184601" y="2797249"/>
            <a:ext cx="3413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资讯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众多爱学资料免费提供</a:t>
            </a:r>
          </a:p>
        </p:txBody>
      </p:sp>
      <p:sp>
        <p:nvSpPr>
          <p:cNvPr id="16" name="矩形 15"/>
          <p:cNvSpPr/>
          <p:nvPr/>
        </p:nvSpPr>
        <p:spPr>
          <a:xfrm>
            <a:off x="184601" y="3353737"/>
            <a:ext cx="34136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200"/>
              </a:spcBef>
              <a:buClr>
                <a:srgbClr val="F39700"/>
              </a:buClr>
              <a:buFont typeface="Wingdings" panose="05000000000000000000" pitchFamily="2" charset="2"/>
              <a:buChar char="n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更多专业平台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四六级网考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互动口语平台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不列颠百科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30441" y="1751900"/>
            <a:ext cx="2548322" cy="737238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50800" dir="2700000" algn="tl" rotWithShape="0">
              <a:srgbClr val="F39700">
                <a:alpha val="85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94188" y="2377783"/>
            <a:ext cx="2520279" cy="750981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50800" dir="2700000" algn="tl" rotWithShape="0">
              <a:srgbClr val="0CA292">
                <a:alpha val="85000"/>
              </a:srgbClr>
            </a:outerShdw>
          </a:effectLst>
        </p:spPr>
      </p:pic>
      <p:sp>
        <p:nvSpPr>
          <p:cNvPr id="17" name="TextBox 5"/>
          <p:cNvSpPr txBox="1"/>
          <p:nvPr/>
        </p:nvSpPr>
        <p:spPr>
          <a:xfrm>
            <a:off x="1049147" y="28825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使用指南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decel="6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81481E-6 L -2.77778E-7 -0.14784 " pathEditMode="relative" rAng="0" ptsTypes="AA">
                                      <p:cBhvr>
                                        <p:cTn id="24" dur="35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7" presetClass="entr" presetSubtype="0" decel="6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77778E-7 -4.93827E-7 L -0.09496 -4.93827E-7 " pathEditMode="relative" rAng="0" ptsTypes="AA">
                                      <p:cBhvr>
                                        <p:cTn id="31" dur="35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7" presetClass="entr" presetSubtype="0" decel="6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77778E-6 2.46914E-6 L 2.77778E-6 0.1395 " pathEditMode="relative" rAng="0" ptsTypes="AA">
                                      <p:cBhvr>
                                        <p:cTn id="38" dur="35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4.32099E-6 L 0.08593 4.32099E-6 " pathEditMode="relative" rAng="0" ptsTypes="AA">
                                      <p:cBhvr>
                                        <p:cTn id="43" dur="3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900"/>
                            </p:stCondLst>
                            <p:childTnLst>
                              <p:par>
                                <p:cTn id="5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7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5"/>
          <p:cNvSpPr txBox="1"/>
          <p:nvPr/>
        </p:nvSpPr>
        <p:spPr>
          <a:xfrm>
            <a:off x="1336436" y="335145"/>
            <a:ext cx="6835963" cy="94046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en-US" altLang="zh-CN" sz="28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8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使用指南</a:t>
            </a:r>
            <a:r>
              <a:rPr lang="en-US" altLang="zh-CN" sz="28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8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是什么鬼？需要吗？画风转的有点快，看看到底是什么。。。。。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305" y="1347614"/>
            <a:ext cx="6466840" cy="339979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211709"/>
            <a:ext cx="1549563" cy="1584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71801" y="987574"/>
            <a:ext cx="3888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00"/>
              </a:spcBef>
              <a:buClr>
                <a:srgbClr val="F39700"/>
              </a:buClr>
            </a:pPr>
            <a:r>
              <a:rPr lang="zh-CN" altLang="en-US" sz="22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新东方多媒体学习库是什么？</a:t>
            </a:r>
            <a:endParaRPr lang="en-US" altLang="zh-CN" sz="22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796136" y="1887933"/>
            <a:ext cx="2808312" cy="3060000"/>
          </a:xfrm>
          <a:prstGeom prst="rect">
            <a:avLst/>
          </a:prstGeom>
          <a:solidFill>
            <a:srgbClr val="F397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  <p:sp>
        <p:nvSpPr>
          <p:cNvPr id="14" name="矩形 13"/>
          <p:cNvSpPr/>
          <p:nvPr/>
        </p:nvSpPr>
        <p:spPr>
          <a:xfrm>
            <a:off x="683568" y="1888014"/>
            <a:ext cx="2808312" cy="3060000"/>
          </a:xfrm>
          <a:prstGeom prst="rect">
            <a:avLst/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83568" y="3507854"/>
            <a:ext cx="27730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00"/>
              </a:spcBef>
              <a:buClr>
                <a:srgbClr val="F39700"/>
              </a:buClr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新东方多媒体学习库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(http://library.koolearn.com)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是集网络课堂、在线考试、多媒体互动为一体的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一站式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综合学习平台。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563638"/>
            <a:ext cx="2520279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矩形 15"/>
          <p:cNvSpPr/>
          <p:nvPr/>
        </p:nvSpPr>
        <p:spPr>
          <a:xfrm>
            <a:off x="5940152" y="2306263"/>
            <a:ext cx="1944216" cy="2497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四六级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考研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出国留学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应用外语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实用技能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求职指导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职业认证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"/>
              </a:lnSpc>
              <a:spcBef>
                <a:spcPts val="2200"/>
              </a:spcBef>
              <a:buClr>
                <a:srgbClr val="0CA292"/>
              </a:buClr>
              <a:buFont typeface="Wingdings" panose="05000000000000000000" pitchFamily="2" charset="2"/>
              <a:buChar char="n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公务员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7596464" y="1491630"/>
            <a:ext cx="1152000" cy="3157730"/>
            <a:chOff x="7596464" y="1491630"/>
            <a:chExt cx="1152000" cy="3157730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464" y="1491630"/>
              <a:ext cx="1152000" cy="56544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9" t="8970" r="7148" b="10557"/>
            <a:stretch/>
          </p:blipFill>
          <p:spPr>
            <a:xfrm>
              <a:off x="7596464" y="2083190"/>
              <a:ext cx="1152000" cy="1069715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74" r="14769"/>
            <a:stretch/>
          </p:blipFill>
          <p:spPr>
            <a:xfrm>
              <a:off x="7596464" y="3179023"/>
              <a:ext cx="1152000" cy="880435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6464" y="4085576"/>
              <a:ext cx="1152000" cy="563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125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"/>
                            </p:stCondLst>
                            <p:childTnLst>
                              <p:par>
                                <p:cTn id="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6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6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6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6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80"/>
                            </p:stCondLst>
                            <p:childTnLst>
                              <p:par>
                                <p:cTn id="4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80"/>
                            </p:stCondLst>
                            <p:childTnLst>
                              <p:par>
                                <p:cTn id="4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80" fill="hold">
                                          <p:stCondLst>
                                            <p:cond delay="8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80" fill="hold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80" fill="hold">
                                          <p:stCondLst>
                                            <p:cond delay="2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80" fill="hold">
                                          <p:stCondLst>
                                            <p:cond delay="3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4" decel="6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4" decel="6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"/>
                            </p:stCondLst>
                            <p:childTnLst>
                              <p:par>
                                <p:cTn id="6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10" grpId="0"/>
      <p:bldP spid="12" grpId="0" animBg="1"/>
      <p:bldP spid="6" grpId="0"/>
      <p:bldP spid="14" grpId="0" animBg="1"/>
      <p:bldP spid="1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3112062" y="650607"/>
            <a:ext cx="4030386" cy="4308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2200"/>
              </a:spcBef>
              <a:buClr>
                <a:srgbClr val="F39700"/>
              </a:buClr>
            </a:pPr>
            <a:r>
              <a:rPr lang="zh-CN" altLang="en-US" sz="22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新东方多媒体学习库网站结构</a:t>
            </a:r>
            <a:endParaRPr lang="en-US" altLang="zh-CN" sz="22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7504" y="1275606"/>
            <a:ext cx="8352928" cy="3600400"/>
            <a:chOff x="107504" y="1275606"/>
            <a:chExt cx="8352928" cy="3600400"/>
          </a:xfrm>
        </p:grpSpPr>
        <p:sp>
          <p:nvSpPr>
            <p:cNvPr id="6" name="圆角矩形 5"/>
            <p:cNvSpPr/>
            <p:nvPr/>
          </p:nvSpPr>
          <p:spPr>
            <a:xfrm>
              <a:off x="107504" y="2643758"/>
              <a:ext cx="2088232" cy="576064"/>
            </a:xfrm>
            <a:prstGeom prst="roundRect">
              <a:avLst/>
            </a:prstGeom>
            <a:solidFill>
              <a:srgbClr val="0CA292"/>
            </a:solidFill>
            <a:ln>
              <a:solidFill>
                <a:srgbClr val="0CA29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新东方多媒体学习库</a:t>
              </a: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2627784" y="1275606"/>
              <a:ext cx="1008112" cy="648072"/>
            </a:xfrm>
            <a:prstGeom prst="roundRect">
              <a:avLst/>
            </a:prstGeom>
            <a:solidFill>
              <a:srgbClr val="F68426"/>
            </a:solidFill>
            <a:ln>
              <a:solidFill>
                <a:srgbClr val="F684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课程</a:t>
              </a: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2627784" y="2283718"/>
              <a:ext cx="1008112" cy="648072"/>
            </a:xfrm>
            <a:prstGeom prst="roundRect">
              <a:avLst/>
            </a:prstGeom>
            <a:solidFill>
              <a:srgbClr val="F68426"/>
            </a:solidFill>
            <a:ln>
              <a:solidFill>
                <a:srgbClr val="F684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考试</a:t>
              </a: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2627784" y="3435846"/>
              <a:ext cx="1008112" cy="648072"/>
            </a:xfrm>
            <a:prstGeom prst="roundRect">
              <a:avLst/>
            </a:prstGeom>
            <a:solidFill>
              <a:srgbClr val="F68426"/>
            </a:solidFill>
            <a:ln>
              <a:solidFill>
                <a:srgbClr val="F684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资讯</a:t>
              </a: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2627784" y="4227934"/>
              <a:ext cx="1008112" cy="648072"/>
            </a:xfrm>
            <a:prstGeom prst="roundRect">
              <a:avLst/>
            </a:prstGeom>
            <a:solidFill>
              <a:srgbClr val="F68426"/>
            </a:solidFill>
            <a:ln>
              <a:solidFill>
                <a:srgbClr val="F6842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专项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211960" y="3110646"/>
              <a:ext cx="122413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爱学励志</a:t>
              </a:r>
              <a:endPara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zh-CN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爱学资料</a:t>
              </a:r>
              <a:endPara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zh-CN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爱学互动</a:t>
              </a:r>
              <a:endPara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zh-CN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爱学资讯</a:t>
              </a:r>
              <a:endParaRPr kumimoji="1" lang="en-US" altLang="zh-CN" sz="1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kumimoji="1" lang="zh-CN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爱学名师</a:t>
              </a: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07960" y="2994591"/>
              <a:ext cx="504000" cy="1665391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4128" y="1563638"/>
              <a:ext cx="2736304" cy="8058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24128" y="2355726"/>
              <a:ext cx="2232248" cy="866527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24128" y="3219823"/>
              <a:ext cx="2448272" cy="593520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24128" y="3867895"/>
              <a:ext cx="2112235" cy="792088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35897" y="2211710"/>
              <a:ext cx="1640930" cy="720000"/>
            </a:xfrm>
            <a:prstGeom prst="rect">
              <a:avLst/>
            </a:prstGeom>
          </p:spPr>
        </p:pic>
        <p:cxnSp>
          <p:nvCxnSpPr>
            <p:cNvPr id="37" name="肘形连接符 36"/>
            <p:cNvCxnSpPr>
              <a:stCxn id="6" idx="3"/>
              <a:endCxn id="13" idx="1"/>
            </p:cNvCxnSpPr>
            <p:nvPr/>
          </p:nvCxnSpPr>
          <p:spPr>
            <a:xfrm flipV="1">
              <a:off x="2195736" y="1599642"/>
              <a:ext cx="432048" cy="1332148"/>
            </a:xfrm>
            <a:prstGeom prst="bentConnector3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肘形连接符 38"/>
            <p:cNvCxnSpPr>
              <a:stCxn id="6" idx="3"/>
              <a:endCxn id="17" idx="1"/>
            </p:cNvCxnSpPr>
            <p:nvPr/>
          </p:nvCxnSpPr>
          <p:spPr>
            <a:xfrm>
              <a:off x="2195736" y="2931790"/>
              <a:ext cx="432048" cy="1620180"/>
            </a:xfrm>
            <a:prstGeom prst="bentConnector3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连接符 40"/>
            <p:cNvCxnSpPr>
              <a:stCxn id="6" idx="3"/>
              <a:endCxn id="15" idx="1"/>
            </p:cNvCxnSpPr>
            <p:nvPr/>
          </p:nvCxnSpPr>
          <p:spPr>
            <a:xfrm flipV="1">
              <a:off x="2195736" y="2607754"/>
              <a:ext cx="432048" cy="324036"/>
            </a:xfrm>
            <a:prstGeom prst="bentConnector3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肘形连接符 42"/>
            <p:cNvCxnSpPr>
              <a:stCxn id="6" idx="3"/>
              <a:endCxn id="16" idx="1"/>
            </p:cNvCxnSpPr>
            <p:nvPr/>
          </p:nvCxnSpPr>
          <p:spPr>
            <a:xfrm>
              <a:off x="2195736" y="2931790"/>
              <a:ext cx="432048" cy="828092"/>
            </a:xfrm>
            <a:prstGeom prst="bentConnector3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21344786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8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1059582"/>
            <a:ext cx="2663783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－登陆首页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</a:t>
            </a:r>
            <a:endParaRPr lang="en-US" altLang="zh-CN" sz="18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 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帮助学员了解网站引导学员快速学习详细如右图所示：</a:t>
            </a:r>
            <a:endParaRPr lang="en-US" altLang="zh-CN" sz="18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1059582"/>
            <a:ext cx="6222317" cy="380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7863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824150"/>
            <a:ext cx="5879975" cy="4124037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816" y="1059582"/>
            <a:ext cx="2664000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－课程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atin typeface="宋体" charset="0"/>
              <a:ea typeface="宋体" charset="0"/>
              <a:cs typeface="宋体" charset="0"/>
            </a:endParaRPr>
          </a:p>
          <a:p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简介：课程中心是网络课程的学习入口，包含国内应试、出国留学、应用外语、求职指导等网络课程。课程分类清晰，课程设置合理，教学形式多样。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作用：清晰合理的课程设置方便您快速定位想要收听的课程；多样化的教学形式可以提高学习兴趣，增强学习效果。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圆角矩形标注 6"/>
          <p:cNvSpPr>
            <a:spLocks noChangeArrowheads="1"/>
          </p:cNvSpPr>
          <p:nvPr/>
        </p:nvSpPr>
        <p:spPr bwMode="auto">
          <a:xfrm>
            <a:off x="5004048" y="313514"/>
            <a:ext cx="3744416" cy="448019"/>
          </a:xfrm>
          <a:prstGeom prst="wedgeRoundRectCallout">
            <a:avLst>
              <a:gd name="adj1" fmla="val -65152"/>
              <a:gd name="adj2" fmla="val 322047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通过“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课程分类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”快速定位想要收听的课程</a:t>
            </a:r>
          </a:p>
        </p:txBody>
      </p:sp>
      <p:sp>
        <p:nvSpPr>
          <p:cNvPr id="7" name="矩形 6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19275069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816" y="1059582"/>
            <a:ext cx="2664000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－考试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600" dirty="0"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简介：考试中心是在线考试的入口。考试中心的试题均由新东方多媒体学习库权威名师，根据考试命题趋势，汇集百万经典题目之精华 ，精心编纂而成，题库覆盖面广，考点全，试题紧扣考试大纲，训练效果明显。</a:t>
            </a: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1" y="474463"/>
            <a:ext cx="5616623" cy="58511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04" y="1086483"/>
            <a:ext cx="5582360" cy="371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8841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820991"/>
            <a:ext cx="5705252" cy="4055015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59582"/>
            <a:ext cx="2664296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－爱学励志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简介：爱学励志精选俞敏洪、王强、徐小平等一线名师的精彩演讲及讲座视频，包括职业规划、学习方法、人生感悟等。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作用：通过收听爱学励志频道的视频，您可以到感受奋发向上的学习精神，学习事半功倍的学习方法，指导学习、就业及人生规划。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圆角矩形标注 12"/>
          <p:cNvSpPr>
            <a:spLocks noChangeArrowheads="1"/>
          </p:cNvSpPr>
          <p:nvPr/>
        </p:nvSpPr>
        <p:spPr bwMode="auto">
          <a:xfrm>
            <a:off x="4716016" y="380401"/>
            <a:ext cx="3328988" cy="425450"/>
          </a:xfrm>
          <a:prstGeom prst="wedgeRoundRectCallout">
            <a:avLst>
              <a:gd name="adj1" fmla="val -34791"/>
              <a:gd name="adj2" fmla="val 178736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视频推荐区域：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快速查看最新视频</a:t>
            </a:r>
          </a:p>
        </p:txBody>
      </p:sp>
      <p:sp>
        <p:nvSpPr>
          <p:cNvPr id="7" name="圆角矩形标注 13"/>
          <p:cNvSpPr>
            <a:spLocks noChangeArrowheads="1"/>
          </p:cNvSpPr>
          <p:nvPr/>
        </p:nvSpPr>
        <p:spPr bwMode="auto">
          <a:xfrm>
            <a:off x="5148064" y="2510079"/>
            <a:ext cx="3456384" cy="482600"/>
          </a:xfrm>
          <a:prstGeom prst="wedgeRoundRectCallout">
            <a:avLst>
              <a:gd name="adj1" fmla="val -82385"/>
              <a:gd name="adj2" fmla="val 6480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大师讲堂：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点燃梦想，助跑人生，新东方大师级人物励志演讲</a:t>
            </a:r>
          </a:p>
        </p:txBody>
      </p:sp>
      <p:sp>
        <p:nvSpPr>
          <p:cNvPr id="10" name="矩形 9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3311241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827584" y="411510"/>
            <a:ext cx="345638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</a:t>
            </a:r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东方多媒体学习库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2644797" y="841511"/>
            <a:ext cx="3888432" cy="38884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3159750" y="1605492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学习信息多难辨优势</a:t>
            </a:r>
          </a:p>
        </p:txBody>
      </p:sp>
      <p:sp>
        <p:nvSpPr>
          <p:cNvPr id="22" name="矩形 21"/>
          <p:cNvSpPr/>
          <p:nvPr/>
        </p:nvSpPr>
        <p:spPr>
          <a:xfrm>
            <a:off x="3313638" y="2102144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各种学习成本高昂</a:t>
            </a:r>
          </a:p>
        </p:txBody>
      </p:sp>
      <p:sp>
        <p:nvSpPr>
          <p:cNvPr id="23" name="矩形 22"/>
          <p:cNvSpPr/>
          <p:nvPr/>
        </p:nvSpPr>
        <p:spPr>
          <a:xfrm>
            <a:off x="3005861" y="2598796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难寻适合的资源及资料</a:t>
            </a:r>
          </a:p>
        </p:txBody>
      </p:sp>
      <p:sp>
        <p:nvSpPr>
          <p:cNvPr id="24" name="矩形 23"/>
          <p:cNvSpPr/>
          <p:nvPr/>
        </p:nvSpPr>
        <p:spPr>
          <a:xfrm>
            <a:off x="3313638" y="3095448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学习效果无法评估</a:t>
            </a:r>
          </a:p>
        </p:txBody>
      </p:sp>
      <p:sp>
        <p:nvSpPr>
          <p:cNvPr id="25" name="矩形 24"/>
          <p:cNvSpPr/>
          <p:nvPr/>
        </p:nvSpPr>
        <p:spPr>
          <a:xfrm>
            <a:off x="3313638" y="3592099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实用目标无法达成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339752" y="841511"/>
            <a:ext cx="4420918" cy="3888432"/>
            <a:chOff x="2322739" y="835172"/>
            <a:chExt cx="4420918" cy="3888432"/>
          </a:xfrm>
        </p:grpSpPr>
        <p:sp>
          <p:nvSpPr>
            <p:cNvPr id="17" name="椭圆 16"/>
            <p:cNvSpPr/>
            <p:nvPr/>
          </p:nvSpPr>
          <p:spPr>
            <a:xfrm>
              <a:off x="2627784" y="835172"/>
              <a:ext cx="3888432" cy="3888432"/>
            </a:xfrm>
            <a:prstGeom prst="ellipse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2322739" y="1413283"/>
              <a:ext cx="4420918" cy="23329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方便、快捷</a:t>
              </a:r>
              <a:endPara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定位实用的</a:t>
              </a:r>
              <a:endPara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学习资源与服务</a:t>
              </a:r>
            </a:p>
            <a:p>
              <a:pPr algn="ctr">
                <a:lnSpc>
                  <a:spcPct val="140000"/>
                </a:lnSpc>
              </a:pPr>
              <a:r>
                <a:rPr lang="zh-CN" altLang="zh-CN" sz="1600" dirty="0">
                  <a:solidFill>
                    <a:schemeClr val="bg1"/>
                  </a:solidFill>
                  <a:latin typeface="微软雅黑" panose="020B0503020204020204" pitchFamily="82" charset="2"/>
                  <a:ea typeface="微软雅黑" panose="020B0503020204020204" pitchFamily="82" charset="2"/>
                </a:rPr>
                <a:t>新东方多媒体学习库</a:t>
              </a:r>
              <a:endParaRPr lang="en-US" altLang="zh-CN" sz="1600" dirty="0">
                <a:solidFill>
                  <a:schemeClr val="bg1"/>
                </a:solidFill>
                <a:latin typeface="微软雅黑" panose="020B0503020204020204" pitchFamily="82" charset="2"/>
                <a:ea typeface="微软雅黑" panose="020B0503020204020204" pitchFamily="82" charset="2"/>
              </a:endParaRPr>
            </a:p>
            <a:p>
              <a:pPr algn="ctr">
                <a:lnSpc>
                  <a:spcPct val="140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微软雅黑" panose="020B0503020204020204" pitchFamily="82" charset="2"/>
                  <a:ea typeface="微软雅黑" panose="020B0503020204020204" pitchFamily="82" charset="2"/>
                </a:rPr>
                <a:t>(http://library.koolearn.com)</a:t>
              </a:r>
              <a:endParaRPr lang="zh-CN" altLang="en-US" sz="1600" dirty="0">
                <a:solidFill>
                  <a:schemeClr val="bg1"/>
                </a:solidFill>
                <a:latin typeface="微软雅黑" panose="020B0503020204020204" pitchFamily="82" charset="2"/>
                <a:ea typeface="微软雅黑" panose="020B0503020204020204" pitchFamily="82" charset="2"/>
              </a:endParaRPr>
            </a:p>
          </p:txBody>
        </p:sp>
      </p:grpSp>
      <p:sp>
        <p:nvSpPr>
          <p:cNvPr id="7" name="KSO_Shape"/>
          <p:cNvSpPr/>
          <p:nvPr/>
        </p:nvSpPr>
        <p:spPr bwMode="auto">
          <a:xfrm>
            <a:off x="1508324" y="2133349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</a:t>
            </a:r>
          </a:p>
        </p:txBody>
      </p:sp>
      <p:sp>
        <p:nvSpPr>
          <p:cNvPr id="8" name="KSO_Shape"/>
          <p:cNvSpPr/>
          <p:nvPr/>
        </p:nvSpPr>
        <p:spPr bwMode="auto">
          <a:xfrm>
            <a:off x="6022639" y="2133349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资讯</a:t>
            </a:r>
          </a:p>
        </p:txBody>
      </p:sp>
      <p:sp>
        <p:nvSpPr>
          <p:cNvPr id="9" name="KSO_Shape"/>
          <p:cNvSpPr/>
          <p:nvPr/>
        </p:nvSpPr>
        <p:spPr bwMode="auto">
          <a:xfrm>
            <a:off x="5678464" y="847851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</a:t>
            </a:r>
          </a:p>
        </p:txBody>
      </p:sp>
      <p:sp>
        <p:nvSpPr>
          <p:cNvPr id="10" name="KSO_Shape"/>
          <p:cNvSpPr/>
          <p:nvPr/>
        </p:nvSpPr>
        <p:spPr bwMode="auto">
          <a:xfrm>
            <a:off x="1971573" y="3418846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</a:p>
        </p:txBody>
      </p:sp>
      <p:sp>
        <p:nvSpPr>
          <p:cNvPr id="11" name="KSO_Shape"/>
          <p:cNvSpPr/>
          <p:nvPr/>
        </p:nvSpPr>
        <p:spPr bwMode="auto">
          <a:xfrm>
            <a:off x="2142519" y="847851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</a:t>
            </a:r>
          </a:p>
        </p:txBody>
      </p:sp>
      <p:sp>
        <p:nvSpPr>
          <p:cNvPr id="12" name="KSO_Shape"/>
          <p:cNvSpPr/>
          <p:nvPr/>
        </p:nvSpPr>
        <p:spPr bwMode="auto">
          <a:xfrm>
            <a:off x="5683044" y="3418846"/>
            <a:ext cx="1571084" cy="864096"/>
          </a:xfrm>
          <a:custGeom>
            <a:avLst/>
            <a:gdLst>
              <a:gd name="T0" fmla="*/ 2147483646 w 5345"/>
              <a:gd name="T1" fmla="*/ 2147483646 h 2936"/>
              <a:gd name="T2" fmla="*/ 2147483646 w 5345"/>
              <a:gd name="T3" fmla="*/ 2147483646 h 2936"/>
              <a:gd name="T4" fmla="*/ 2147483646 w 5345"/>
              <a:gd name="T5" fmla="*/ 2147483646 h 2936"/>
              <a:gd name="T6" fmla="*/ 2147483646 w 5345"/>
              <a:gd name="T7" fmla="*/ 2147483646 h 2936"/>
              <a:gd name="T8" fmla="*/ 2147483646 w 5345"/>
              <a:gd name="T9" fmla="*/ 2147483646 h 2936"/>
              <a:gd name="T10" fmla="*/ 2147483646 w 5345"/>
              <a:gd name="T11" fmla="*/ 2147483646 h 2936"/>
              <a:gd name="T12" fmla="*/ 2147483646 w 5345"/>
              <a:gd name="T13" fmla="*/ 2147483646 h 2936"/>
              <a:gd name="T14" fmla="*/ 2147483646 w 5345"/>
              <a:gd name="T15" fmla="*/ 2147483646 h 2936"/>
              <a:gd name="T16" fmla="*/ 2147483646 w 5345"/>
              <a:gd name="T17" fmla="*/ 2147483646 h 2936"/>
              <a:gd name="T18" fmla="*/ 2147483646 w 5345"/>
              <a:gd name="T19" fmla="*/ 2147483646 h 2936"/>
              <a:gd name="T20" fmla="*/ 2147483646 w 5345"/>
              <a:gd name="T21" fmla="*/ 2147483646 h 2936"/>
              <a:gd name="T22" fmla="*/ 2147483646 w 5345"/>
              <a:gd name="T23" fmla="*/ 2147483646 h 2936"/>
              <a:gd name="T24" fmla="*/ 2147483646 w 5345"/>
              <a:gd name="T25" fmla="*/ 2147483646 h 2936"/>
              <a:gd name="T26" fmla="*/ 2147483646 w 5345"/>
              <a:gd name="T27" fmla="*/ 2147483646 h 2936"/>
              <a:gd name="T28" fmla="*/ 2147483646 w 5345"/>
              <a:gd name="T29" fmla="*/ 2147483646 h 2936"/>
              <a:gd name="T30" fmla="*/ 2147483646 w 5345"/>
              <a:gd name="T31" fmla="*/ 772639970 h 2936"/>
              <a:gd name="T32" fmla="*/ 2147483646 w 5345"/>
              <a:gd name="T33" fmla="*/ 0 h 2936"/>
              <a:gd name="T34" fmla="*/ 2147483646 w 5345"/>
              <a:gd name="T35" fmla="*/ 363587807 h 2936"/>
              <a:gd name="T36" fmla="*/ 2147483646 w 5345"/>
              <a:gd name="T37" fmla="*/ 2147483646 h 2936"/>
              <a:gd name="T38" fmla="*/ 2147483646 w 5345"/>
              <a:gd name="T39" fmla="*/ 2147483646 h 2936"/>
              <a:gd name="T40" fmla="*/ 2147483646 w 5345"/>
              <a:gd name="T41" fmla="*/ 2147483646 h 2936"/>
              <a:gd name="T42" fmla="*/ 2147483646 w 5345"/>
              <a:gd name="T43" fmla="*/ 2147483646 h 2936"/>
              <a:gd name="T44" fmla="*/ 2147483646 w 5345"/>
              <a:gd name="T45" fmla="*/ 2147483646 h 2936"/>
              <a:gd name="T46" fmla="*/ 2147483646 w 5345"/>
              <a:gd name="T47" fmla="*/ 2147483646 h 2936"/>
              <a:gd name="T48" fmla="*/ 2147483646 w 5345"/>
              <a:gd name="T49" fmla="*/ 2147483646 h 2936"/>
              <a:gd name="T50" fmla="*/ 2147483646 w 5345"/>
              <a:gd name="T51" fmla="*/ 2147483646 h 2936"/>
              <a:gd name="T52" fmla="*/ 2147483646 w 5345"/>
              <a:gd name="T53" fmla="*/ 2147483646 h 2936"/>
              <a:gd name="T54" fmla="*/ 2147483646 w 5345"/>
              <a:gd name="T55" fmla="*/ 2147483646 h 2936"/>
              <a:gd name="T56" fmla="*/ 2147483646 w 5345"/>
              <a:gd name="T57" fmla="*/ 2147483646 h 2936"/>
              <a:gd name="T58" fmla="*/ 2147483646 w 5345"/>
              <a:gd name="T59" fmla="*/ 2147483646 h 2936"/>
              <a:gd name="T60" fmla="*/ 2147483646 w 5345"/>
              <a:gd name="T61" fmla="*/ 2147483646 h 2936"/>
              <a:gd name="T62" fmla="*/ 452722804 w 5345"/>
              <a:gd name="T63" fmla="*/ 2147483646 h 2936"/>
              <a:gd name="T64" fmla="*/ 90570008 w 5345"/>
              <a:gd name="T65" fmla="*/ 2147483646 h 2936"/>
              <a:gd name="T66" fmla="*/ 1629877726 w 5345"/>
              <a:gd name="T67" fmla="*/ 2147483646 h 2936"/>
              <a:gd name="T68" fmla="*/ 2147483646 w 5345"/>
              <a:gd name="T69" fmla="*/ 2147483646 h 2936"/>
              <a:gd name="T70" fmla="*/ 2147483646 w 5345"/>
              <a:gd name="T71" fmla="*/ 2147483646 h 2936"/>
              <a:gd name="T72" fmla="*/ 2147483646 w 5345"/>
              <a:gd name="T73" fmla="*/ 2147483646 h 2936"/>
              <a:gd name="T74" fmla="*/ 2147483646 w 5345"/>
              <a:gd name="T75" fmla="*/ 2147483646 h 2936"/>
              <a:gd name="T76" fmla="*/ 2147483646 w 5345"/>
              <a:gd name="T77" fmla="*/ 2147483646 h 2936"/>
              <a:gd name="T78" fmla="*/ 2147483646 w 5345"/>
              <a:gd name="T79" fmla="*/ 2147483646 h 2936"/>
              <a:gd name="T80" fmla="*/ 2147483646 w 5345"/>
              <a:gd name="T81" fmla="*/ 2147483646 h 2936"/>
              <a:gd name="T82" fmla="*/ 2147483646 w 5345"/>
              <a:gd name="T83" fmla="*/ 2147483646 h 2936"/>
              <a:gd name="T84" fmla="*/ 2147483646 w 5345"/>
              <a:gd name="T85" fmla="*/ 2147483646 h 2936"/>
              <a:gd name="T86" fmla="*/ 2147483646 w 5345"/>
              <a:gd name="T87" fmla="*/ 2147483646 h 2936"/>
              <a:gd name="T88" fmla="*/ 2147483646 w 5345"/>
              <a:gd name="T89" fmla="*/ 2147483646 h 2936"/>
              <a:gd name="T90" fmla="*/ 2147483646 w 5345"/>
              <a:gd name="T91" fmla="*/ 2147483646 h 2936"/>
              <a:gd name="T92" fmla="*/ 2147483646 w 5345"/>
              <a:gd name="T93" fmla="*/ 2147483646 h 2936"/>
              <a:gd name="T94" fmla="*/ 2147483646 w 5345"/>
              <a:gd name="T95" fmla="*/ 2147483646 h 2936"/>
              <a:gd name="T96" fmla="*/ 2147483646 w 5345"/>
              <a:gd name="T97" fmla="*/ 2147483646 h 2936"/>
              <a:gd name="T98" fmla="*/ 2147483646 w 5345"/>
              <a:gd name="T99" fmla="*/ 2147483646 h 2936"/>
              <a:gd name="T100" fmla="*/ 2147483646 w 5345"/>
              <a:gd name="T101" fmla="*/ 2147483646 h 2936"/>
              <a:gd name="T102" fmla="*/ 2147483646 w 5345"/>
              <a:gd name="T103" fmla="*/ 2147483646 h 2936"/>
              <a:gd name="T104" fmla="*/ 2147483646 w 5345"/>
              <a:gd name="T105" fmla="*/ 2147483646 h 29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345" h="2936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0CA292"/>
          </a:solidFill>
          <a:ln w="34925">
            <a:solidFill>
              <a:schemeClr val="bg1"/>
            </a:solidFill>
          </a:ln>
        </p:spPr>
        <p:txBody>
          <a:bodyPr t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r>
              <a:rPr lang="zh-CN" altLang="en-US" sz="2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资料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decel="6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2" decel="6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decel="6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decel="6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9496 -3.33333E-6 " pathEditMode="relative" rAng="0" ptsTypes="AA">
                                      <p:cBhvr>
                                        <p:cTn id="68" dur="35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7" presetClass="entr" presetSubtype="0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pat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33333E-6 -3.33333E-6 L -0.09496 -3.33333E-6 " pathEditMode="relative" rAng="0" ptsTypes="AA">
                                      <p:cBhvr>
                                        <p:cTn id="75" dur="35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7" presetClass="entr" presetSubtype="0" decel="6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pat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3.33333E-6 -3.33333E-6 L -0.09496 -3.33333E-6 " pathEditMode="relative" rAng="0" ptsTypes="AA">
                                      <p:cBhvr>
                                        <p:cTn id="82" dur="3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57" y="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3" presetClass="pat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44444E-6 4.5679E-6 L 0.08594 4.5679E-6 " pathEditMode="relative" rAng="0" ptsTypes="AA">
                                      <p:cBhvr>
                                        <p:cTn id="87" dur="35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0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3" presetClass="path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44444E-6 4.5679E-6 L 0.10209 4.5679E-6 " pathEditMode="relative" rAng="0" ptsTypes="AA">
                                      <p:cBhvr>
                                        <p:cTn id="92" dur="35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3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3" presetClass="pat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4.5679E-6 L 0.09722 4.5679E-6 " pathEditMode="relative" rAng="0" ptsTypes="AA">
                                      <p:cBhvr>
                                        <p:cTn id="97" dur="35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10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" grpId="0" animBg="1"/>
      <p:bldP spid="2" grpId="1" animBg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59582"/>
            <a:ext cx="2664000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－爱学励志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简介：爱学励志精选俞敏洪、王强、徐小平等一线名师的精彩演讲及讲座视频，包括职业规划、学习方法、人生感悟等。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作用：通过收听爱学励志频道的视频，您可以到感受奋发向上的学习精神，学习事半功倍的学习方法，指导学习、就业及人生规划。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988006"/>
            <a:ext cx="5635531" cy="3888000"/>
          </a:xfrm>
          <a:prstGeom prst="rect">
            <a:avLst/>
          </a:prstGeom>
        </p:spPr>
      </p:pic>
      <p:sp>
        <p:nvSpPr>
          <p:cNvPr id="8" name="圆角矩形标注 14"/>
          <p:cNvSpPr>
            <a:spLocks noChangeArrowheads="1"/>
          </p:cNvSpPr>
          <p:nvPr/>
        </p:nvSpPr>
        <p:spPr bwMode="auto">
          <a:xfrm>
            <a:off x="4860032" y="396285"/>
            <a:ext cx="3330575" cy="452437"/>
          </a:xfrm>
          <a:prstGeom prst="wedgeRoundRectCallout">
            <a:avLst>
              <a:gd name="adj1" fmla="val -68620"/>
              <a:gd name="adj2" fmla="val 253167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名师课堂：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包括国内应试、出国留学等各类考试复习指导视频，指点考试迷津</a:t>
            </a:r>
          </a:p>
        </p:txBody>
      </p:sp>
      <p:sp>
        <p:nvSpPr>
          <p:cNvPr id="10" name="圆角矩形标注 17"/>
          <p:cNvSpPr>
            <a:spLocks noChangeArrowheads="1"/>
          </p:cNvSpPr>
          <p:nvPr/>
        </p:nvSpPr>
        <p:spPr bwMode="auto">
          <a:xfrm>
            <a:off x="4572000" y="3435846"/>
            <a:ext cx="3327400" cy="466725"/>
          </a:xfrm>
          <a:prstGeom prst="wedgeRoundRectCallout">
            <a:avLst>
              <a:gd name="adj1" fmla="val -60462"/>
              <a:gd name="adj2" fmla="val 119182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高分学员经验分享：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高分学员分享学习经验谈</a:t>
            </a:r>
          </a:p>
        </p:txBody>
      </p:sp>
      <p:sp>
        <p:nvSpPr>
          <p:cNvPr id="12" name="矩形 11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172108406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197" y="948687"/>
            <a:ext cx="5938283" cy="4194813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59582"/>
            <a:ext cx="2664000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－爱学资料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简介：爱学资料经过精心设计和分类，确保准确性、前沿性、有用性。内容类别包括课堂讲义、笔记、习题集、真题讲解、电子期刊；分类体系与课程同步，科学清晰，既符合用户学习资料的使用习惯。</a:t>
            </a:r>
            <a:r>
              <a:rPr lang="en-US" altLang="zh-CN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    </a:t>
            </a: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作用：爱学资料是网络课程的有力补充，既可以巩固所学，也可丰富、扩展知识面。同时强大的跨库检索功能，帮助您在海量资料中快速寻找对自己有价值的内容，提升用户体验。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圆角矩形标注 12"/>
          <p:cNvSpPr>
            <a:spLocks noChangeArrowheads="1"/>
          </p:cNvSpPr>
          <p:nvPr/>
        </p:nvSpPr>
        <p:spPr bwMode="auto">
          <a:xfrm>
            <a:off x="5113982" y="537524"/>
            <a:ext cx="3346450" cy="411163"/>
          </a:xfrm>
          <a:prstGeom prst="wedgeRoundRectCallout">
            <a:avLst>
              <a:gd name="adj1" fmla="val -69483"/>
              <a:gd name="adj2" fmla="val 329319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推荐区：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快速查看最新、最热、最全资料推荐</a:t>
            </a:r>
          </a:p>
        </p:txBody>
      </p:sp>
      <p:sp>
        <p:nvSpPr>
          <p:cNvPr id="12" name="圆角矩形标注 13"/>
          <p:cNvSpPr>
            <a:spLocks noChangeArrowheads="1"/>
          </p:cNvSpPr>
          <p:nvPr/>
        </p:nvSpPr>
        <p:spPr bwMode="auto">
          <a:xfrm>
            <a:off x="5338960" y="2408932"/>
            <a:ext cx="3265488" cy="450850"/>
          </a:xfrm>
          <a:prstGeom prst="wedgeRoundRectCallout">
            <a:avLst>
              <a:gd name="adj1" fmla="val -97824"/>
              <a:gd name="adj2" fmla="val 78565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分类下载区：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资料按科目分类，方便用户快速查看需要的资料</a:t>
            </a:r>
          </a:p>
        </p:txBody>
      </p:sp>
      <p:sp>
        <p:nvSpPr>
          <p:cNvPr id="13" name="圆角矩形标注 14"/>
          <p:cNvSpPr>
            <a:spLocks noChangeArrowheads="1"/>
          </p:cNvSpPr>
          <p:nvPr/>
        </p:nvSpPr>
        <p:spPr bwMode="auto">
          <a:xfrm>
            <a:off x="5100835" y="3536969"/>
            <a:ext cx="3503613" cy="720000"/>
          </a:xfrm>
          <a:prstGeom prst="wedgeRoundRectCallout">
            <a:avLst>
              <a:gd name="adj1" fmla="val -88579"/>
              <a:gd name="adj2" fmla="val 80333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电子期刊：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每季度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期电子杂志，内容集考试、学习、生活、娱乐于一体，极具趣味性</a:t>
            </a:r>
          </a:p>
        </p:txBody>
      </p:sp>
      <p:sp>
        <p:nvSpPr>
          <p:cNvPr id="10" name="矩形 9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9227410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858102"/>
            <a:ext cx="5760640" cy="4046703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43562"/>
            <a:ext cx="2664000" cy="3832443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－爱学互动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简介：爱学互动包括</a:t>
            </a:r>
            <a:r>
              <a:rPr lang="en-US" altLang="zh-CN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YY</a:t>
            </a: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语音直播课堂、时时英语电台、论坛三个互动栏目。涵盖娱乐、生活、文化类型，趣味性也比较强，用户在锻炼口语、听力技能的同时，也能了解到西方文化，提高英语文化素养。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作用：爱学互动是学习库为广大学员提供实时在线交流平台，学员与名师可以通过语音时时交流互动，及时解决学习中的疑难问题。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圆角矩形标注 11"/>
          <p:cNvSpPr>
            <a:spLocks noChangeArrowheads="1"/>
          </p:cNvSpPr>
          <p:nvPr/>
        </p:nvSpPr>
        <p:spPr bwMode="auto">
          <a:xfrm>
            <a:off x="5610701" y="166786"/>
            <a:ext cx="3503613" cy="720000"/>
          </a:xfrm>
          <a:prstGeom prst="wedgeRoundRectCallout">
            <a:avLst>
              <a:gd name="adj1" fmla="val -23683"/>
              <a:gd name="adj2" fmla="val 70228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课堂推荐区域，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定期推出精品课堂专题，将分散的课堂内容体系化，方便用户学习使用；</a:t>
            </a:r>
          </a:p>
        </p:txBody>
      </p:sp>
      <p:sp>
        <p:nvSpPr>
          <p:cNvPr id="14" name="圆角矩形标注 12"/>
          <p:cNvSpPr>
            <a:spLocks noChangeArrowheads="1"/>
          </p:cNvSpPr>
          <p:nvPr/>
        </p:nvSpPr>
        <p:spPr bwMode="auto">
          <a:xfrm>
            <a:off x="5629573" y="3686175"/>
            <a:ext cx="3529013" cy="1457325"/>
          </a:xfrm>
          <a:prstGeom prst="wedgeRoundRectCallout">
            <a:avLst>
              <a:gd name="adj1" fmla="val -76887"/>
              <a:gd name="adj2" fmla="val -25975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英语直播课堂：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包含考试辅导、新概念、时文赏析等课程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左侧为每周课表，帮用户筛选有用的课程信息；右侧为往期推荐课程的回顾，含讲义、笔记、音频文件等辅助学习资料，用户即使错过直播时间，精彩内容也不会错过</a:t>
            </a:r>
          </a:p>
        </p:txBody>
      </p:sp>
      <p:sp>
        <p:nvSpPr>
          <p:cNvPr id="7" name="矩形 6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2587682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4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988800"/>
            <a:ext cx="5735155" cy="3888000"/>
          </a:xfrm>
          <a:prstGeom prst="rect">
            <a:avLst/>
          </a:prstGeom>
        </p:spPr>
      </p:pic>
      <p:sp>
        <p:nvSpPr>
          <p:cNvPr id="8" name="圆角矩形标注 13"/>
          <p:cNvSpPr>
            <a:spLocks noChangeArrowheads="1"/>
          </p:cNvSpPr>
          <p:nvPr/>
        </p:nvSpPr>
        <p:spPr bwMode="auto">
          <a:xfrm>
            <a:off x="5304347" y="260437"/>
            <a:ext cx="3529013" cy="1584000"/>
          </a:xfrm>
          <a:prstGeom prst="wedgeRoundRectCallout">
            <a:avLst>
              <a:gd name="adj1" fmla="val -95687"/>
              <a:gd name="adj2" fmla="val 34328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时时英语，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包括听力听力晨读、随时英语（英伦风格，英式英语）音频在线收听。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左侧为编辑推荐的节目单，帮用户筛选有用的课程信息；右侧为往期节目回放，音频文件可在线收听，随时“磨练耳朵”，进行听力训练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标注 14"/>
          <p:cNvSpPr>
            <a:spLocks noChangeArrowheads="1"/>
          </p:cNvSpPr>
          <p:nvPr/>
        </p:nvSpPr>
        <p:spPr bwMode="auto">
          <a:xfrm>
            <a:off x="5396421" y="3291830"/>
            <a:ext cx="3344863" cy="355600"/>
          </a:xfrm>
          <a:prstGeom prst="wedgeRoundRectCallout">
            <a:avLst>
              <a:gd name="adj1" fmla="val -58622"/>
              <a:gd name="adj2" fmla="val 278677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论坛：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与爱学资料论坛区相同</a:t>
            </a:r>
          </a:p>
        </p:txBody>
      </p:sp>
      <p:sp>
        <p:nvSpPr>
          <p:cNvPr id="7" name="矩形 5"/>
          <p:cNvSpPr>
            <a:spLocks noChangeArrowheads="1"/>
          </p:cNvSpPr>
          <p:nvPr/>
        </p:nvSpPr>
        <p:spPr bwMode="auto">
          <a:xfrm>
            <a:off x="251520" y="1043562"/>
            <a:ext cx="2664000" cy="3832443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－爱学互动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简介：爱学互动包括</a:t>
            </a:r>
            <a:r>
              <a:rPr lang="en-US" altLang="zh-CN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YY</a:t>
            </a: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语音直播课堂、时时英语电台、论坛三个互动栏目。涵盖娱乐、生活、文化类型，趣味性也比较强，用户在锻炼口语、听力技能的同时，也能了解到西方文化，提高英语文化素养。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作用：爱学互动是学习库为广大学员提供实时在线交流平台，学员与名师可以通过语音时时交流互动，及时解决学习中的疑难问题。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5948187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  <p:bldP spid="11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890" y="987574"/>
            <a:ext cx="5809574" cy="3947943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43562"/>
            <a:ext cx="2664000" cy="383244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简介：爱学资讯可以提供个性化、全程化、精准的考试资讯，如考试复习计划、学习指导，励志经验分享、招考信息等。资讯更新及时、准确。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作用：方便学员第一时间获取最新考试信息、帮助学生在考试复习阶段少走弯路、有的放矢，保证学习效果。</a:t>
            </a:r>
            <a:endParaRPr lang="en-US" altLang="zh-CN" sz="1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圆角矩形标注 10"/>
          <p:cNvSpPr>
            <a:spLocks noChangeArrowheads="1"/>
          </p:cNvSpPr>
          <p:nvPr/>
        </p:nvSpPr>
        <p:spPr bwMode="auto">
          <a:xfrm>
            <a:off x="5754892" y="257794"/>
            <a:ext cx="3265488" cy="684000"/>
          </a:xfrm>
          <a:prstGeom prst="wedgeRoundRectCallout">
            <a:avLst>
              <a:gd name="adj1" fmla="val -59878"/>
              <a:gd name="adj2" fmla="val 146302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资讯、专题推荐区域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，根据不同的考试时段，推出考试专题；帮助学员系统复习，提升复习效果。</a:t>
            </a:r>
          </a:p>
        </p:txBody>
      </p:sp>
      <p:sp>
        <p:nvSpPr>
          <p:cNvPr id="13" name="圆角矩形标注 11"/>
          <p:cNvSpPr>
            <a:spLocks noChangeArrowheads="1"/>
          </p:cNvSpPr>
          <p:nvPr/>
        </p:nvSpPr>
        <p:spPr bwMode="auto">
          <a:xfrm>
            <a:off x="5740902" y="2355726"/>
            <a:ext cx="3271838" cy="720000"/>
          </a:xfrm>
          <a:prstGeom prst="wedgeRoundRectCallout">
            <a:avLst>
              <a:gd name="adj1" fmla="val -57656"/>
              <a:gd name="adj2" fmla="val 92886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大学考试类资讯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，主要是各类招考信息、考试大纲变化等与大学英语考试相关信息</a:t>
            </a:r>
          </a:p>
        </p:txBody>
      </p:sp>
      <p:sp>
        <p:nvSpPr>
          <p:cNvPr id="8" name="矩形 7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</p:spTree>
    <p:extLst>
      <p:ext uri="{BB962C8B-B14F-4D97-AF65-F5344CB8AC3E}">
        <p14:creationId xmlns:p14="http://schemas.microsoft.com/office/powerpoint/2010/main" val="362573088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1520" y="1043562"/>
            <a:ext cx="2664000" cy="383244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－资讯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－爱学名师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altLang="zh-CN" sz="1400" dirty="0">
              <a:latin typeface="微软雅黑"/>
              <a:ea typeface="微软雅黑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简介：爱学名师精选四六级名师王兆飞、王江涛、陶洁等；考研名师于吉人、范猛、任汝芬；出国留学名师孙丽婷、杨峰涛、范亚飞等老师的经典视频课程，课程内容包含知识点基础复习、强化冲刺、备考经验技巧的传授等等。意在辅助用户强化知识水平，提高应试能力。</a:t>
            </a:r>
          </a:p>
          <a:p>
            <a:pPr>
              <a:buFont typeface="Arial" charset="0"/>
              <a:buNone/>
            </a:pPr>
            <a:endParaRPr lang="en-US" altLang="zh-CN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学习库简介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930194"/>
            <a:ext cx="5796027" cy="401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7010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/>
          <a:srcRect l="4928" r="59058"/>
          <a:stretch/>
        </p:blipFill>
        <p:spPr>
          <a:xfrm>
            <a:off x="7550719" y="502550"/>
            <a:ext cx="801061" cy="786062"/>
          </a:xfrm>
          <a:prstGeom prst="rect">
            <a:avLst/>
          </a:prstGeom>
        </p:spPr>
      </p:pic>
      <p:sp>
        <p:nvSpPr>
          <p:cNvPr id="15" name="右箭头 14"/>
          <p:cNvSpPr/>
          <p:nvPr/>
        </p:nvSpPr>
        <p:spPr>
          <a:xfrm>
            <a:off x="7283170" y="987698"/>
            <a:ext cx="288290" cy="215900"/>
          </a:xfrm>
          <a:prstGeom prst="rightArrow">
            <a:avLst/>
          </a:prstGeom>
          <a:solidFill>
            <a:srgbClr val="F6842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699792" y="915566"/>
            <a:ext cx="532859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个人用户 登陆</a:t>
            </a:r>
            <a:r>
              <a:rPr lang="en-US" altLang="zh-CN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注册</a:t>
            </a:r>
            <a:r>
              <a:rPr lang="en-US" altLang="zh-CN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zh-CN" altLang="en-US" b="1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总共分三步，有必要记录一下哦</a:t>
            </a:r>
            <a:r>
              <a:rPr lang="en-US" altLang="zh-CN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</a:t>
            </a:r>
          </a:p>
        </p:txBody>
      </p:sp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179512" y="1059582"/>
            <a:ext cx="2376000" cy="3816424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None/>
            </a:pPr>
            <a:r>
              <a:rPr lang="zh-CN" altLang="en-US" sz="1400" b="1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校外方式：</a:t>
            </a:r>
          </a:p>
          <a:p>
            <a:pPr>
              <a:buNone/>
            </a:pP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第一步：校内打开新东方多媒体学习库页面，平台右上角</a:t>
            </a:r>
            <a:r>
              <a:rPr lang="en-US" altLang="zh-CN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“</a:t>
            </a: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注册</a:t>
            </a:r>
            <a:r>
              <a:rPr lang="en-US" altLang="zh-CN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”</a:t>
            </a: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个人账号。</a:t>
            </a:r>
            <a:endParaRPr lang="zh-CN" altLang="en-US" sz="1400" dirty="0">
              <a:latin typeface="微软雅黑" charset="0"/>
              <a:ea typeface="微软雅黑" charset="0"/>
              <a:cs typeface="微软雅黑" charset="0"/>
            </a:endParaRPr>
          </a:p>
          <a:p>
            <a:pPr>
              <a:buNone/>
            </a:pP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第二步：请记住此账号及密码，将跟随你终生学习，只要平台存在，账号一直可用。此处必须预先告知：账号切勿短时间内频繁异地使用，容易被封号的哦！！</a:t>
            </a:r>
          </a:p>
          <a:p>
            <a:pPr>
              <a:buNone/>
            </a:pP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  <a:sym typeface="+mn-ea"/>
              </a:rPr>
              <a:t>第三步：到了图书馆网络覆盖之外的地方，只要打开浏览器，输入网址library.koolearn.com，输入个人账号，就可以登陆愉快的学习啦！</a:t>
            </a:r>
            <a:endParaRPr lang="zh-CN" altLang="en-US" sz="1400" dirty="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403648" y="447562"/>
            <a:ext cx="3240360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校外如何</a:t>
            </a:r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登录学习库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55067" t="26079" r="14661" b="36467"/>
          <a:stretch/>
        </p:blipFill>
        <p:spPr>
          <a:xfrm>
            <a:off x="8349749" y="666551"/>
            <a:ext cx="898877" cy="3930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916" y="1203598"/>
            <a:ext cx="610455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4204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503040" y="987574"/>
            <a:ext cx="7957392" cy="648072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</a:rPr>
              <a:t>如何寻找自己需要的课程？</a:t>
            </a:r>
            <a:endParaRPr lang="en-US" altLang="zh-CN" sz="14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</a:rPr>
              <a:t>通过课程一级分类，学员可定位自己的听课方向；英语考试、英语能力、求职等</a:t>
            </a:r>
            <a:endParaRPr lang="en-US" altLang="zh-CN" sz="14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</a:rPr>
              <a:t>通过课程二级分类，可进一步明确听课目标；四级、六级、考研、</a:t>
            </a:r>
            <a:r>
              <a:rPr lang="en-US" altLang="zh-CN" sz="1400" dirty="0">
                <a:latin typeface="微软雅黑" charset="0"/>
                <a:ea typeface="微软雅黑" charset="0"/>
                <a:cs typeface="微软雅黑" charset="0"/>
              </a:rPr>
              <a:t>TOEFL</a:t>
            </a: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</a:rPr>
              <a:t>、</a:t>
            </a:r>
            <a:r>
              <a:rPr lang="en-US" altLang="zh-CN" sz="1400" dirty="0">
                <a:latin typeface="微软雅黑" charset="0"/>
                <a:ea typeface="微软雅黑" charset="0"/>
                <a:cs typeface="微软雅黑" charset="0"/>
              </a:rPr>
              <a:t>IELTS</a:t>
            </a:r>
            <a:r>
              <a:rPr lang="zh-CN" altLang="en-US" sz="1400" dirty="0">
                <a:latin typeface="微软雅黑" charset="0"/>
                <a:ea typeface="微软雅黑" charset="0"/>
                <a:cs typeface="微软雅黑" charset="0"/>
              </a:rPr>
              <a:t>。</a:t>
            </a:r>
            <a:endParaRPr lang="en-US" altLang="zh-CN" sz="1400" dirty="0">
              <a:latin typeface="微软雅黑" charset="0"/>
              <a:ea typeface="微软雅黑" charset="0"/>
              <a:cs typeface="微软雅黑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467543" y="1952798"/>
            <a:ext cx="3991384" cy="2923208"/>
            <a:chOff x="467543" y="1952798"/>
            <a:chExt cx="3991384" cy="2923208"/>
          </a:xfrm>
        </p:grpSpPr>
        <p:sp>
          <p:nvSpPr>
            <p:cNvPr id="8" name="TextBox 14"/>
            <p:cNvSpPr txBox="1">
              <a:spLocks noChangeArrowheads="1"/>
            </p:cNvSpPr>
            <p:nvPr/>
          </p:nvSpPr>
          <p:spPr bwMode="auto">
            <a:xfrm>
              <a:off x="539552" y="1952798"/>
              <a:ext cx="3881438" cy="346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9121" tIns="49560" rIns="99121" bIns="49560">
              <a:spAutoFit/>
            </a:bodyPr>
            <a:lstStyle>
              <a:lvl1pPr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zh-CN" altLang="en-US" sz="1600" dirty="0">
                  <a:solidFill>
                    <a:srgbClr val="0CA292"/>
                  </a:solidFill>
                  <a:latin typeface="微软雅黑"/>
                  <a:ea typeface="微软雅黑"/>
                  <a:cs typeface="微软雅黑"/>
                </a:rPr>
                <a:t>首页提供两种方式查找课程</a:t>
              </a: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543" y="2427734"/>
              <a:ext cx="3991384" cy="2448272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4644008" y="1707157"/>
            <a:ext cx="4248472" cy="3168849"/>
            <a:chOff x="4644008" y="1707157"/>
            <a:chExt cx="4248472" cy="3168849"/>
          </a:xfrm>
        </p:grpSpPr>
        <p:sp>
          <p:nvSpPr>
            <p:cNvPr id="10" name="TextBox 15"/>
            <p:cNvSpPr txBox="1">
              <a:spLocks noChangeArrowheads="1"/>
            </p:cNvSpPr>
            <p:nvPr/>
          </p:nvSpPr>
          <p:spPr bwMode="auto">
            <a:xfrm>
              <a:off x="4644008" y="1707157"/>
              <a:ext cx="4248472" cy="838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9121" tIns="49560" rIns="99121" bIns="49560">
              <a:spAutoFit/>
            </a:bodyPr>
            <a:lstStyle>
              <a:defPPr>
                <a:defRPr lang="zh-CN"/>
              </a:defPPr>
              <a:lvl1pPr>
                <a:defRPr kumimoji="1" sz="1600">
                  <a:solidFill>
                    <a:srgbClr val="0CA292"/>
                  </a:solidFill>
                  <a:latin typeface="微软雅黑"/>
                  <a:ea typeface="微软雅黑"/>
                  <a:cs typeface="微软雅黑"/>
                </a:defRPr>
              </a:lvl1pPr>
              <a:lvl2pPr marL="742950" indent="-285750">
                <a:defRPr kumimoji="1" sz="2300">
                  <a:latin typeface="Arial" charset="0"/>
                  <a:ea typeface="宋体" charset="0"/>
                </a:defRPr>
              </a:lvl2pPr>
              <a:lvl3pPr marL="1143000" indent="-228600">
                <a:defRPr kumimoji="1" sz="2300">
                  <a:latin typeface="Arial" charset="0"/>
                  <a:ea typeface="宋体" charset="0"/>
                </a:defRPr>
              </a:lvl3pPr>
              <a:lvl4pPr marL="1600200" indent="-228600">
                <a:defRPr kumimoji="1" sz="2300">
                  <a:latin typeface="Arial" charset="0"/>
                  <a:ea typeface="宋体" charset="0"/>
                </a:defRPr>
              </a:lvl4pPr>
              <a:lvl5pPr marL="2057400" indent="-228600">
                <a:defRPr kumimoji="1" sz="2300">
                  <a:latin typeface="Arial" charset="0"/>
                  <a:ea typeface="宋体" charset="0"/>
                </a:defRPr>
              </a:lvl5pPr>
              <a:lvl6pPr marL="25146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latin typeface="Arial" charset="0"/>
                  <a:ea typeface="宋体" charset="0"/>
                </a:defRPr>
              </a:lvl6pPr>
              <a:lvl7pPr marL="29718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latin typeface="Arial" charset="0"/>
                  <a:ea typeface="宋体" charset="0"/>
                </a:defRPr>
              </a:lvl7pPr>
              <a:lvl8pPr marL="34290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latin typeface="Arial" charset="0"/>
                  <a:ea typeface="宋体" charset="0"/>
                </a:defRPr>
              </a:lvl8pPr>
              <a:lvl9pPr marL="3886200" indent="-228600" defTabSz="1152525" fontAlgn="base">
                <a:spcBef>
                  <a:spcPct val="0"/>
                </a:spcBef>
                <a:spcAft>
                  <a:spcPct val="0"/>
                </a:spcAft>
                <a:buFont typeface="Arial" charset="0"/>
                <a:defRPr kumimoji="1" sz="2300"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dirty="0"/>
                <a:t>1</a:t>
              </a:r>
              <a:r>
                <a:rPr lang="zh-CN" altLang="en-US" dirty="0"/>
                <a:t>、通过二级分类，更快定位自己感兴趣的课程类型</a:t>
              </a:r>
              <a:endParaRPr lang="en-US" altLang="zh-CN" dirty="0"/>
            </a:p>
            <a:p>
              <a:r>
                <a:rPr lang="en-US" altLang="zh-CN" dirty="0"/>
                <a:t>2</a:t>
              </a:r>
              <a:r>
                <a:rPr lang="zh-CN" altLang="en-US" dirty="0"/>
                <a:t>、通过课程简介，找到自己想学习的课程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88024" y="2499742"/>
              <a:ext cx="3742299" cy="2376264"/>
            </a:xfrm>
            <a:prstGeom prst="rect">
              <a:avLst/>
            </a:prstGeom>
          </p:spPr>
        </p:pic>
      </p:grpSp>
      <p:sp>
        <p:nvSpPr>
          <p:cNvPr id="12" name="圆角矩形标注 17"/>
          <p:cNvSpPr>
            <a:spLocks noChangeArrowheads="1"/>
          </p:cNvSpPr>
          <p:nvPr/>
        </p:nvSpPr>
        <p:spPr bwMode="auto">
          <a:xfrm>
            <a:off x="2548212" y="3153257"/>
            <a:ext cx="1764000" cy="540000"/>
          </a:xfrm>
          <a:prstGeom prst="wedgeRoundRectCallout">
            <a:avLst>
              <a:gd name="adj1" fmla="val 33275"/>
              <a:gd name="adj2" fmla="val -144042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方式二：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直接搜索所需课程进行查找</a:t>
            </a:r>
          </a:p>
        </p:txBody>
      </p:sp>
      <p:sp>
        <p:nvSpPr>
          <p:cNvPr id="13" name="圆角矩形标注 17"/>
          <p:cNvSpPr>
            <a:spLocks noChangeArrowheads="1"/>
          </p:cNvSpPr>
          <p:nvPr/>
        </p:nvSpPr>
        <p:spPr bwMode="auto">
          <a:xfrm>
            <a:off x="611560" y="4011910"/>
            <a:ext cx="1944216" cy="504000"/>
          </a:xfrm>
          <a:prstGeom prst="wedgeRoundRectCallout">
            <a:avLst>
              <a:gd name="adj1" fmla="val -48019"/>
              <a:gd name="adj2" fmla="val -182057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方式一：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通过首页分类进入</a:t>
            </a:r>
          </a:p>
        </p:txBody>
      </p:sp>
      <p:sp>
        <p:nvSpPr>
          <p:cNvPr id="14" name="矩形 13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5"/>
          <p:cNvSpPr txBox="1"/>
          <p:nvPr/>
        </p:nvSpPr>
        <p:spPr>
          <a:xfrm>
            <a:off x="1403648" y="447562"/>
            <a:ext cx="2520280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如何在线听课</a:t>
            </a:r>
          </a:p>
        </p:txBody>
      </p:sp>
    </p:spTree>
    <p:extLst>
      <p:ext uri="{BB962C8B-B14F-4D97-AF65-F5344CB8AC3E}">
        <p14:creationId xmlns:p14="http://schemas.microsoft.com/office/powerpoint/2010/main" val="387293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00"/>
                            </p:stCondLst>
                            <p:childTnLst>
                              <p:par>
                                <p:cTn id="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23528" y="3404751"/>
            <a:ext cx="6288829" cy="1224000"/>
            <a:chOff x="2714107" y="1635015"/>
            <a:chExt cx="6288829" cy="1224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14107" y="1635015"/>
              <a:ext cx="6288829" cy="1224000"/>
            </a:xfrm>
            <a:prstGeom prst="rect">
              <a:avLst/>
            </a:prstGeom>
          </p:spPr>
        </p:pic>
        <p:sp>
          <p:nvSpPr>
            <p:cNvPr id="17" name="TextBox 18"/>
            <p:cNvSpPr txBox="1">
              <a:spLocks noChangeArrowheads="1"/>
            </p:cNvSpPr>
            <p:nvPr/>
          </p:nvSpPr>
          <p:spPr bwMode="auto">
            <a:xfrm>
              <a:off x="4840025" y="2214602"/>
              <a:ext cx="1719808" cy="315532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95000"/>
              </a:schemeClr>
            </a:solidFill>
            <a:ln w="12700">
              <a:solidFill>
                <a:schemeClr val="accent6">
                  <a:lumMod val="75000"/>
                </a:schemeClr>
              </a:solidFill>
              <a:prstDash val="dash"/>
              <a:miter lim="800000"/>
              <a:headEnd/>
              <a:tailEnd/>
            </a:ln>
            <a:extLst/>
          </p:spPr>
          <p:txBody>
            <a:bodyPr lIns="99121" tIns="49560" rIns="99121" bIns="49560" anchor="ctr"/>
            <a:lstStyle>
              <a:defPPr>
                <a:defRPr lang="zh-CN"/>
              </a:defPPr>
              <a:lvl1pPr>
                <a:defRPr sz="1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第二步：开始考试</a:t>
              </a:r>
              <a:endParaRPr lang="en-US" altLang="zh-CN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485556" y="1201245"/>
            <a:ext cx="3445890" cy="2160000"/>
            <a:chOff x="4112953" y="3141562"/>
            <a:chExt cx="3445890" cy="178549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2953" y="3141562"/>
              <a:ext cx="3445890" cy="1785492"/>
            </a:xfrm>
            <a:prstGeom prst="rect">
              <a:avLst/>
            </a:prstGeom>
          </p:spPr>
        </p:pic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4457839" y="3876542"/>
              <a:ext cx="2871936" cy="315532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95000"/>
              </a:schemeClr>
            </a:solidFill>
            <a:ln w="12700">
              <a:solidFill>
                <a:schemeClr val="accent6">
                  <a:lumMod val="75000"/>
                </a:schemeClr>
              </a:solidFill>
              <a:prstDash val="dash"/>
              <a:miter lim="800000"/>
              <a:headEnd/>
              <a:tailEnd/>
            </a:ln>
            <a:extLst/>
          </p:spPr>
          <p:txBody>
            <a:bodyPr lIns="99121" tIns="49560" rIns="99121" bIns="49560" anchor="ctr"/>
            <a:lstStyle>
              <a:defPPr>
                <a:defRPr lang="zh-CN"/>
              </a:defPPr>
              <a:lvl1pPr>
                <a:defRPr sz="1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第三步：提交试卷查看考试分析</a:t>
              </a:r>
              <a:endParaRPr lang="en-US" altLang="zh-CN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23817" y="1131590"/>
            <a:ext cx="3157336" cy="2160000"/>
            <a:chOff x="102259" y="1347613"/>
            <a:chExt cx="3157336" cy="2160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259" y="1347613"/>
              <a:ext cx="3157336" cy="2160000"/>
            </a:xfrm>
            <a:prstGeom prst="rect">
              <a:avLst/>
            </a:prstGeom>
          </p:spPr>
        </p:pic>
        <p:sp>
          <p:nvSpPr>
            <p:cNvPr id="14" name="TextBox 18"/>
            <p:cNvSpPr txBox="1">
              <a:spLocks noChangeArrowheads="1"/>
            </p:cNvSpPr>
            <p:nvPr/>
          </p:nvSpPr>
          <p:spPr bwMode="auto">
            <a:xfrm>
              <a:off x="509123" y="2321860"/>
              <a:ext cx="2160240" cy="315532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95000"/>
              </a:schemeClr>
            </a:solidFill>
            <a:ln w="12700">
              <a:solidFill>
                <a:schemeClr val="accent6">
                  <a:lumMod val="75000"/>
                </a:schemeClr>
              </a:solidFill>
              <a:prstDash val="dash"/>
              <a:miter lim="800000"/>
              <a:headEnd/>
              <a:tailEnd/>
            </a:ln>
            <a:extLst/>
          </p:spPr>
          <p:txBody>
            <a:bodyPr lIns="99121" tIns="49560" rIns="99121" bIns="49560" anchor="ctr"/>
            <a:lstStyle>
              <a:defPPr>
                <a:defRPr lang="zh-CN"/>
              </a:defPPr>
              <a:lvl1pPr>
                <a:defRPr sz="1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第一步：进入考试入口</a:t>
              </a:r>
              <a:endParaRPr lang="en-US" altLang="zh-CN" dirty="0"/>
            </a:p>
          </p:txBody>
        </p:sp>
      </p:grpSp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6964496" y="1131590"/>
            <a:ext cx="2074228" cy="3650259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对于</a:t>
            </a:r>
            <a:r>
              <a:rPr lang="zh-CN" altLang="en-US" sz="1200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非注册用户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（学员可免费注册个人用户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,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点击页面顶端“注册”按钮进行注册）：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（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1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）可正常参加考试，答题结束后点击交卷，可查看考试成绩和考试结果分析；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（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2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）参加过的考试没有留存，喜欢的考试不能收藏；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对于</a:t>
            </a:r>
            <a:r>
              <a:rPr lang="zh-CN" altLang="en-US" sz="1200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注册用户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：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（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1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）可使用“收藏考试”功能，随时收藏感兴趣的考试；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（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2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）可以在“我的学习库”查看考试记录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34217" y="3528316"/>
            <a:ext cx="18466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18" name="右箭头 17"/>
          <p:cNvSpPr/>
          <p:nvPr/>
        </p:nvSpPr>
        <p:spPr>
          <a:xfrm rot="3515491">
            <a:off x="2171808" y="3346017"/>
            <a:ext cx="823903" cy="302605"/>
          </a:xfrm>
          <a:prstGeom prst="rightArrow">
            <a:avLst>
              <a:gd name="adj1" fmla="val 50000"/>
              <a:gd name="adj2" fmla="val 75880"/>
            </a:avLst>
          </a:prstGeom>
          <a:solidFill>
            <a:srgbClr val="F6842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5"/>
          <p:cNvSpPr txBox="1"/>
          <p:nvPr/>
        </p:nvSpPr>
        <p:spPr>
          <a:xfrm>
            <a:off x="1403648" y="447562"/>
            <a:ext cx="3096344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如何参加在线考试</a:t>
            </a:r>
          </a:p>
        </p:txBody>
      </p:sp>
      <p:sp>
        <p:nvSpPr>
          <p:cNvPr id="21" name="右箭头 20"/>
          <p:cNvSpPr/>
          <p:nvPr/>
        </p:nvSpPr>
        <p:spPr>
          <a:xfrm rot="17815249">
            <a:off x="3455095" y="3266521"/>
            <a:ext cx="823903" cy="302605"/>
          </a:xfrm>
          <a:prstGeom prst="rightArrow">
            <a:avLst>
              <a:gd name="adj1" fmla="val 50000"/>
              <a:gd name="adj2" fmla="val 75880"/>
            </a:avLst>
          </a:prstGeom>
          <a:solidFill>
            <a:srgbClr val="F6842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004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700"/>
                            </p:stCondLst>
                            <p:childTnLst>
                              <p:par>
                                <p:cTn id="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3" grpId="0" animBg="1"/>
      <p:bldP spid="13" grpId="1" animBg="1"/>
      <p:bldP spid="15" grpId="0" animBg="1"/>
      <p:bldP spid="20" grpId="0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647056" y="915566"/>
            <a:ext cx="7957392" cy="648072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学员可以通过“爱学互动”频道与新东方在线名师</a:t>
            </a:r>
            <a:r>
              <a:rPr lang="zh-CN" altLang="en-US" sz="1200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实时交流互动；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点击导航栏“资讯”－“爱学互动”频道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(1).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直播课堂：左侧（更新每周课表）；右侧（查看往期最新课程）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(2).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时时英语：左侧（更新每周课表）；右侧（查看往期最新课程）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19" y="1599642"/>
            <a:ext cx="4136172" cy="324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599642"/>
            <a:ext cx="4089369" cy="3240000"/>
          </a:xfrm>
          <a:prstGeom prst="rect">
            <a:avLst/>
          </a:prstGeom>
        </p:spPr>
      </p:pic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861196" y="2213259"/>
            <a:ext cx="936104" cy="315532"/>
          </a:xfrm>
          <a:prstGeom prst="rect">
            <a:avLst/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  <a:extLst/>
        </p:spPr>
        <p:txBody>
          <a:bodyPr lIns="99121" tIns="49560" rIns="99121" bIns="49560" anchor="ctr"/>
          <a:lstStyle>
            <a:defPPr>
              <a:defRPr lang="zh-CN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每周课表</a:t>
            </a:r>
          </a:p>
        </p:txBody>
      </p:sp>
      <p:sp>
        <p:nvSpPr>
          <p:cNvPr id="15" name="TextBox 11"/>
          <p:cNvSpPr txBox="1">
            <a:spLocks noChangeArrowheads="1"/>
          </p:cNvSpPr>
          <p:nvPr/>
        </p:nvSpPr>
        <p:spPr bwMode="auto">
          <a:xfrm>
            <a:off x="2983559" y="2593804"/>
            <a:ext cx="1372417" cy="315532"/>
          </a:xfrm>
          <a:prstGeom prst="rect">
            <a:avLst/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  <a:extLst/>
        </p:spPr>
        <p:txBody>
          <a:bodyPr lIns="99121" tIns="49560" rIns="99121" bIns="49560" anchor="ctr"/>
          <a:lstStyle>
            <a:defPPr>
              <a:defRPr lang="zh-CN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查看往期课程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7380312" y="2593804"/>
            <a:ext cx="1500187" cy="315532"/>
          </a:xfrm>
          <a:prstGeom prst="rect">
            <a:avLst/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  <a:extLst/>
        </p:spPr>
        <p:txBody>
          <a:bodyPr lIns="99121" tIns="49560" rIns="99121" bIns="49560" anchor="ctr"/>
          <a:lstStyle>
            <a:defPPr>
              <a:defRPr lang="zh-CN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查看往期课程</a:t>
            </a: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6319462" y="2148006"/>
            <a:ext cx="936104" cy="315532"/>
          </a:xfrm>
          <a:prstGeom prst="rect">
            <a:avLst/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  <a:extLst/>
        </p:spPr>
        <p:txBody>
          <a:bodyPr lIns="99121" tIns="49560" rIns="99121" bIns="49560" anchor="ctr"/>
          <a:lstStyle>
            <a:defPPr>
              <a:defRPr lang="zh-CN"/>
            </a:defPPr>
            <a:lvl1pPr>
              <a:defRPr sz="1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每周课表</a:t>
            </a:r>
          </a:p>
        </p:txBody>
      </p:sp>
      <p:sp>
        <p:nvSpPr>
          <p:cNvPr id="10" name="矩形 9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1403648" y="447562"/>
            <a:ext cx="338437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如何与名师在线互动</a:t>
            </a:r>
          </a:p>
        </p:txBody>
      </p:sp>
    </p:spTree>
    <p:extLst>
      <p:ext uri="{BB962C8B-B14F-4D97-AF65-F5344CB8AC3E}">
        <p14:creationId xmlns:p14="http://schemas.microsoft.com/office/powerpoint/2010/main" val="350004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0" grpId="0" animBg="1"/>
      <p:bldP spid="10" grpId="1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1031982" y="516803"/>
            <a:ext cx="166781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内容模块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7" cstate="print"/>
          <a:srcRect b="50944"/>
          <a:stretch>
            <a:fillRect/>
          </a:stretch>
        </p:blipFill>
        <p:spPr>
          <a:xfrm>
            <a:off x="854945" y="2939347"/>
            <a:ext cx="7090263" cy="200977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23528" y="343738"/>
            <a:ext cx="659150" cy="684076"/>
          </a:xfrm>
          <a:prstGeom prst="rect">
            <a:avLst/>
          </a:prstGeom>
          <a:solidFill>
            <a:srgbClr val="F39700"/>
          </a:solidFill>
          <a:ln>
            <a:solidFill>
              <a:srgbClr val="F39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7002546" y="3003798"/>
            <a:ext cx="1169854" cy="620890"/>
            <a:chOff x="1225264" y="2198458"/>
            <a:chExt cx="1169854" cy="620890"/>
          </a:xfrm>
        </p:grpSpPr>
        <p:sp>
          <p:nvSpPr>
            <p:cNvPr id="6" name="矩形 5"/>
            <p:cNvSpPr/>
            <p:nvPr/>
          </p:nvSpPr>
          <p:spPr>
            <a:xfrm>
              <a:off x="1248650" y="2198458"/>
              <a:ext cx="569387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A19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金融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1248650" y="2496183"/>
              <a:ext cx="1146468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金融类考试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1225264" y="2264718"/>
              <a:ext cx="45719" cy="509804"/>
            </a:xfrm>
            <a:prstGeom prst="rect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6036140" y="1347614"/>
            <a:ext cx="984132" cy="1315196"/>
            <a:chOff x="2885791" y="1545386"/>
            <a:chExt cx="984132" cy="1315196"/>
          </a:xfrm>
        </p:grpSpPr>
        <p:sp>
          <p:nvSpPr>
            <p:cNvPr id="7" name="矩形 6"/>
            <p:cNvSpPr/>
            <p:nvPr/>
          </p:nvSpPr>
          <p:spPr>
            <a:xfrm>
              <a:off x="2915816" y="1545386"/>
              <a:ext cx="954107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CA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医学教育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2915816" y="1844919"/>
              <a:ext cx="954107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执业药师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执业医师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护士资格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卫生资格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2885791" y="1619046"/>
              <a:ext cx="45719" cy="1222483"/>
            </a:xfrm>
            <a:prstGeom prst="rect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3662185" y="1203598"/>
            <a:ext cx="1560887" cy="853531"/>
            <a:chOff x="4485487" y="1545386"/>
            <a:chExt cx="1560887" cy="853531"/>
          </a:xfrm>
        </p:grpSpPr>
        <p:sp>
          <p:nvSpPr>
            <p:cNvPr id="8" name="矩形 7"/>
            <p:cNvSpPr/>
            <p:nvPr/>
          </p:nvSpPr>
          <p:spPr>
            <a:xfrm>
              <a:off x="4531206" y="1545386"/>
              <a:ext cx="1146468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CA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应用外语类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4510376" y="1844919"/>
              <a:ext cx="1535998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英语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小语种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口译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商务英语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4485487" y="1619047"/>
              <a:ext cx="45719" cy="720000"/>
            </a:xfrm>
            <a:prstGeom prst="rect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2051720" y="1491630"/>
            <a:ext cx="1315873" cy="1069303"/>
            <a:chOff x="6274753" y="2211710"/>
            <a:chExt cx="1315873" cy="1069303"/>
          </a:xfrm>
        </p:grpSpPr>
        <p:sp>
          <p:nvSpPr>
            <p:cNvPr id="26" name="矩形 25"/>
            <p:cNvSpPr/>
            <p:nvPr/>
          </p:nvSpPr>
          <p:spPr>
            <a:xfrm>
              <a:off x="6277934" y="2211710"/>
              <a:ext cx="1146468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CA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出国留学类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6274753" y="2496183"/>
              <a:ext cx="1315873" cy="7848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GMAT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GRE</a:t>
              </a: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雅思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托福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出国题库类</a:t>
              </a:r>
            </a:p>
          </p:txBody>
        </p:sp>
        <p:sp>
          <p:nvSpPr>
            <p:cNvPr id="60" name="矩形 59"/>
            <p:cNvSpPr/>
            <p:nvPr/>
          </p:nvSpPr>
          <p:spPr>
            <a:xfrm>
              <a:off x="6277934" y="2264718"/>
              <a:ext cx="45719" cy="955104"/>
            </a:xfrm>
            <a:prstGeom prst="rect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/>
            </a:p>
          </p:txBody>
        </p:sp>
      </p:grpSp>
      <p:cxnSp>
        <p:nvCxnSpPr>
          <p:cNvPr id="92" name="直接连接符 91"/>
          <p:cNvCxnSpPr/>
          <p:nvPr/>
        </p:nvCxnSpPr>
        <p:spPr>
          <a:xfrm>
            <a:off x="2555776" y="1013487"/>
            <a:ext cx="6192688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5" name="MH_Other_4"/>
          <p:cNvSpPr/>
          <p:nvPr>
            <p:custDataLst>
              <p:tags r:id="rId1"/>
            </p:custDataLst>
          </p:nvPr>
        </p:nvSpPr>
        <p:spPr>
          <a:xfrm rot="20124859">
            <a:off x="2404824" y="2746884"/>
            <a:ext cx="307787" cy="726018"/>
          </a:xfrm>
          <a:custGeom>
            <a:avLst/>
            <a:gdLst>
              <a:gd name="connsiteX0" fmla="*/ 135004 w 270008"/>
              <a:gd name="connsiteY0" fmla="*/ 0 h 637236"/>
              <a:gd name="connsiteX1" fmla="*/ 270008 w 270008"/>
              <a:gd name="connsiteY1" fmla="*/ 135004 h 637236"/>
              <a:gd name="connsiteX2" fmla="*/ 230467 w 270008"/>
              <a:gd name="connsiteY2" fmla="*/ 230466 h 637236"/>
              <a:gd name="connsiteX3" fmla="*/ 196340 w 270008"/>
              <a:gd name="connsiteY3" fmla="*/ 253475 h 637236"/>
              <a:gd name="connsiteX4" fmla="*/ 196340 w 270008"/>
              <a:gd name="connsiteY4" fmla="*/ 637236 h 637236"/>
              <a:gd name="connsiteX5" fmla="*/ 73669 w 270008"/>
              <a:gd name="connsiteY5" fmla="*/ 637236 h 637236"/>
              <a:gd name="connsiteX6" fmla="*/ 73669 w 270008"/>
              <a:gd name="connsiteY6" fmla="*/ 253476 h 637236"/>
              <a:gd name="connsiteX7" fmla="*/ 39541 w 270008"/>
              <a:gd name="connsiteY7" fmla="*/ 230466 h 637236"/>
              <a:gd name="connsiteX8" fmla="*/ 0 w 270008"/>
              <a:gd name="connsiteY8" fmla="*/ 135004 h 637236"/>
              <a:gd name="connsiteX9" fmla="*/ 135004 w 270008"/>
              <a:gd name="connsiteY9" fmla="*/ 0 h 6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008" h="637236">
                <a:moveTo>
                  <a:pt x="135004" y="0"/>
                </a:moveTo>
                <a:cubicBezTo>
                  <a:pt x="209565" y="0"/>
                  <a:pt x="270008" y="60443"/>
                  <a:pt x="270008" y="135004"/>
                </a:cubicBezTo>
                <a:cubicBezTo>
                  <a:pt x="270008" y="172284"/>
                  <a:pt x="254898" y="206035"/>
                  <a:pt x="230467" y="230466"/>
                </a:cubicBezTo>
                <a:lnTo>
                  <a:pt x="196340" y="253475"/>
                </a:lnTo>
                <a:lnTo>
                  <a:pt x="196340" y="637236"/>
                </a:lnTo>
                <a:lnTo>
                  <a:pt x="73669" y="637236"/>
                </a:lnTo>
                <a:lnTo>
                  <a:pt x="73669" y="253476"/>
                </a:lnTo>
                <a:lnTo>
                  <a:pt x="39541" y="230466"/>
                </a:lnTo>
                <a:cubicBezTo>
                  <a:pt x="15111" y="206035"/>
                  <a:pt x="0" y="172284"/>
                  <a:pt x="0" y="135004"/>
                </a:cubicBezTo>
                <a:cubicBezTo>
                  <a:pt x="0" y="60443"/>
                  <a:pt x="60443" y="0"/>
                  <a:pt x="135004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8860">
              <a:defRPr/>
            </a:pPr>
            <a:endParaRPr lang="zh-CN" altLang="en-US" sz="1350" dirty="0">
              <a:solidFill>
                <a:prstClr val="white"/>
              </a:solidFill>
            </a:endParaRPr>
          </a:p>
        </p:txBody>
      </p:sp>
      <p:sp>
        <p:nvSpPr>
          <p:cNvPr id="61" name="MH_Other_4"/>
          <p:cNvSpPr/>
          <p:nvPr>
            <p:custDataLst>
              <p:tags r:id="rId2"/>
            </p:custDataLst>
          </p:nvPr>
        </p:nvSpPr>
        <p:spPr>
          <a:xfrm flipH="1">
            <a:off x="4223835" y="2244814"/>
            <a:ext cx="307787" cy="726018"/>
          </a:xfrm>
          <a:custGeom>
            <a:avLst/>
            <a:gdLst>
              <a:gd name="connsiteX0" fmla="*/ 135004 w 270008"/>
              <a:gd name="connsiteY0" fmla="*/ 0 h 637236"/>
              <a:gd name="connsiteX1" fmla="*/ 270008 w 270008"/>
              <a:gd name="connsiteY1" fmla="*/ 135004 h 637236"/>
              <a:gd name="connsiteX2" fmla="*/ 230467 w 270008"/>
              <a:gd name="connsiteY2" fmla="*/ 230466 h 637236"/>
              <a:gd name="connsiteX3" fmla="*/ 196340 w 270008"/>
              <a:gd name="connsiteY3" fmla="*/ 253475 h 637236"/>
              <a:gd name="connsiteX4" fmla="*/ 196340 w 270008"/>
              <a:gd name="connsiteY4" fmla="*/ 637236 h 637236"/>
              <a:gd name="connsiteX5" fmla="*/ 73669 w 270008"/>
              <a:gd name="connsiteY5" fmla="*/ 637236 h 637236"/>
              <a:gd name="connsiteX6" fmla="*/ 73669 w 270008"/>
              <a:gd name="connsiteY6" fmla="*/ 253476 h 637236"/>
              <a:gd name="connsiteX7" fmla="*/ 39541 w 270008"/>
              <a:gd name="connsiteY7" fmla="*/ 230466 h 637236"/>
              <a:gd name="connsiteX8" fmla="*/ 0 w 270008"/>
              <a:gd name="connsiteY8" fmla="*/ 135004 h 637236"/>
              <a:gd name="connsiteX9" fmla="*/ 135004 w 270008"/>
              <a:gd name="connsiteY9" fmla="*/ 0 h 6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008" h="637236">
                <a:moveTo>
                  <a:pt x="135004" y="0"/>
                </a:moveTo>
                <a:cubicBezTo>
                  <a:pt x="209565" y="0"/>
                  <a:pt x="270008" y="60443"/>
                  <a:pt x="270008" y="135004"/>
                </a:cubicBezTo>
                <a:cubicBezTo>
                  <a:pt x="270008" y="172284"/>
                  <a:pt x="254898" y="206035"/>
                  <a:pt x="230467" y="230466"/>
                </a:cubicBezTo>
                <a:lnTo>
                  <a:pt x="196340" y="253475"/>
                </a:lnTo>
                <a:lnTo>
                  <a:pt x="196340" y="637236"/>
                </a:lnTo>
                <a:lnTo>
                  <a:pt x="73669" y="637236"/>
                </a:lnTo>
                <a:lnTo>
                  <a:pt x="73669" y="253476"/>
                </a:lnTo>
                <a:lnTo>
                  <a:pt x="39541" y="230466"/>
                </a:lnTo>
                <a:cubicBezTo>
                  <a:pt x="15111" y="206035"/>
                  <a:pt x="0" y="172284"/>
                  <a:pt x="0" y="135004"/>
                </a:cubicBezTo>
                <a:cubicBezTo>
                  <a:pt x="0" y="60443"/>
                  <a:pt x="60443" y="0"/>
                  <a:pt x="135004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8860">
              <a:defRPr/>
            </a:pPr>
            <a:endParaRPr lang="zh-CN" altLang="en-US" sz="1350" dirty="0">
              <a:solidFill>
                <a:prstClr val="white"/>
              </a:solidFill>
            </a:endParaRPr>
          </a:p>
        </p:txBody>
      </p:sp>
      <p:sp>
        <p:nvSpPr>
          <p:cNvPr id="69" name="MH_Other_5"/>
          <p:cNvSpPr/>
          <p:nvPr>
            <p:custDataLst>
              <p:tags r:id="rId3"/>
            </p:custDataLst>
          </p:nvPr>
        </p:nvSpPr>
        <p:spPr>
          <a:xfrm rot="1577761" flipH="1">
            <a:off x="6157051" y="2746377"/>
            <a:ext cx="307787" cy="726017"/>
          </a:xfrm>
          <a:custGeom>
            <a:avLst/>
            <a:gdLst>
              <a:gd name="connsiteX0" fmla="*/ 135004 w 270008"/>
              <a:gd name="connsiteY0" fmla="*/ 0 h 637236"/>
              <a:gd name="connsiteX1" fmla="*/ 270008 w 270008"/>
              <a:gd name="connsiteY1" fmla="*/ 135004 h 637236"/>
              <a:gd name="connsiteX2" fmla="*/ 230467 w 270008"/>
              <a:gd name="connsiteY2" fmla="*/ 230466 h 637236"/>
              <a:gd name="connsiteX3" fmla="*/ 196340 w 270008"/>
              <a:gd name="connsiteY3" fmla="*/ 253475 h 637236"/>
              <a:gd name="connsiteX4" fmla="*/ 196340 w 270008"/>
              <a:gd name="connsiteY4" fmla="*/ 637236 h 637236"/>
              <a:gd name="connsiteX5" fmla="*/ 73669 w 270008"/>
              <a:gd name="connsiteY5" fmla="*/ 637236 h 637236"/>
              <a:gd name="connsiteX6" fmla="*/ 73669 w 270008"/>
              <a:gd name="connsiteY6" fmla="*/ 253476 h 637236"/>
              <a:gd name="connsiteX7" fmla="*/ 39541 w 270008"/>
              <a:gd name="connsiteY7" fmla="*/ 230466 h 637236"/>
              <a:gd name="connsiteX8" fmla="*/ 0 w 270008"/>
              <a:gd name="connsiteY8" fmla="*/ 135004 h 637236"/>
              <a:gd name="connsiteX9" fmla="*/ 135004 w 270008"/>
              <a:gd name="connsiteY9" fmla="*/ 0 h 6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008" h="637236">
                <a:moveTo>
                  <a:pt x="135004" y="0"/>
                </a:moveTo>
                <a:cubicBezTo>
                  <a:pt x="209565" y="0"/>
                  <a:pt x="270008" y="60443"/>
                  <a:pt x="270008" y="135004"/>
                </a:cubicBezTo>
                <a:cubicBezTo>
                  <a:pt x="270008" y="172284"/>
                  <a:pt x="254898" y="206035"/>
                  <a:pt x="230467" y="230466"/>
                </a:cubicBezTo>
                <a:lnTo>
                  <a:pt x="196340" y="253475"/>
                </a:lnTo>
                <a:lnTo>
                  <a:pt x="196340" y="637236"/>
                </a:lnTo>
                <a:lnTo>
                  <a:pt x="73669" y="637236"/>
                </a:lnTo>
                <a:lnTo>
                  <a:pt x="73669" y="253476"/>
                </a:lnTo>
                <a:lnTo>
                  <a:pt x="39541" y="230466"/>
                </a:lnTo>
                <a:cubicBezTo>
                  <a:pt x="15111" y="206035"/>
                  <a:pt x="0" y="172284"/>
                  <a:pt x="0" y="135004"/>
                </a:cubicBezTo>
                <a:cubicBezTo>
                  <a:pt x="0" y="60443"/>
                  <a:pt x="60443" y="0"/>
                  <a:pt x="135004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8860">
              <a:defRPr/>
            </a:pPr>
            <a:endParaRPr lang="zh-CN" altLang="en-US" sz="1350" dirty="0">
              <a:solidFill>
                <a:prstClr val="white"/>
              </a:solidFill>
            </a:endParaRPr>
          </a:p>
        </p:txBody>
      </p:sp>
      <p:pic>
        <p:nvPicPr>
          <p:cNvPr id="75" name="图片 74"/>
          <p:cNvPicPr>
            <a:picLocks noChangeAspect="1"/>
          </p:cNvPicPr>
          <p:nvPr/>
        </p:nvPicPr>
        <p:blipFill rotWithShape="1">
          <a:blip r:embed="rId8" cstate="print"/>
          <a:srcRect b="72171"/>
          <a:stretch>
            <a:fillRect/>
          </a:stretch>
        </p:blipFill>
        <p:spPr>
          <a:xfrm>
            <a:off x="1113426" y="3193732"/>
            <a:ext cx="6626926" cy="1754282"/>
          </a:xfrm>
          <a:prstGeom prst="rect">
            <a:avLst/>
          </a:prstGeom>
        </p:spPr>
      </p:pic>
      <p:grpSp>
        <p:nvGrpSpPr>
          <p:cNvPr id="67" name="组合 66"/>
          <p:cNvGrpSpPr/>
          <p:nvPr/>
        </p:nvGrpSpPr>
        <p:grpSpPr>
          <a:xfrm>
            <a:off x="553490" y="2211710"/>
            <a:ext cx="1930278" cy="1507470"/>
            <a:chOff x="7302052" y="3304513"/>
            <a:chExt cx="1930278" cy="1507470"/>
          </a:xfrm>
        </p:grpSpPr>
        <p:sp>
          <p:nvSpPr>
            <p:cNvPr id="38" name="矩形 37"/>
            <p:cNvSpPr/>
            <p:nvPr/>
          </p:nvSpPr>
          <p:spPr>
            <a:xfrm>
              <a:off x="7329291" y="3565488"/>
              <a:ext cx="1903039" cy="12464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四级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六级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考研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考博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专四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专八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PEST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成人三级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专硕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/ MBA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7329291" y="3304513"/>
              <a:ext cx="1146468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CA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国内应试类</a:t>
              </a:r>
            </a:p>
          </p:txBody>
        </p:sp>
        <p:sp>
          <p:nvSpPr>
            <p:cNvPr id="62" name="矩形 61"/>
            <p:cNvSpPr/>
            <p:nvPr/>
          </p:nvSpPr>
          <p:spPr>
            <a:xfrm>
              <a:off x="7302052" y="3378918"/>
              <a:ext cx="45719" cy="1368000"/>
            </a:xfrm>
            <a:prstGeom prst="rect">
              <a:avLst/>
            </a:prstGeom>
            <a:solidFill>
              <a:srgbClr val="F3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71" name="MH_Other_8"/>
          <p:cNvSpPr/>
          <p:nvPr>
            <p:custDataLst>
              <p:tags r:id="rId4"/>
            </p:custDataLst>
          </p:nvPr>
        </p:nvSpPr>
        <p:spPr>
          <a:xfrm rot="2580000" flipH="1">
            <a:off x="7154492" y="3659305"/>
            <a:ext cx="307787" cy="726018"/>
          </a:xfrm>
          <a:custGeom>
            <a:avLst/>
            <a:gdLst>
              <a:gd name="connsiteX0" fmla="*/ 135004 w 270008"/>
              <a:gd name="connsiteY0" fmla="*/ 0 h 637236"/>
              <a:gd name="connsiteX1" fmla="*/ 270008 w 270008"/>
              <a:gd name="connsiteY1" fmla="*/ 135004 h 637236"/>
              <a:gd name="connsiteX2" fmla="*/ 230467 w 270008"/>
              <a:gd name="connsiteY2" fmla="*/ 230466 h 637236"/>
              <a:gd name="connsiteX3" fmla="*/ 196340 w 270008"/>
              <a:gd name="connsiteY3" fmla="*/ 253475 h 637236"/>
              <a:gd name="connsiteX4" fmla="*/ 196340 w 270008"/>
              <a:gd name="connsiteY4" fmla="*/ 637236 h 637236"/>
              <a:gd name="connsiteX5" fmla="*/ 73669 w 270008"/>
              <a:gd name="connsiteY5" fmla="*/ 637236 h 637236"/>
              <a:gd name="connsiteX6" fmla="*/ 73669 w 270008"/>
              <a:gd name="connsiteY6" fmla="*/ 253476 h 637236"/>
              <a:gd name="connsiteX7" fmla="*/ 39541 w 270008"/>
              <a:gd name="connsiteY7" fmla="*/ 230466 h 637236"/>
              <a:gd name="connsiteX8" fmla="*/ 0 w 270008"/>
              <a:gd name="connsiteY8" fmla="*/ 135004 h 637236"/>
              <a:gd name="connsiteX9" fmla="*/ 135004 w 270008"/>
              <a:gd name="connsiteY9" fmla="*/ 0 h 6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008" h="637236">
                <a:moveTo>
                  <a:pt x="135004" y="0"/>
                </a:moveTo>
                <a:cubicBezTo>
                  <a:pt x="209565" y="0"/>
                  <a:pt x="270008" y="60443"/>
                  <a:pt x="270008" y="135004"/>
                </a:cubicBezTo>
                <a:cubicBezTo>
                  <a:pt x="270008" y="172284"/>
                  <a:pt x="254898" y="206035"/>
                  <a:pt x="230467" y="230466"/>
                </a:cubicBezTo>
                <a:lnTo>
                  <a:pt x="196340" y="253475"/>
                </a:lnTo>
                <a:lnTo>
                  <a:pt x="196340" y="637236"/>
                </a:lnTo>
                <a:lnTo>
                  <a:pt x="73669" y="637236"/>
                </a:lnTo>
                <a:lnTo>
                  <a:pt x="73669" y="253476"/>
                </a:lnTo>
                <a:lnTo>
                  <a:pt x="39541" y="230466"/>
                </a:lnTo>
                <a:cubicBezTo>
                  <a:pt x="15111" y="206035"/>
                  <a:pt x="0" y="172284"/>
                  <a:pt x="0" y="135004"/>
                </a:cubicBezTo>
                <a:cubicBezTo>
                  <a:pt x="0" y="60443"/>
                  <a:pt x="60443" y="0"/>
                  <a:pt x="135004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8860">
              <a:defRPr/>
            </a:pPr>
            <a:endParaRPr lang="zh-CN" altLang="en-US" sz="1350" dirty="0">
              <a:solidFill>
                <a:prstClr val="white"/>
              </a:solidFill>
            </a:endParaRPr>
          </a:p>
        </p:txBody>
      </p:sp>
      <p:sp>
        <p:nvSpPr>
          <p:cNvPr id="68" name="MH_Other_5"/>
          <p:cNvSpPr/>
          <p:nvPr>
            <p:custDataLst>
              <p:tags r:id="rId5"/>
            </p:custDataLst>
          </p:nvPr>
        </p:nvSpPr>
        <p:spPr>
          <a:xfrm rot="19088449">
            <a:off x="1246570" y="3661919"/>
            <a:ext cx="307787" cy="726017"/>
          </a:xfrm>
          <a:custGeom>
            <a:avLst/>
            <a:gdLst>
              <a:gd name="connsiteX0" fmla="*/ 135004 w 270008"/>
              <a:gd name="connsiteY0" fmla="*/ 0 h 637236"/>
              <a:gd name="connsiteX1" fmla="*/ 270008 w 270008"/>
              <a:gd name="connsiteY1" fmla="*/ 135004 h 637236"/>
              <a:gd name="connsiteX2" fmla="*/ 230467 w 270008"/>
              <a:gd name="connsiteY2" fmla="*/ 230466 h 637236"/>
              <a:gd name="connsiteX3" fmla="*/ 196340 w 270008"/>
              <a:gd name="connsiteY3" fmla="*/ 253475 h 637236"/>
              <a:gd name="connsiteX4" fmla="*/ 196340 w 270008"/>
              <a:gd name="connsiteY4" fmla="*/ 637236 h 637236"/>
              <a:gd name="connsiteX5" fmla="*/ 73669 w 270008"/>
              <a:gd name="connsiteY5" fmla="*/ 637236 h 637236"/>
              <a:gd name="connsiteX6" fmla="*/ 73669 w 270008"/>
              <a:gd name="connsiteY6" fmla="*/ 253476 h 637236"/>
              <a:gd name="connsiteX7" fmla="*/ 39541 w 270008"/>
              <a:gd name="connsiteY7" fmla="*/ 230466 h 637236"/>
              <a:gd name="connsiteX8" fmla="*/ 0 w 270008"/>
              <a:gd name="connsiteY8" fmla="*/ 135004 h 637236"/>
              <a:gd name="connsiteX9" fmla="*/ 135004 w 270008"/>
              <a:gd name="connsiteY9" fmla="*/ 0 h 63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008" h="637236">
                <a:moveTo>
                  <a:pt x="135004" y="0"/>
                </a:moveTo>
                <a:cubicBezTo>
                  <a:pt x="209565" y="0"/>
                  <a:pt x="270008" y="60443"/>
                  <a:pt x="270008" y="135004"/>
                </a:cubicBezTo>
                <a:cubicBezTo>
                  <a:pt x="270008" y="172284"/>
                  <a:pt x="254898" y="206035"/>
                  <a:pt x="230467" y="230466"/>
                </a:cubicBezTo>
                <a:lnTo>
                  <a:pt x="196340" y="253475"/>
                </a:lnTo>
                <a:lnTo>
                  <a:pt x="196340" y="637236"/>
                </a:lnTo>
                <a:lnTo>
                  <a:pt x="73669" y="637236"/>
                </a:lnTo>
                <a:lnTo>
                  <a:pt x="73669" y="253476"/>
                </a:lnTo>
                <a:lnTo>
                  <a:pt x="39541" y="230466"/>
                </a:lnTo>
                <a:cubicBezTo>
                  <a:pt x="15111" y="206035"/>
                  <a:pt x="0" y="172284"/>
                  <a:pt x="0" y="135004"/>
                </a:cubicBezTo>
                <a:cubicBezTo>
                  <a:pt x="0" y="60443"/>
                  <a:pt x="60443" y="0"/>
                  <a:pt x="135004" y="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38860">
              <a:defRPr/>
            </a:pPr>
            <a:endParaRPr lang="zh-CN" altLang="en-US" sz="135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82716E-6 L 0.06441 0.13333 " pathEditMode="relative" rAng="0" ptsTypes="AA">
                                      <p:cBhvr>
                                        <p:cTn id="34" dur="350" spd="-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2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50"/>
                            </p:stCondLst>
                            <p:childTnLst>
                              <p:par>
                                <p:cTn id="36" presetID="6" presetClass="emph" presetSubtype="0" autoRev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" fill="hold"/>
                                        <p:tgtEl>
                                          <p:spTgt spid="6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50"/>
                            </p:stCondLst>
                            <p:childTnLst>
                              <p:par>
                                <p:cTn id="3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5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35802E-6 L 0.04167 0.15864 " pathEditMode="relative" rAng="0" ptsTypes="AA">
                                      <p:cBhvr>
                                        <p:cTn id="51" dur="35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79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6" presetClass="emph" presetSubtype="0" autoRev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700"/>
                            </p:stCondLst>
                            <p:childTnLst>
                              <p:par>
                                <p:cTn id="5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2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23457E-7 L -0.00139 0.16173 " pathEditMode="relative" rAng="0" ptsTypes="AA">
                                      <p:cBhvr>
                                        <p:cTn id="68" dur="350" spd="-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8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50"/>
                            </p:stCondLst>
                            <p:childTnLst>
                              <p:par>
                                <p:cTn id="70" presetID="6" presetClass="emph" presetSubtype="0" autoRev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1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750"/>
                            </p:stCondLst>
                            <p:childTnLst>
                              <p:par>
                                <p:cTn id="7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5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25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7.40741E-7 L -0.04375 0.14661 " pathEditMode="relative" rAng="0" ptsTypes="AA">
                                      <p:cBhvr>
                                        <p:cTn id="85" dur="35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600"/>
                            </p:stCondLst>
                            <p:childTnLst>
                              <p:par>
                                <p:cTn id="87" presetID="6" presetClass="emph" presetSubtype="0" autoRev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100" fill="hold"/>
                                        <p:tgtEl>
                                          <p:spTgt spid="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800"/>
                            </p:stCondLst>
                            <p:childTnLst>
                              <p:par>
                                <p:cTn id="9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5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3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-0.05677 0.09939 " pathEditMode="relative" rAng="0" ptsTypes="AA">
                                      <p:cBhvr>
                                        <p:cTn id="102" dur="350" spd="-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7" y="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650"/>
                            </p:stCondLst>
                            <p:childTnLst>
                              <p:par>
                                <p:cTn id="104" presetID="6" presetClass="emph" presetSubtype="0" autoRev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100" fill="hold"/>
                                        <p:tgtEl>
                                          <p:spTgt spid="7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850"/>
                            </p:stCondLst>
                            <p:childTnLst>
                              <p:par>
                                <p:cTn id="10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5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" grpId="0" animBg="1"/>
      <p:bldP spid="2" grpId="1" animBg="1"/>
      <p:bldP spid="55" grpId="0" animBg="1"/>
      <p:bldP spid="55" grpId="1" animBg="1"/>
      <p:bldP spid="55" grpId="2" animBg="1"/>
      <p:bldP spid="61" grpId="0" animBg="1"/>
      <p:bldP spid="61" grpId="1" animBg="1"/>
      <p:bldP spid="61" grpId="2" animBg="1"/>
      <p:bldP spid="69" grpId="0" animBg="1"/>
      <p:bldP spid="69" grpId="1" animBg="1"/>
      <p:bldP spid="69" grpId="2" animBg="1"/>
      <p:bldP spid="71" grpId="0" animBg="1"/>
      <p:bldP spid="71" grpId="1" animBg="1"/>
      <p:bldP spid="71" grpId="2" animBg="1"/>
      <p:bldP spid="68" grpId="0" animBg="1"/>
      <p:bldP spid="68" grpId="1" animBg="1"/>
      <p:bldP spid="68" grpId="2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503040" y="915566"/>
            <a:ext cx="7957392" cy="648072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(1).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首页导航栏“资讯”</a:t>
            </a:r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——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“爱学励志、爱学资料、爱学互动、爱学资讯”，共四个频道入口，  可依学习需要点击进入。每个频道上方均为最新资料推荐区，可实现快速查看。                       </a:t>
            </a:r>
            <a:endParaRPr lang="en-US" altLang="zh-CN" sz="1200" dirty="0">
              <a:latin typeface="微软雅黑" charset="0"/>
              <a:ea typeface="微软雅黑" charset="0"/>
              <a:cs typeface="微软雅黑" charset="0"/>
            </a:endParaRPr>
          </a:p>
          <a:p>
            <a:r>
              <a:rPr lang="en-US" altLang="zh-CN" sz="1200" dirty="0">
                <a:latin typeface="微软雅黑" charset="0"/>
                <a:ea typeface="微软雅黑" charset="0"/>
                <a:cs typeface="微软雅黑" charset="0"/>
              </a:rPr>
              <a:t>(2).</a:t>
            </a:r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右侧边栏对爱学服务主要栏目进行排行展示，更方便用户了解最热门的信息。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26192"/>
            <a:ext cx="7014158" cy="3250608"/>
          </a:xfrm>
          <a:prstGeom prst="rect">
            <a:avLst/>
          </a:prstGeom>
        </p:spPr>
      </p:pic>
      <p:sp>
        <p:nvSpPr>
          <p:cNvPr id="14" name="圆角矩形标注 13"/>
          <p:cNvSpPr>
            <a:spLocks noChangeArrowheads="1"/>
          </p:cNvSpPr>
          <p:nvPr/>
        </p:nvSpPr>
        <p:spPr bwMode="auto">
          <a:xfrm>
            <a:off x="2411760" y="3003798"/>
            <a:ext cx="2448000" cy="504000"/>
          </a:xfrm>
          <a:prstGeom prst="wedgeRoundRectCallout">
            <a:avLst>
              <a:gd name="adj1" fmla="val 50847"/>
              <a:gd name="adj2" fmla="val -158403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点击导航查找相应学习资料</a:t>
            </a: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338437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如何查找学习资料</a:t>
            </a:r>
          </a:p>
        </p:txBody>
      </p:sp>
    </p:spTree>
    <p:extLst>
      <p:ext uri="{BB962C8B-B14F-4D97-AF65-F5344CB8AC3E}">
        <p14:creationId xmlns:p14="http://schemas.microsoft.com/office/powerpoint/2010/main" val="258002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5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6" grpId="0" animBg="1"/>
      <p:bldP spid="6" grpId="1" animBg="1"/>
      <p:bldP spid="7" grpId="0" animBg="1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503040" y="915566"/>
            <a:ext cx="7957392" cy="360040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r>
              <a:rPr lang="zh-CN" altLang="en-US" sz="1200" dirty="0">
                <a:latin typeface="微软雅黑" charset="0"/>
                <a:ea typeface="微软雅黑" charset="0"/>
                <a:cs typeface="微软雅黑" charset="0"/>
              </a:rPr>
              <a:t>登陆个人用户，点击页面顶部“我的学习库”，如下所示：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662" y="1491630"/>
            <a:ext cx="6984776" cy="3209221"/>
          </a:xfrm>
          <a:prstGeom prst="rect">
            <a:avLst/>
          </a:prstGeom>
        </p:spPr>
      </p:pic>
      <p:sp>
        <p:nvSpPr>
          <p:cNvPr id="7" name="圆角矩形标注 21"/>
          <p:cNvSpPr>
            <a:spLocks noChangeArrowheads="1"/>
          </p:cNvSpPr>
          <p:nvPr/>
        </p:nvSpPr>
        <p:spPr bwMode="auto">
          <a:xfrm>
            <a:off x="7747588" y="2067694"/>
            <a:ext cx="1212039" cy="1289661"/>
          </a:xfrm>
          <a:prstGeom prst="wedgeRoundRectCallout">
            <a:avLst>
              <a:gd name="adj1" fmla="val -103848"/>
              <a:gd name="adj2" fmla="val -46252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登陆个人用户，点击页面顶部“我的学习库”</a:t>
            </a:r>
          </a:p>
        </p:txBody>
      </p:sp>
      <p:sp>
        <p:nvSpPr>
          <p:cNvPr id="8" name="圆角矩形标注 16"/>
          <p:cNvSpPr>
            <a:spLocks noChangeArrowheads="1"/>
          </p:cNvSpPr>
          <p:nvPr/>
        </p:nvSpPr>
        <p:spPr bwMode="auto">
          <a:xfrm>
            <a:off x="107504" y="3645387"/>
            <a:ext cx="2112838" cy="1055464"/>
          </a:xfrm>
          <a:prstGeom prst="wedgeRoundRectCallout">
            <a:avLst>
              <a:gd name="adj1" fmla="val 38180"/>
              <a:gd name="adj2" fmla="val -101278"/>
              <a:gd name="adj3" fmla="val 16667"/>
            </a:avLst>
          </a:prstGeom>
          <a:solidFill>
            <a:schemeClr val="accent6">
              <a:lumMod val="40000"/>
              <a:lumOff val="60000"/>
              <a:alpha val="95000"/>
            </a:schemeClr>
          </a:solidFill>
          <a:ln w="12700">
            <a:solidFill>
              <a:schemeClr val="accent6">
                <a:lumMod val="75000"/>
              </a:schemeClr>
            </a:solidFill>
            <a:prstDash val="dash"/>
            <a:miter lim="800000"/>
            <a:headEnd/>
            <a:tailEnd/>
          </a:ln>
        </p:spPr>
        <p:txBody>
          <a:bodyPr lIns="99121" tIns="49560" rIns="99121" bIns="49560" anchor="ctr"/>
          <a:lstStyle/>
          <a:p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个人注册用户“听过的课程”，“参加的考试”，“收藏的内容”会出现在这里</a:t>
            </a:r>
          </a:p>
        </p:txBody>
      </p:sp>
      <p:sp>
        <p:nvSpPr>
          <p:cNvPr id="9" name="矩形 8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5"/>
          <p:cNvSpPr txBox="1"/>
          <p:nvPr/>
        </p:nvSpPr>
        <p:spPr>
          <a:xfrm>
            <a:off x="1403648" y="447562"/>
            <a:ext cx="338437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如何查找学习资料</a:t>
            </a:r>
          </a:p>
        </p:txBody>
      </p:sp>
    </p:spTree>
    <p:extLst>
      <p:ext uri="{BB962C8B-B14F-4D97-AF65-F5344CB8AC3E}">
        <p14:creationId xmlns:p14="http://schemas.microsoft.com/office/powerpoint/2010/main" val="178797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"/>
                            </p:stCondLst>
                            <p:childTnLst>
                              <p:par>
                                <p:cTn id="2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  <p:bldP spid="8" grpId="0" animBg="1"/>
      <p:bldP spid="9" grpId="0" animBg="1"/>
      <p:bldP spid="9" grpId="1" animBg="1"/>
      <p:bldP spid="10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1059582"/>
            <a:ext cx="2663783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学习库频道介绍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－登陆首页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互动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四六级实训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不列颠百科</a:t>
            </a:r>
            <a:endParaRPr lang="en-US" altLang="zh-CN" sz="18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47562"/>
            <a:ext cx="5688632" cy="442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3972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895581"/>
            <a:ext cx="2663783" cy="3980425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</a:t>
            </a: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库专项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互动口语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基础口语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进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阶口语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酷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应试口语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2518" y="694558"/>
            <a:ext cx="6411482" cy="408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3649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895581"/>
            <a:ext cx="2663783" cy="3980425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</a:t>
            </a: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库专项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互动口语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zh-CN" altLang="en-US" sz="16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（实战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实</a:t>
            </a:r>
            <a:r>
              <a:rPr lang="zh-CN" altLang="en-US" sz="16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训：英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音</a:t>
            </a:r>
            <a:r>
              <a:rPr lang="en-US" altLang="zh-CN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&amp;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美音）</a:t>
            </a:r>
            <a:endParaRPr lang="en-US" altLang="zh-CN" sz="1600" dirty="0">
              <a:ln w="12700">
                <a:noFill/>
                <a:prstDash val="solid"/>
              </a:ln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基础口语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进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阶口语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酷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应试口语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647" y="895581"/>
            <a:ext cx="6199353" cy="398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8357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186666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879562"/>
            <a:ext cx="5974137" cy="4026049"/>
          </a:xfrm>
          <a:prstGeom prst="rect">
            <a:avLst/>
          </a:prstGeom>
        </p:spPr>
      </p:pic>
      <p:sp>
        <p:nvSpPr>
          <p:cNvPr id="10" name="矩形 5"/>
          <p:cNvSpPr>
            <a:spLocks noChangeArrowheads="1"/>
          </p:cNvSpPr>
          <p:nvPr/>
        </p:nvSpPr>
        <p:spPr bwMode="auto">
          <a:xfrm>
            <a:off x="252033" y="895581"/>
            <a:ext cx="2663783" cy="3980425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学习</a:t>
            </a: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库专项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互动口语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zh-CN" altLang="en-US" sz="16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（实战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实</a:t>
            </a:r>
            <a:r>
              <a:rPr lang="zh-CN" altLang="en-US" sz="16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训：英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音</a:t>
            </a:r>
            <a:r>
              <a:rPr lang="en-US" altLang="zh-CN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&amp;</a:t>
            </a:r>
            <a:r>
              <a:rPr lang="zh-CN" altLang="en-US" sz="1600" dirty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美音）</a:t>
            </a:r>
            <a:endParaRPr lang="en-US" altLang="zh-CN" sz="1600" dirty="0">
              <a:ln w="12700">
                <a:noFill/>
                <a:prstDash val="solid"/>
              </a:ln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基础口语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进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阶口语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应用口语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酷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学口语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应试口语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505863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3528392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专项学习：</a:t>
            </a:r>
            <a:r>
              <a:rPr lang="zh-CN" altLang="en-US" sz="2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四六级实训</a:t>
            </a:r>
            <a:endParaRPr lang="en-US" altLang="zh-CN" sz="2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987574"/>
            <a:ext cx="6090861" cy="3888432"/>
          </a:xfrm>
          <a:prstGeom prst="rect">
            <a:avLst/>
          </a:prstGeom>
        </p:spPr>
      </p:pic>
      <p:sp>
        <p:nvSpPr>
          <p:cNvPr id="12" name="矩形 5"/>
          <p:cNvSpPr>
            <a:spLocks noChangeArrowheads="1"/>
          </p:cNvSpPr>
          <p:nvPr/>
        </p:nvSpPr>
        <p:spPr bwMode="auto">
          <a:xfrm>
            <a:off x="252033" y="987574"/>
            <a:ext cx="2663783" cy="3888432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四六级实训</a:t>
            </a:r>
            <a:endParaRPr lang="en-US" altLang="zh-CN" sz="1800" dirty="0" smtClean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精品课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单项练习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仿真实训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公开课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资料库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31678337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3528392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专项学习：</a:t>
            </a:r>
            <a:r>
              <a:rPr lang="zh-CN" altLang="en-US" sz="2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四六级实训</a:t>
            </a:r>
            <a:endParaRPr lang="en-US" altLang="zh-CN" sz="24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879562"/>
            <a:ext cx="5976664" cy="3924436"/>
          </a:xfrm>
          <a:prstGeom prst="rect">
            <a:avLst/>
          </a:prstGeom>
        </p:spPr>
      </p:pic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987574"/>
            <a:ext cx="2591775" cy="3888432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四六级实训</a:t>
            </a:r>
            <a:endParaRPr lang="en-US" altLang="zh-CN" sz="1800" dirty="0" smtClean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精品课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单项练习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仿真实训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公开课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-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资料库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7385683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5"/>
          <p:cNvSpPr>
            <a:spLocks noChangeArrowheads="1"/>
          </p:cNvSpPr>
          <p:nvPr/>
        </p:nvSpPr>
        <p:spPr bwMode="auto">
          <a:xfrm>
            <a:off x="252033" y="1059582"/>
            <a:ext cx="2663783" cy="3816424"/>
          </a:xfrm>
          <a:prstGeom prst="rect">
            <a:avLst/>
          </a:prstGeom>
          <a:noFill/>
          <a:ln w="25400">
            <a:solidFill>
              <a:srgbClr val="F6842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9121" tIns="49560" rIns="99121" bIns="49560" anchor="ctr"/>
          <a:lstStyle/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不列颠百科</a:t>
            </a:r>
            <a:endParaRPr lang="en-US" altLang="zh-CN" sz="1800" dirty="0" smtClean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endParaRPr lang="en-US" altLang="zh-CN" sz="1800" dirty="0" smtClean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不列颠百科全书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en-US" altLang="zh-CN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EBSCO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期刊杂志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主题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素材和电子书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个人研究中心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全球数据分析工具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字典和词库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海量</a:t>
            </a: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文章和多媒体浏览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大事年鉴</a:t>
            </a:r>
            <a:endParaRPr lang="en-US" altLang="zh-CN" sz="1800" dirty="0" smtClean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pPr>
              <a:buFont typeface="Arial" charset="0"/>
              <a:buNone/>
            </a:pPr>
            <a:r>
              <a:rPr lang="zh-CN" altLang="en-US" sz="1800" dirty="0" smtClean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名人传记</a:t>
            </a:r>
            <a:endParaRPr lang="en-US" altLang="zh-CN" sz="1800" dirty="0">
              <a:ln w="12700">
                <a:noFill/>
                <a:prstDash val="solid"/>
              </a:ln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3744416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专项学习：</a:t>
            </a:r>
            <a:r>
              <a:rPr lang="zh-CN" altLang="en-US" sz="2400" dirty="0">
                <a:ln w="12700">
                  <a:noFill/>
                  <a:prstDash val="solid"/>
                </a:ln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/>
              </a:rPr>
              <a:t>不列颠百科</a:t>
            </a:r>
            <a:endParaRPr lang="en-US" altLang="zh-CN" sz="2400" dirty="0">
              <a:ln w="12700">
                <a:noFill/>
                <a:prstDash val="solid"/>
              </a:ln>
              <a:latin typeface="微软雅黑" panose="020B0503020204020204" pitchFamily="34" charset="-122"/>
              <a:ea typeface="微软雅黑" panose="020B0503020204020204" pitchFamily="34" charset="-122"/>
              <a:cs typeface="微软雅黑"/>
            </a:endParaRPr>
          </a:p>
          <a:p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992990"/>
            <a:ext cx="5984457" cy="394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2059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" t="4668" b="11323"/>
          <a:stretch/>
        </p:blipFill>
        <p:spPr>
          <a:xfrm>
            <a:off x="827584" y="879562"/>
            <a:ext cx="7267905" cy="3996444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195736" y="1419622"/>
            <a:ext cx="5544616" cy="3384376"/>
          </a:xfrm>
          <a:prstGeom prst="roundRect">
            <a:avLst>
              <a:gd name="adj" fmla="val 2010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2699792" y="1347614"/>
            <a:ext cx="4752528" cy="30243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87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zh-CN" sz="3600" b="1" dirty="0" smtClean="0">
                <a:solidFill>
                  <a:srgbClr val="0CA292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微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课堂是新东方在线针对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微学习、微课程的趋势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研究出的一款以视频为核心资源的学习平台产品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，其定位为基于应用场景的语言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百科。</a:t>
            </a:r>
            <a:endParaRPr lang="en-US" altLang="zh-CN" sz="1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358775">
              <a:lnSpc>
                <a:spcPct val="150000"/>
              </a:lnSpc>
              <a:buNone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微课堂课程体系包括口语、商务、留学考试、国内应试、小语种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七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类，知识点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超过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个。</a:t>
            </a:r>
          </a:p>
          <a:p>
            <a:pPr marL="0" indent="358775">
              <a:lnSpc>
                <a:spcPct val="150000"/>
              </a:lnSpc>
              <a:buNone/>
            </a:pP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微课堂立足无边界设计理念，不仅支持电脑学习，还支持手机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、移动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WAP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站、电子触屏，实现了四屏一体化应用</a:t>
            </a:r>
            <a:r>
              <a:rPr lang="zh-CN" altLang="zh-CN" sz="1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1403648" y="447562"/>
            <a:ext cx="374441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微课堂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8474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平行四边形 14"/>
          <p:cNvSpPr/>
          <p:nvPr/>
        </p:nvSpPr>
        <p:spPr>
          <a:xfrm flipH="1">
            <a:off x="4139952" y="1911038"/>
            <a:ext cx="4392488" cy="3036976"/>
          </a:xfrm>
          <a:prstGeom prst="parallelogram">
            <a:avLst>
              <a:gd name="adj" fmla="val 43247"/>
            </a:avLst>
          </a:prstGeom>
          <a:solidFill>
            <a:srgbClr val="F6842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 flipH="1">
            <a:off x="611560" y="1911038"/>
            <a:ext cx="4392488" cy="3036976"/>
          </a:xfrm>
          <a:prstGeom prst="parallelogram">
            <a:avLst>
              <a:gd name="adj" fmla="val 43247"/>
            </a:avLst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solidFill>
              <a:srgbClr val="F39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" name="Picture 4" descr="C:\Users\lixuetao\Desktop\课程类型DEMO\大众-学音标MK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796" y="1429564"/>
            <a:ext cx="2424004" cy="1657738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936002"/>
            <a:ext cx="2424004" cy="1653746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pic>
        <p:nvPicPr>
          <p:cNvPr id="39" name="Picture 2" descr="C:\Users\lixuetao\Desktop\课程类型DEMO\GRE高频词MK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429564"/>
            <a:ext cx="2424004" cy="1657738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pic>
        <p:nvPicPr>
          <p:cNvPr id="32" name="Picture 5" descr="C:\Users\lixuetao\Desktop\课程类型DEMO\8GW%B4G1YYW@F~I4KZS[YO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936002"/>
            <a:ext cx="2424004" cy="1653746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sp>
        <p:nvSpPr>
          <p:cNvPr id="12" name="矩形 11"/>
          <p:cNvSpPr/>
          <p:nvPr/>
        </p:nvSpPr>
        <p:spPr>
          <a:xfrm>
            <a:off x="1031982" y="516803"/>
            <a:ext cx="454813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课程形式多样</a:t>
            </a:r>
            <a:endParaRPr lang="en-US" altLang="zh-CN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2555776" y="1013487"/>
            <a:ext cx="6192688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18576 -1.11111E-6 " pathEditMode="relative" rAng="0" ptsTypes="AA">
                                      <p:cBhvr>
                                        <p:cTn id="13" dur="3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2.5E-6 -1.11111E-6 L 0.18576 -1.11111E-6 " pathEditMode="relative" rAng="0" ptsTypes="AA">
                                      <p:cBhvr>
                                        <p:cTn id="18" dur="35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5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4" grpId="0" animBg="1"/>
      <p:bldP spid="1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>
            <a:spLocks noChangeAspect="1"/>
          </p:cNvSpPr>
          <p:nvPr/>
        </p:nvSpPr>
        <p:spPr>
          <a:xfrm>
            <a:off x="4474256" y="1382903"/>
            <a:ext cx="1137697" cy="1135143"/>
          </a:xfrm>
          <a:custGeom>
            <a:avLst/>
            <a:gdLst>
              <a:gd name="connsiteX0" fmla="*/ 0 w 1415752"/>
              <a:gd name="connsiteY0" fmla="*/ 0 h 1411844"/>
              <a:gd name="connsiteX1" fmla="*/ 124347 w 1415752"/>
              <a:gd name="connsiteY1" fmla="*/ 6279 h 1411844"/>
              <a:gd name="connsiteX2" fmla="*/ 1409680 w 1415752"/>
              <a:gd name="connsiteY2" fmla="*/ 1291612 h 1411844"/>
              <a:gd name="connsiteX3" fmla="*/ 1415752 w 1415752"/>
              <a:gd name="connsiteY3" fmla="*/ 1411844 h 1411844"/>
              <a:gd name="connsiteX4" fmla="*/ 1055752 w 1415752"/>
              <a:gd name="connsiteY4" fmla="*/ 1411844 h 1411844"/>
              <a:gd name="connsiteX5" fmla="*/ 1051539 w 1415752"/>
              <a:gd name="connsiteY5" fmla="*/ 1328420 h 1411844"/>
              <a:gd name="connsiteX6" fmla="*/ 87539 w 1415752"/>
              <a:gd name="connsiteY6" fmla="*/ 364420 h 1411844"/>
              <a:gd name="connsiteX7" fmla="*/ 0 w 1415752"/>
              <a:gd name="connsiteY7" fmla="*/ 360000 h 1411844"/>
              <a:gd name="connsiteX8" fmla="*/ 0 w 1415752"/>
              <a:gd name="connsiteY8" fmla="*/ 0 h 1411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752" h="1411844">
                <a:moveTo>
                  <a:pt x="0" y="0"/>
                </a:moveTo>
                <a:lnTo>
                  <a:pt x="124347" y="6279"/>
                </a:lnTo>
                <a:cubicBezTo>
                  <a:pt x="802067" y="75105"/>
                  <a:pt x="1340854" y="613892"/>
                  <a:pt x="1409680" y="1291612"/>
                </a:cubicBezTo>
                <a:lnTo>
                  <a:pt x="1415752" y="1411844"/>
                </a:lnTo>
                <a:lnTo>
                  <a:pt x="1055752" y="1411844"/>
                </a:lnTo>
                <a:lnTo>
                  <a:pt x="1051539" y="1328420"/>
                </a:lnTo>
                <a:cubicBezTo>
                  <a:pt x="999920" y="820130"/>
                  <a:pt x="595829" y="416040"/>
                  <a:pt x="87539" y="364420"/>
                </a:cubicBezTo>
                <a:lnTo>
                  <a:pt x="0" y="360000"/>
                </a:lnTo>
                <a:lnTo>
                  <a:pt x="0" y="0"/>
                </a:lnTo>
                <a:close/>
              </a:path>
            </a:pathLst>
          </a:custGeom>
          <a:solidFill>
            <a:srgbClr val="F398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" name="任意多边形 5"/>
          <p:cNvSpPr>
            <a:spLocks noChangeAspect="1"/>
          </p:cNvSpPr>
          <p:nvPr/>
        </p:nvSpPr>
        <p:spPr>
          <a:xfrm>
            <a:off x="3298253" y="1382903"/>
            <a:ext cx="1131312" cy="1135143"/>
          </a:xfrm>
          <a:custGeom>
            <a:avLst/>
            <a:gdLst>
              <a:gd name="connsiteX0" fmla="*/ 1407521 w 1407521"/>
              <a:gd name="connsiteY0" fmla="*/ 0 h 1411429"/>
              <a:gd name="connsiteX1" fmla="*/ 1407521 w 1407521"/>
              <a:gd name="connsiteY1" fmla="*/ 360000 h 1411429"/>
              <a:gd name="connsiteX2" fmla="*/ 1328212 w 1407521"/>
              <a:gd name="connsiteY2" fmla="*/ 364005 h 1411429"/>
              <a:gd name="connsiteX3" fmla="*/ 364212 w 1407521"/>
              <a:gd name="connsiteY3" fmla="*/ 1328005 h 1411429"/>
              <a:gd name="connsiteX4" fmla="*/ 360000 w 1407521"/>
              <a:gd name="connsiteY4" fmla="*/ 1411429 h 1411429"/>
              <a:gd name="connsiteX5" fmla="*/ 0 w 1407521"/>
              <a:gd name="connsiteY5" fmla="*/ 1411429 h 1411429"/>
              <a:gd name="connsiteX6" fmla="*/ 6071 w 1407521"/>
              <a:gd name="connsiteY6" fmla="*/ 1291197 h 1411429"/>
              <a:gd name="connsiteX7" fmla="*/ 1291404 w 1407521"/>
              <a:gd name="connsiteY7" fmla="*/ 5864 h 1411429"/>
              <a:gd name="connsiteX8" fmla="*/ 1407521 w 1407521"/>
              <a:gd name="connsiteY8" fmla="*/ 0 h 141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7521" h="1411429">
                <a:moveTo>
                  <a:pt x="1407521" y="0"/>
                </a:moveTo>
                <a:lnTo>
                  <a:pt x="1407521" y="360000"/>
                </a:lnTo>
                <a:lnTo>
                  <a:pt x="1328212" y="364005"/>
                </a:lnTo>
                <a:cubicBezTo>
                  <a:pt x="819922" y="415625"/>
                  <a:pt x="415832" y="819715"/>
                  <a:pt x="364212" y="1328005"/>
                </a:cubicBezTo>
                <a:lnTo>
                  <a:pt x="360000" y="1411429"/>
                </a:lnTo>
                <a:lnTo>
                  <a:pt x="0" y="1411429"/>
                </a:lnTo>
                <a:lnTo>
                  <a:pt x="6071" y="1291197"/>
                </a:lnTo>
                <a:cubicBezTo>
                  <a:pt x="74897" y="613477"/>
                  <a:pt x="613684" y="74690"/>
                  <a:pt x="1291404" y="5864"/>
                </a:cubicBezTo>
                <a:lnTo>
                  <a:pt x="1407521" y="0"/>
                </a:lnTo>
                <a:close/>
              </a:path>
            </a:pathLst>
          </a:custGeom>
          <a:solidFill>
            <a:srgbClr val="0CA29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7" name="任意多边形 6"/>
          <p:cNvSpPr>
            <a:spLocks noChangeAspect="1"/>
          </p:cNvSpPr>
          <p:nvPr/>
        </p:nvSpPr>
        <p:spPr>
          <a:xfrm>
            <a:off x="3298253" y="2561460"/>
            <a:ext cx="1131312" cy="1135143"/>
          </a:xfrm>
          <a:custGeom>
            <a:avLst/>
            <a:gdLst>
              <a:gd name="connsiteX0" fmla="*/ 0 w 1407521"/>
              <a:gd name="connsiteY0" fmla="*/ 0 h 1411429"/>
              <a:gd name="connsiteX1" fmla="*/ 360000 w 1407521"/>
              <a:gd name="connsiteY1" fmla="*/ 0 h 1411429"/>
              <a:gd name="connsiteX2" fmla="*/ 364212 w 1407521"/>
              <a:gd name="connsiteY2" fmla="*/ 83424 h 1411429"/>
              <a:gd name="connsiteX3" fmla="*/ 1328212 w 1407521"/>
              <a:gd name="connsiteY3" fmla="*/ 1047424 h 1411429"/>
              <a:gd name="connsiteX4" fmla="*/ 1407521 w 1407521"/>
              <a:gd name="connsiteY4" fmla="*/ 1051429 h 1411429"/>
              <a:gd name="connsiteX5" fmla="*/ 1407521 w 1407521"/>
              <a:gd name="connsiteY5" fmla="*/ 1411429 h 1411429"/>
              <a:gd name="connsiteX6" fmla="*/ 1291404 w 1407521"/>
              <a:gd name="connsiteY6" fmla="*/ 1405565 h 1411429"/>
              <a:gd name="connsiteX7" fmla="*/ 6071 w 1407521"/>
              <a:gd name="connsiteY7" fmla="*/ 120232 h 1411429"/>
              <a:gd name="connsiteX8" fmla="*/ 0 w 1407521"/>
              <a:gd name="connsiteY8" fmla="*/ 0 h 141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07521" h="1411429">
                <a:moveTo>
                  <a:pt x="0" y="0"/>
                </a:moveTo>
                <a:lnTo>
                  <a:pt x="360000" y="0"/>
                </a:lnTo>
                <a:lnTo>
                  <a:pt x="364212" y="83424"/>
                </a:lnTo>
                <a:cubicBezTo>
                  <a:pt x="415832" y="591714"/>
                  <a:pt x="819922" y="995805"/>
                  <a:pt x="1328212" y="1047424"/>
                </a:cubicBezTo>
                <a:lnTo>
                  <a:pt x="1407521" y="1051429"/>
                </a:lnTo>
                <a:lnTo>
                  <a:pt x="1407521" y="1411429"/>
                </a:lnTo>
                <a:lnTo>
                  <a:pt x="1291404" y="1405565"/>
                </a:lnTo>
                <a:cubicBezTo>
                  <a:pt x="613684" y="1336739"/>
                  <a:pt x="74897" y="797952"/>
                  <a:pt x="6071" y="120232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8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8" name="任意多边形 7"/>
          <p:cNvSpPr>
            <a:spLocks noChangeAspect="1"/>
          </p:cNvSpPr>
          <p:nvPr/>
        </p:nvSpPr>
        <p:spPr>
          <a:xfrm>
            <a:off x="4474256" y="2561460"/>
            <a:ext cx="1137697" cy="1136420"/>
          </a:xfrm>
          <a:custGeom>
            <a:avLst/>
            <a:gdLst>
              <a:gd name="connsiteX0" fmla="*/ 1055752 w 1415752"/>
              <a:gd name="connsiteY0" fmla="*/ 0 h 1411845"/>
              <a:gd name="connsiteX1" fmla="*/ 1415752 w 1415752"/>
              <a:gd name="connsiteY1" fmla="*/ 0 h 1411845"/>
              <a:gd name="connsiteX2" fmla="*/ 1409680 w 1415752"/>
              <a:gd name="connsiteY2" fmla="*/ 120232 h 1411845"/>
              <a:gd name="connsiteX3" fmla="*/ 124347 w 1415752"/>
              <a:gd name="connsiteY3" fmla="*/ 1405565 h 1411845"/>
              <a:gd name="connsiteX4" fmla="*/ 0 w 1415752"/>
              <a:gd name="connsiteY4" fmla="*/ 1411845 h 1411845"/>
              <a:gd name="connsiteX5" fmla="*/ 0 w 1415752"/>
              <a:gd name="connsiteY5" fmla="*/ 1051845 h 1411845"/>
              <a:gd name="connsiteX6" fmla="*/ 87539 w 1415752"/>
              <a:gd name="connsiteY6" fmla="*/ 1047424 h 1411845"/>
              <a:gd name="connsiteX7" fmla="*/ 1051539 w 1415752"/>
              <a:gd name="connsiteY7" fmla="*/ 83424 h 1411845"/>
              <a:gd name="connsiteX8" fmla="*/ 1055752 w 1415752"/>
              <a:gd name="connsiteY8" fmla="*/ 0 h 1411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5752" h="1411845">
                <a:moveTo>
                  <a:pt x="1055752" y="0"/>
                </a:moveTo>
                <a:lnTo>
                  <a:pt x="1415752" y="0"/>
                </a:lnTo>
                <a:lnTo>
                  <a:pt x="1409680" y="120232"/>
                </a:lnTo>
                <a:cubicBezTo>
                  <a:pt x="1340854" y="797952"/>
                  <a:pt x="802067" y="1336739"/>
                  <a:pt x="124347" y="1405565"/>
                </a:cubicBezTo>
                <a:lnTo>
                  <a:pt x="0" y="1411845"/>
                </a:lnTo>
                <a:lnTo>
                  <a:pt x="0" y="1051845"/>
                </a:lnTo>
                <a:lnTo>
                  <a:pt x="87539" y="1047424"/>
                </a:lnTo>
                <a:cubicBezTo>
                  <a:pt x="595829" y="995805"/>
                  <a:pt x="999920" y="591714"/>
                  <a:pt x="1051539" y="83424"/>
                </a:cubicBezTo>
                <a:lnTo>
                  <a:pt x="1055752" y="0"/>
                </a:lnTo>
                <a:close/>
              </a:path>
            </a:pathLst>
          </a:custGeom>
          <a:solidFill>
            <a:srgbClr val="0CA29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cxnSp>
        <p:nvCxnSpPr>
          <p:cNvPr id="9" name="直接连接符 8"/>
          <p:cNvCxnSpPr>
            <a:cxnSpLocks noChangeAspect="1"/>
          </p:cNvCxnSpPr>
          <p:nvPr/>
        </p:nvCxnSpPr>
        <p:spPr>
          <a:xfrm>
            <a:off x="3298253" y="1382903"/>
            <a:ext cx="289851" cy="289851"/>
          </a:xfrm>
          <a:prstGeom prst="line">
            <a:avLst/>
          </a:prstGeom>
          <a:noFill/>
          <a:ln w="19050" cap="flat" cmpd="sng" algn="ctr">
            <a:solidFill>
              <a:srgbClr val="0CA292"/>
            </a:solidFill>
            <a:prstDash val="sys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0" name="直接连接符 9"/>
          <p:cNvCxnSpPr>
            <a:cxnSpLocks noChangeAspect="1"/>
          </p:cNvCxnSpPr>
          <p:nvPr/>
        </p:nvCxnSpPr>
        <p:spPr>
          <a:xfrm>
            <a:off x="5323379" y="3408028"/>
            <a:ext cx="288574" cy="288574"/>
          </a:xfrm>
          <a:prstGeom prst="line">
            <a:avLst/>
          </a:prstGeom>
          <a:noFill/>
          <a:ln w="19050" cap="flat" cmpd="sng" algn="ctr">
            <a:solidFill>
              <a:srgbClr val="0CA292"/>
            </a:solidFill>
            <a:prstDash val="sys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1" name="直接连接符 10"/>
          <p:cNvCxnSpPr>
            <a:cxnSpLocks noChangeAspect="1"/>
          </p:cNvCxnSpPr>
          <p:nvPr/>
        </p:nvCxnSpPr>
        <p:spPr>
          <a:xfrm rot="5400000">
            <a:off x="5322740" y="1383541"/>
            <a:ext cx="289851" cy="288574"/>
          </a:xfrm>
          <a:prstGeom prst="line">
            <a:avLst/>
          </a:prstGeom>
          <a:noFill/>
          <a:ln w="19050" cap="flat" cmpd="sng" algn="ctr">
            <a:solidFill>
              <a:srgbClr val="F39800"/>
            </a:solidFill>
            <a:prstDash val="sysDot"/>
            <a:miter lim="800000"/>
            <a:headEnd type="oval" w="med" len="med"/>
            <a:tailEnd type="oval" w="med" len="med"/>
          </a:ln>
          <a:effectLst/>
        </p:spPr>
      </p:cxnSp>
      <p:cxnSp>
        <p:nvCxnSpPr>
          <p:cNvPr id="12" name="直接连接符 11"/>
          <p:cNvCxnSpPr>
            <a:cxnSpLocks noChangeAspect="1"/>
          </p:cNvCxnSpPr>
          <p:nvPr/>
        </p:nvCxnSpPr>
        <p:spPr>
          <a:xfrm rot="5400000">
            <a:off x="3298891" y="3407391"/>
            <a:ext cx="288574" cy="289851"/>
          </a:xfrm>
          <a:prstGeom prst="line">
            <a:avLst/>
          </a:prstGeom>
          <a:noFill/>
          <a:ln w="19050" cap="flat" cmpd="sng" algn="ctr">
            <a:solidFill>
              <a:srgbClr val="F39800"/>
            </a:solidFill>
            <a:prstDash val="sysDot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20" name="矩形 19"/>
          <p:cNvSpPr/>
          <p:nvPr/>
        </p:nvSpPr>
        <p:spPr>
          <a:xfrm>
            <a:off x="5798377" y="1195202"/>
            <a:ext cx="2878079" cy="574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800100">
              <a:lnSpc>
                <a:spcPts val="2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微课堂每个</a:t>
            </a:r>
            <a:r>
              <a:rPr lang="zh-CN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视频体积小，画质好，缓存少，播放更快更流畅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798377" y="915566"/>
            <a:ext cx="1455639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微软雅黑"/>
              </a:rPr>
              <a:t>体积小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微软雅黑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798377" y="3538270"/>
            <a:ext cx="2878079" cy="574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711200">
              <a:lnSpc>
                <a:spcPts val="2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依托于新东方多年教研经验，提取重点、难点知识，精选名师资源录制。</a:t>
            </a:r>
          </a:p>
        </p:txBody>
      </p:sp>
      <p:sp>
        <p:nvSpPr>
          <p:cNvPr id="23" name="矩形 22"/>
          <p:cNvSpPr/>
          <p:nvPr/>
        </p:nvSpPr>
        <p:spPr>
          <a:xfrm>
            <a:off x="5798377" y="3258634"/>
            <a:ext cx="1455639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微软雅黑"/>
              </a:rPr>
              <a:t>课程精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微软雅黑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5769" y="1203598"/>
            <a:ext cx="2878079" cy="574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800100">
              <a:lnSpc>
                <a:spcPts val="2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微课堂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以知识点为单位，</a:t>
            </a:r>
            <a:r>
              <a:rPr lang="zh-CN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每个视频都是独立的知识点，不超过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713649" y="915566"/>
            <a:ext cx="1455639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微软雅黑"/>
              </a:rPr>
              <a:t>视频短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微软雅黑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23528" y="3538270"/>
            <a:ext cx="2878079" cy="60529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800100">
              <a:lnSpc>
                <a:spcPts val="2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微课堂支持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手机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WAP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屏四屏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一体化应用。</a:t>
            </a:r>
            <a:endParaRPr lang="zh-CN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13649" y="3258634"/>
            <a:ext cx="1455639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/>
                <a:ea typeface="微软雅黑"/>
              </a:rPr>
              <a:t>跨平台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/>
              <a:ea typeface="微软雅黑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502" y="2025993"/>
            <a:ext cx="978818" cy="978818"/>
          </a:xfrm>
          <a:prstGeom prst="ellipse">
            <a:avLst/>
          </a:prstGeom>
          <a:ln w="3175" cap="rnd">
            <a:solidFill>
              <a:srgbClr val="0CA29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3787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" t="9433" r="-1" b="5672"/>
          <a:stretch/>
        </p:blipFill>
        <p:spPr>
          <a:xfrm>
            <a:off x="-55562" y="-20538"/>
            <a:ext cx="9217024" cy="518457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916925" y="1059582"/>
            <a:ext cx="3272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dirty="0" smtClean="0">
                <a:ln w="10160">
                  <a:solidFill>
                    <a:srgbClr val="F398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语言应用百科</a:t>
            </a:r>
            <a:endParaRPr lang="zh-CN" altLang="en-US" sz="4000" b="1" cap="none" spc="0" dirty="0">
              <a:ln w="10160">
                <a:solidFill>
                  <a:srgbClr val="F398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1708634" y="2067694"/>
            <a:ext cx="5688632" cy="504056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948304" y="2139742"/>
            <a:ext cx="360000" cy="3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1835696" y="2139742"/>
            <a:ext cx="1008112" cy="360000"/>
          </a:xfrm>
          <a:prstGeom prst="roundRect">
            <a:avLst>
              <a:gd name="adj" fmla="val 50000"/>
            </a:avLst>
          </a:prstGeom>
          <a:solidFill>
            <a:srgbClr val="F3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全部课程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43808" y="2176577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输入关键字发现课程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34464" y="2835275"/>
            <a:ext cx="101181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畅学口语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348573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活学商务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362683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乐学外语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76793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行业攻略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390903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语言应试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405013" y="2835275"/>
            <a:ext cx="121860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留学直通车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671168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践行职场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685278" y="2835275"/>
            <a:ext cx="101181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家庭教育</a:t>
            </a:r>
            <a:endParaRPr lang="zh-CN" altLang="en-US" sz="16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4509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939902"/>
            <a:ext cx="4665663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3"/>
          <p:cNvGrpSpPr/>
          <p:nvPr/>
        </p:nvGrpSpPr>
        <p:grpSpPr>
          <a:xfrm>
            <a:off x="2756943" y="843558"/>
            <a:ext cx="3514726" cy="3233737"/>
            <a:chOff x="4325938" y="1790725"/>
            <a:chExt cx="3514726" cy="3233737"/>
          </a:xfrm>
        </p:grpSpPr>
        <p:sp>
          <p:nvSpPr>
            <p:cNvPr id="47" name="Freeform 47"/>
            <p:cNvSpPr>
              <a:spLocks noEditPoints="1"/>
            </p:cNvSpPr>
            <p:nvPr/>
          </p:nvSpPr>
          <p:spPr bwMode="auto">
            <a:xfrm>
              <a:off x="5173663" y="1790725"/>
              <a:ext cx="1819275" cy="1144587"/>
            </a:xfrm>
            <a:custGeom>
              <a:avLst/>
              <a:gdLst>
                <a:gd name="T0" fmla="*/ 612 w 720"/>
                <a:gd name="T1" fmla="*/ 0 h 452"/>
                <a:gd name="T2" fmla="*/ 108 w 720"/>
                <a:gd name="T3" fmla="*/ 0 h 452"/>
                <a:gd name="T4" fmla="*/ 0 w 720"/>
                <a:gd name="T5" fmla="*/ 111 h 452"/>
                <a:gd name="T6" fmla="*/ 0 w 720"/>
                <a:gd name="T7" fmla="*/ 340 h 452"/>
                <a:gd name="T8" fmla="*/ 108 w 720"/>
                <a:gd name="T9" fmla="*/ 452 h 452"/>
                <a:gd name="T10" fmla="*/ 612 w 720"/>
                <a:gd name="T11" fmla="*/ 452 h 452"/>
                <a:gd name="T12" fmla="*/ 720 w 720"/>
                <a:gd name="T13" fmla="*/ 340 h 452"/>
                <a:gd name="T14" fmla="*/ 720 w 720"/>
                <a:gd name="T15" fmla="*/ 111 h 452"/>
                <a:gd name="T16" fmla="*/ 612 w 720"/>
                <a:gd name="T17" fmla="*/ 0 h 452"/>
                <a:gd name="T18" fmla="*/ 623 w 720"/>
                <a:gd name="T19" fmla="*/ 356 h 452"/>
                <a:gd name="T20" fmla="*/ 544 w 720"/>
                <a:gd name="T21" fmla="*/ 438 h 452"/>
                <a:gd name="T22" fmla="*/ 176 w 720"/>
                <a:gd name="T23" fmla="*/ 438 h 452"/>
                <a:gd name="T24" fmla="*/ 97 w 720"/>
                <a:gd name="T25" fmla="*/ 356 h 452"/>
                <a:gd name="T26" fmla="*/ 97 w 720"/>
                <a:gd name="T27" fmla="*/ 189 h 452"/>
                <a:gd name="T28" fmla="*/ 176 w 720"/>
                <a:gd name="T29" fmla="*/ 107 h 452"/>
                <a:gd name="T30" fmla="*/ 544 w 720"/>
                <a:gd name="T31" fmla="*/ 107 h 452"/>
                <a:gd name="T32" fmla="*/ 623 w 720"/>
                <a:gd name="T33" fmla="*/ 189 h 452"/>
                <a:gd name="T34" fmla="*/ 623 w 720"/>
                <a:gd name="T35" fmla="*/ 35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0" h="452">
                  <a:moveTo>
                    <a:pt x="612" y="0"/>
                  </a:moveTo>
                  <a:cubicBezTo>
                    <a:pt x="108" y="0"/>
                    <a:pt x="108" y="0"/>
                    <a:pt x="108" y="0"/>
                  </a:cubicBezTo>
                  <a:cubicBezTo>
                    <a:pt x="49" y="0"/>
                    <a:pt x="0" y="50"/>
                    <a:pt x="0" y="111"/>
                  </a:cubicBezTo>
                  <a:cubicBezTo>
                    <a:pt x="0" y="340"/>
                    <a:pt x="0" y="340"/>
                    <a:pt x="0" y="340"/>
                  </a:cubicBezTo>
                  <a:cubicBezTo>
                    <a:pt x="0" y="402"/>
                    <a:pt x="49" y="452"/>
                    <a:pt x="108" y="452"/>
                  </a:cubicBezTo>
                  <a:cubicBezTo>
                    <a:pt x="612" y="452"/>
                    <a:pt x="612" y="452"/>
                    <a:pt x="612" y="452"/>
                  </a:cubicBezTo>
                  <a:cubicBezTo>
                    <a:pt x="671" y="452"/>
                    <a:pt x="720" y="402"/>
                    <a:pt x="720" y="340"/>
                  </a:cubicBezTo>
                  <a:cubicBezTo>
                    <a:pt x="720" y="111"/>
                    <a:pt x="720" y="111"/>
                    <a:pt x="720" y="111"/>
                  </a:cubicBezTo>
                  <a:cubicBezTo>
                    <a:pt x="720" y="50"/>
                    <a:pt x="671" y="0"/>
                    <a:pt x="612" y="0"/>
                  </a:cubicBezTo>
                  <a:close/>
                  <a:moveTo>
                    <a:pt x="623" y="356"/>
                  </a:moveTo>
                  <a:cubicBezTo>
                    <a:pt x="623" y="401"/>
                    <a:pt x="588" y="438"/>
                    <a:pt x="544" y="438"/>
                  </a:cubicBezTo>
                  <a:cubicBezTo>
                    <a:pt x="176" y="438"/>
                    <a:pt x="176" y="438"/>
                    <a:pt x="176" y="438"/>
                  </a:cubicBezTo>
                  <a:cubicBezTo>
                    <a:pt x="132" y="438"/>
                    <a:pt x="97" y="401"/>
                    <a:pt x="97" y="356"/>
                  </a:cubicBezTo>
                  <a:cubicBezTo>
                    <a:pt x="97" y="189"/>
                    <a:pt x="97" y="189"/>
                    <a:pt x="97" y="189"/>
                  </a:cubicBezTo>
                  <a:cubicBezTo>
                    <a:pt x="97" y="144"/>
                    <a:pt x="132" y="107"/>
                    <a:pt x="176" y="107"/>
                  </a:cubicBezTo>
                  <a:cubicBezTo>
                    <a:pt x="544" y="107"/>
                    <a:pt x="544" y="107"/>
                    <a:pt x="544" y="107"/>
                  </a:cubicBezTo>
                  <a:cubicBezTo>
                    <a:pt x="588" y="107"/>
                    <a:pt x="623" y="144"/>
                    <a:pt x="623" y="189"/>
                  </a:cubicBezTo>
                  <a:lnTo>
                    <a:pt x="623" y="35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6083301" y="2481287"/>
              <a:ext cx="1757363" cy="1238250"/>
            </a:xfrm>
            <a:custGeom>
              <a:avLst/>
              <a:gdLst>
                <a:gd name="T0" fmla="*/ 1107 w 1107"/>
                <a:gd name="T1" fmla="*/ 780 h 780"/>
                <a:gd name="T2" fmla="*/ 0 w 1107"/>
                <a:gd name="T3" fmla="*/ 0 h 780"/>
                <a:gd name="T4" fmla="*/ 0 w 1107"/>
                <a:gd name="T5" fmla="*/ 780 h 780"/>
                <a:gd name="T6" fmla="*/ 1107 w 1107"/>
                <a:gd name="T7" fmla="*/ 78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7" h="780">
                  <a:moveTo>
                    <a:pt x="1107" y="78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107" y="780"/>
                  </a:lnTo>
                  <a:close/>
                </a:path>
              </a:pathLst>
            </a:custGeom>
            <a:solidFill>
              <a:srgbClr val="72A0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6083301" y="2481287"/>
              <a:ext cx="1757363" cy="1238250"/>
            </a:xfrm>
            <a:custGeom>
              <a:avLst/>
              <a:gdLst>
                <a:gd name="T0" fmla="*/ 695 w 695"/>
                <a:gd name="T1" fmla="*/ 489 h 489"/>
                <a:gd name="T2" fmla="*/ 695 w 695"/>
                <a:gd name="T3" fmla="*/ 93 h 489"/>
                <a:gd name="T4" fmla="*/ 605 w 695"/>
                <a:gd name="T5" fmla="*/ 0 h 489"/>
                <a:gd name="T6" fmla="*/ 0 w 695"/>
                <a:gd name="T7" fmla="*/ 0 h 489"/>
                <a:gd name="T8" fmla="*/ 0 w 695"/>
                <a:gd name="T9" fmla="*/ 489 h 489"/>
                <a:gd name="T10" fmla="*/ 695 w 695"/>
                <a:gd name="T11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489"/>
                  </a:moveTo>
                  <a:cubicBezTo>
                    <a:pt x="695" y="93"/>
                    <a:pt x="695" y="93"/>
                    <a:pt x="695" y="93"/>
                  </a:cubicBezTo>
                  <a:cubicBezTo>
                    <a:pt x="695" y="42"/>
                    <a:pt x="655" y="0"/>
                    <a:pt x="60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89"/>
                    <a:pt x="0" y="489"/>
                    <a:pt x="0" y="489"/>
                  </a:cubicBezTo>
                  <a:lnTo>
                    <a:pt x="695" y="489"/>
                  </a:lnTo>
                  <a:close/>
                </a:path>
              </a:pathLst>
            </a:custGeom>
            <a:solidFill>
              <a:srgbClr val="F398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4325938" y="2481287"/>
              <a:ext cx="1757363" cy="1238250"/>
            </a:xfrm>
            <a:custGeom>
              <a:avLst/>
              <a:gdLst>
                <a:gd name="T0" fmla="*/ 695 w 695"/>
                <a:gd name="T1" fmla="*/ 0 h 489"/>
                <a:gd name="T2" fmla="*/ 90 w 695"/>
                <a:gd name="T3" fmla="*/ 0 h 489"/>
                <a:gd name="T4" fmla="*/ 0 w 695"/>
                <a:gd name="T5" fmla="*/ 93 h 489"/>
                <a:gd name="T6" fmla="*/ 0 w 695"/>
                <a:gd name="T7" fmla="*/ 489 h 489"/>
                <a:gd name="T8" fmla="*/ 695 w 695"/>
                <a:gd name="T9" fmla="*/ 489 h 489"/>
                <a:gd name="T10" fmla="*/ 695 w 695"/>
                <a:gd name="T11" fmla="*/ 0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489">
                  <a:moveTo>
                    <a:pt x="695" y="0"/>
                  </a:moveTo>
                  <a:cubicBezTo>
                    <a:pt x="90" y="0"/>
                    <a:pt x="90" y="0"/>
                    <a:pt x="90" y="0"/>
                  </a:cubicBezTo>
                  <a:cubicBezTo>
                    <a:pt x="40" y="0"/>
                    <a:pt x="0" y="42"/>
                    <a:pt x="0" y="93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695" y="489"/>
                    <a:pt x="695" y="489"/>
                    <a:pt x="695" y="489"/>
                  </a:cubicBezTo>
                  <a:lnTo>
                    <a:pt x="695" y="0"/>
                  </a:lnTo>
                  <a:close/>
                </a:path>
              </a:pathLst>
            </a:custGeom>
            <a:solidFill>
              <a:srgbClr val="0CA29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52"/>
            <p:cNvSpPr>
              <a:spLocks/>
            </p:cNvSpPr>
            <p:nvPr/>
          </p:nvSpPr>
          <p:spPr bwMode="auto">
            <a:xfrm>
              <a:off x="6083301" y="3719537"/>
              <a:ext cx="1757363" cy="1304925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516 h 516"/>
                <a:gd name="T4" fmla="*/ 605 w 695"/>
                <a:gd name="T5" fmla="*/ 516 h 516"/>
                <a:gd name="T6" fmla="*/ 695 w 695"/>
                <a:gd name="T7" fmla="*/ 423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516"/>
                    <a:pt x="0" y="516"/>
                    <a:pt x="0" y="516"/>
                  </a:cubicBezTo>
                  <a:cubicBezTo>
                    <a:pt x="605" y="516"/>
                    <a:pt x="605" y="516"/>
                    <a:pt x="605" y="516"/>
                  </a:cubicBezTo>
                  <a:cubicBezTo>
                    <a:pt x="655" y="516"/>
                    <a:pt x="695" y="474"/>
                    <a:pt x="695" y="423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54"/>
            <p:cNvSpPr>
              <a:spLocks/>
            </p:cNvSpPr>
            <p:nvPr/>
          </p:nvSpPr>
          <p:spPr bwMode="auto">
            <a:xfrm>
              <a:off x="4325938" y="3719537"/>
              <a:ext cx="1757363" cy="1304925"/>
            </a:xfrm>
            <a:custGeom>
              <a:avLst/>
              <a:gdLst>
                <a:gd name="T0" fmla="*/ 0 w 695"/>
                <a:gd name="T1" fmla="*/ 0 h 516"/>
                <a:gd name="T2" fmla="*/ 0 w 695"/>
                <a:gd name="T3" fmla="*/ 423 h 516"/>
                <a:gd name="T4" fmla="*/ 90 w 695"/>
                <a:gd name="T5" fmla="*/ 516 h 516"/>
                <a:gd name="T6" fmla="*/ 695 w 695"/>
                <a:gd name="T7" fmla="*/ 516 h 516"/>
                <a:gd name="T8" fmla="*/ 695 w 695"/>
                <a:gd name="T9" fmla="*/ 0 h 516"/>
                <a:gd name="T10" fmla="*/ 0 w 695"/>
                <a:gd name="T11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5" h="516">
                  <a:moveTo>
                    <a:pt x="0" y="0"/>
                  </a:moveTo>
                  <a:cubicBezTo>
                    <a:pt x="0" y="423"/>
                    <a:pt x="0" y="423"/>
                    <a:pt x="0" y="423"/>
                  </a:cubicBezTo>
                  <a:cubicBezTo>
                    <a:pt x="0" y="474"/>
                    <a:pt x="40" y="516"/>
                    <a:pt x="90" y="516"/>
                  </a:cubicBezTo>
                  <a:cubicBezTo>
                    <a:pt x="695" y="516"/>
                    <a:pt x="695" y="516"/>
                    <a:pt x="695" y="516"/>
                  </a:cubicBezTo>
                  <a:cubicBezTo>
                    <a:pt x="695" y="0"/>
                    <a:pt x="695" y="0"/>
                    <a:pt x="69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Oval 56"/>
            <p:cNvSpPr>
              <a:spLocks noChangeArrowheads="1"/>
            </p:cNvSpPr>
            <p:nvPr/>
          </p:nvSpPr>
          <p:spPr bwMode="auto">
            <a:xfrm>
              <a:off x="5737226" y="4129112"/>
              <a:ext cx="469900" cy="48895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val 57"/>
            <p:cNvSpPr>
              <a:spLocks noChangeArrowheads="1"/>
            </p:cNvSpPr>
            <p:nvPr/>
          </p:nvSpPr>
          <p:spPr bwMode="auto">
            <a:xfrm>
              <a:off x="5956301" y="2867050"/>
              <a:ext cx="471488" cy="487362"/>
            </a:xfrm>
            <a:prstGeom prst="ellipse">
              <a:avLst/>
            </a:prstGeom>
            <a:solidFill>
              <a:srgbClr val="0CA29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Oval 58"/>
            <p:cNvSpPr>
              <a:spLocks noChangeArrowheads="1"/>
            </p:cNvSpPr>
            <p:nvPr/>
          </p:nvSpPr>
          <p:spPr bwMode="auto">
            <a:xfrm>
              <a:off x="6738938" y="3610000"/>
              <a:ext cx="469900" cy="485775"/>
            </a:xfrm>
            <a:prstGeom prst="ellipse">
              <a:avLst/>
            </a:prstGeom>
            <a:solidFill>
              <a:srgbClr val="F398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Oval 59"/>
            <p:cNvSpPr>
              <a:spLocks noChangeArrowheads="1"/>
            </p:cNvSpPr>
            <p:nvPr/>
          </p:nvSpPr>
          <p:spPr bwMode="auto">
            <a:xfrm>
              <a:off x="4957763" y="3348062"/>
              <a:ext cx="469900" cy="487362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2" name="文本框 61"/>
          <p:cNvSpPr txBox="1"/>
          <p:nvPr/>
        </p:nvSpPr>
        <p:spPr>
          <a:xfrm>
            <a:off x="3182765" y="1894061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5019961" y="1891481"/>
            <a:ext cx="776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5003505" y="3268625"/>
            <a:ext cx="889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WAP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267725" y="319303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屏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505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2450" y="312741"/>
            <a:ext cx="45719" cy="288032"/>
          </a:xfrm>
          <a:prstGeom prst="rect">
            <a:avLst/>
          </a:prstGeom>
          <a:solidFill>
            <a:srgbClr val="F39800"/>
          </a:solidFill>
          <a:ln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CN" altLang="en-US" sz="4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3528" y="237877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" r="4326" b="24801"/>
          <a:stretch/>
        </p:blipFill>
        <p:spPr>
          <a:xfrm>
            <a:off x="4139952" y="2355726"/>
            <a:ext cx="4675881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35"/>
          <a:stretch/>
        </p:blipFill>
        <p:spPr>
          <a:xfrm>
            <a:off x="3419872" y="915566"/>
            <a:ext cx="463844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矩形 6"/>
          <p:cNvSpPr/>
          <p:nvPr/>
        </p:nvSpPr>
        <p:spPr>
          <a:xfrm>
            <a:off x="323528" y="915566"/>
            <a:ext cx="2952328" cy="3459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基于简约化设计理念，打造便捷的搜索学习体验。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畅学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口语、活学商务、乐学外语、行业攻略、留学直通车、语言应试、践行职场、家庭教育八大分类，导航一级二级一目了然，帮助用户快速定位；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公共与个人学习双通道，个人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支持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边学边记笔记，全程记录学习轨迹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5992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8"/>
          <a:stretch/>
        </p:blipFill>
        <p:spPr>
          <a:xfrm>
            <a:off x="5508104" y="699542"/>
            <a:ext cx="2336540" cy="4130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312450" y="312741"/>
            <a:ext cx="45719" cy="288032"/>
          </a:xfrm>
          <a:prstGeom prst="rect">
            <a:avLst/>
          </a:prstGeom>
          <a:solidFill>
            <a:srgbClr val="F39800"/>
          </a:solidFill>
          <a:ln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CN" altLang="en-US" sz="4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3528" y="237877"/>
            <a:ext cx="776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82" y="139764"/>
            <a:ext cx="2336540" cy="4155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23528" y="915566"/>
            <a:ext cx="2952328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打破时间与空间限制，充分利用碎片化时间，随时随地学；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课程知识匹配实际应用场景，即学即用；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灵活化的课程下载，合理控制流量。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006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8"/>
          <a:stretch/>
        </p:blipFill>
        <p:spPr>
          <a:xfrm>
            <a:off x="5508104" y="699542"/>
            <a:ext cx="2336540" cy="4130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312450" y="312741"/>
            <a:ext cx="45719" cy="288032"/>
          </a:xfrm>
          <a:prstGeom prst="rect">
            <a:avLst/>
          </a:prstGeom>
          <a:solidFill>
            <a:srgbClr val="F39800"/>
          </a:solidFill>
          <a:ln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CN" altLang="en-US" sz="4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3528" y="237877"/>
            <a:ext cx="889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WAP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28"/>
          <a:stretch/>
        </p:blipFill>
        <p:spPr>
          <a:xfrm>
            <a:off x="3870382" y="139764"/>
            <a:ext cx="2336540" cy="3872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23528" y="915566"/>
            <a:ext cx="2952328" cy="2177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打破时间与空间限制，充分利用碎片化时间，随时随地学；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课程知识匹配实际应用场景，即学即用；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便捷对接微信公众号等多种移动应用。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6789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00773"/>
            <a:ext cx="2337709" cy="41559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312450" y="312741"/>
            <a:ext cx="45719" cy="288032"/>
          </a:xfrm>
          <a:prstGeom prst="rect">
            <a:avLst/>
          </a:prstGeom>
          <a:solidFill>
            <a:srgbClr val="F39800"/>
          </a:solidFill>
          <a:ln>
            <a:solidFill>
              <a:srgbClr val="F39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endParaRPr lang="zh-CN" altLang="en-US" sz="4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3528" y="23787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触屏版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4010"/>
            <a:ext cx="2345509" cy="416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23528" y="915566"/>
            <a:ext cx="2952328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形式更多样，内容更丰富；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全部课程资源轻松预览；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 defTabSz="800100">
              <a:lnSpc>
                <a:spcPts val="25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l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收藏喜欢的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5395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4076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畅学口语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94258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活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学商务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44440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乐学外语</a:t>
            </a:r>
          </a:p>
        </p:txBody>
      </p:sp>
      <p:sp>
        <p:nvSpPr>
          <p:cNvPr id="5" name="矩形 4"/>
          <p:cNvSpPr/>
          <p:nvPr/>
        </p:nvSpPr>
        <p:spPr>
          <a:xfrm>
            <a:off x="3494622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行业攻略</a:t>
            </a:r>
          </a:p>
        </p:txBody>
      </p:sp>
      <p:sp>
        <p:nvSpPr>
          <p:cNvPr id="6" name="矩形 5"/>
          <p:cNvSpPr/>
          <p:nvPr/>
        </p:nvSpPr>
        <p:spPr>
          <a:xfrm>
            <a:off x="4544804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语言应试</a:t>
            </a:r>
          </a:p>
        </p:txBody>
      </p:sp>
      <p:sp>
        <p:nvSpPr>
          <p:cNvPr id="7" name="矩形 6"/>
          <p:cNvSpPr/>
          <p:nvPr/>
        </p:nvSpPr>
        <p:spPr>
          <a:xfrm>
            <a:off x="5594986" y="483518"/>
            <a:ext cx="981109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留学直通车</a:t>
            </a:r>
          </a:p>
        </p:txBody>
      </p:sp>
      <p:sp>
        <p:nvSpPr>
          <p:cNvPr id="8" name="矩形 7"/>
          <p:cNvSpPr/>
          <p:nvPr/>
        </p:nvSpPr>
        <p:spPr>
          <a:xfrm>
            <a:off x="6690173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践行职场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40352" y="483518"/>
            <a:ext cx="936104" cy="360040"/>
          </a:xfrm>
          <a:prstGeom prst="rect">
            <a:avLst/>
          </a:prstGeom>
          <a:solidFill>
            <a:srgbClr val="0CA292"/>
          </a:solidFill>
          <a:ln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家庭教育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4076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旅游出行</a:t>
            </a:r>
          </a:p>
        </p:txBody>
      </p:sp>
      <p:sp>
        <p:nvSpPr>
          <p:cNvPr id="12" name="矩形 11"/>
          <p:cNvSpPr/>
          <p:nvPr/>
        </p:nvSpPr>
        <p:spPr>
          <a:xfrm>
            <a:off x="344076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日常口语</a:t>
            </a:r>
          </a:p>
        </p:txBody>
      </p:sp>
      <p:sp>
        <p:nvSpPr>
          <p:cNvPr id="13" name="矩形 12"/>
          <p:cNvSpPr/>
          <p:nvPr/>
        </p:nvSpPr>
        <p:spPr>
          <a:xfrm>
            <a:off x="344076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电影口语</a:t>
            </a:r>
          </a:p>
        </p:txBody>
      </p:sp>
      <p:sp>
        <p:nvSpPr>
          <p:cNvPr id="14" name="矩形 13"/>
          <p:cNvSpPr/>
          <p:nvPr/>
        </p:nvSpPr>
        <p:spPr>
          <a:xfrm>
            <a:off x="332641" y="2590726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趣味英语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94164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商务英语</a:t>
            </a:r>
          </a:p>
        </p:txBody>
      </p:sp>
      <p:sp>
        <p:nvSpPr>
          <p:cNvPr id="17" name="矩形 16"/>
          <p:cNvSpPr/>
          <p:nvPr/>
        </p:nvSpPr>
        <p:spPr>
          <a:xfrm>
            <a:off x="1394311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9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商务西班牙语</a:t>
            </a:r>
          </a:p>
        </p:txBody>
      </p:sp>
      <p:sp>
        <p:nvSpPr>
          <p:cNvPr id="18" name="矩形 17"/>
          <p:cNvSpPr/>
          <p:nvPr/>
        </p:nvSpPr>
        <p:spPr>
          <a:xfrm>
            <a:off x="1394311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商务德语</a:t>
            </a:r>
          </a:p>
        </p:txBody>
      </p:sp>
      <p:sp>
        <p:nvSpPr>
          <p:cNvPr id="21" name="矩形 20"/>
          <p:cNvSpPr/>
          <p:nvPr/>
        </p:nvSpPr>
        <p:spPr>
          <a:xfrm>
            <a:off x="2444252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新概念</a:t>
            </a:r>
          </a:p>
        </p:txBody>
      </p:sp>
      <p:sp>
        <p:nvSpPr>
          <p:cNvPr id="22" name="矩形 21"/>
          <p:cNvSpPr/>
          <p:nvPr/>
        </p:nvSpPr>
        <p:spPr>
          <a:xfrm>
            <a:off x="2444546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法语</a:t>
            </a:r>
          </a:p>
        </p:txBody>
      </p:sp>
      <p:sp>
        <p:nvSpPr>
          <p:cNvPr id="23" name="矩形 22"/>
          <p:cNvSpPr/>
          <p:nvPr/>
        </p:nvSpPr>
        <p:spPr>
          <a:xfrm>
            <a:off x="2444546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西班牙语</a:t>
            </a:r>
          </a:p>
        </p:txBody>
      </p:sp>
      <p:sp>
        <p:nvSpPr>
          <p:cNvPr id="26" name="矩形 25"/>
          <p:cNvSpPr/>
          <p:nvPr/>
        </p:nvSpPr>
        <p:spPr>
          <a:xfrm>
            <a:off x="3494340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医学英语</a:t>
            </a:r>
          </a:p>
        </p:txBody>
      </p:sp>
      <p:sp>
        <p:nvSpPr>
          <p:cNvPr id="27" name="矩形 26"/>
          <p:cNvSpPr/>
          <p:nvPr/>
        </p:nvSpPr>
        <p:spPr>
          <a:xfrm>
            <a:off x="3494781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酒店英语</a:t>
            </a:r>
          </a:p>
        </p:txBody>
      </p:sp>
      <p:sp>
        <p:nvSpPr>
          <p:cNvPr id="28" name="矩形 27"/>
          <p:cNvSpPr/>
          <p:nvPr/>
        </p:nvSpPr>
        <p:spPr>
          <a:xfrm>
            <a:off x="3494781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旅游英语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4544428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四六级</a:t>
            </a:r>
          </a:p>
        </p:txBody>
      </p:sp>
      <p:sp>
        <p:nvSpPr>
          <p:cNvPr id="32" name="矩形 31"/>
          <p:cNvSpPr/>
          <p:nvPr/>
        </p:nvSpPr>
        <p:spPr>
          <a:xfrm>
            <a:off x="4545016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考研英语</a:t>
            </a:r>
          </a:p>
        </p:txBody>
      </p:sp>
      <p:sp>
        <p:nvSpPr>
          <p:cNvPr id="33" name="矩形 32"/>
          <p:cNvSpPr/>
          <p:nvPr/>
        </p:nvSpPr>
        <p:spPr>
          <a:xfrm>
            <a:off x="4545016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专四专八</a:t>
            </a:r>
          </a:p>
        </p:txBody>
      </p:sp>
      <p:sp>
        <p:nvSpPr>
          <p:cNvPr id="34" name="矩形 33"/>
          <p:cNvSpPr/>
          <p:nvPr/>
        </p:nvSpPr>
        <p:spPr>
          <a:xfrm>
            <a:off x="4550885" y="2590726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学历英语</a:t>
            </a:r>
          </a:p>
        </p:txBody>
      </p:sp>
      <p:sp>
        <p:nvSpPr>
          <p:cNvPr id="35" name="矩形 34"/>
          <p:cNvSpPr/>
          <p:nvPr/>
        </p:nvSpPr>
        <p:spPr>
          <a:xfrm>
            <a:off x="4550885" y="3126681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日语</a:t>
            </a:r>
            <a:r>
              <a:rPr lang="en-US" altLang="zh-CN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N1/N2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594516" y="1010320"/>
            <a:ext cx="98176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托福</a:t>
            </a:r>
          </a:p>
        </p:txBody>
      </p:sp>
      <p:sp>
        <p:nvSpPr>
          <p:cNvPr id="37" name="矩形 36"/>
          <p:cNvSpPr/>
          <p:nvPr/>
        </p:nvSpPr>
        <p:spPr>
          <a:xfrm>
            <a:off x="5595251" y="1537122"/>
            <a:ext cx="98176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雅思</a:t>
            </a:r>
          </a:p>
        </p:txBody>
      </p:sp>
      <p:sp>
        <p:nvSpPr>
          <p:cNvPr id="38" name="矩形 37"/>
          <p:cNvSpPr/>
          <p:nvPr/>
        </p:nvSpPr>
        <p:spPr>
          <a:xfrm>
            <a:off x="5595251" y="2063924"/>
            <a:ext cx="98176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GMAT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598185" y="2590726"/>
            <a:ext cx="98176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GRE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6690264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职业素养</a:t>
            </a:r>
          </a:p>
        </p:txBody>
      </p:sp>
      <p:sp>
        <p:nvSpPr>
          <p:cNvPr id="42" name="矩形 41"/>
          <p:cNvSpPr/>
          <p:nvPr/>
        </p:nvSpPr>
        <p:spPr>
          <a:xfrm>
            <a:off x="6691144" y="1537122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形象礼仪</a:t>
            </a:r>
          </a:p>
        </p:txBody>
      </p:sp>
      <p:sp>
        <p:nvSpPr>
          <p:cNvPr id="43" name="矩形 42"/>
          <p:cNvSpPr/>
          <p:nvPr/>
        </p:nvSpPr>
        <p:spPr>
          <a:xfrm>
            <a:off x="6691144" y="2063924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职业技能</a:t>
            </a:r>
          </a:p>
        </p:txBody>
      </p:sp>
      <p:sp>
        <p:nvSpPr>
          <p:cNvPr id="44" name="矩形 43"/>
          <p:cNvSpPr/>
          <p:nvPr/>
        </p:nvSpPr>
        <p:spPr>
          <a:xfrm>
            <a:off x="6691144" y="2590726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个人发展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691144" y="3126681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创业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259474" y="3723878"/>
            <a:ext cx="59089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超过</a:t>
            </a:r>
            <a:r>
              <a:rPr lang="zh-CN" altLang="en-US" sz="4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4400" b="1" dirty="0" smtClean="0">
                <a:solidFill>
                  <a:srgbClr val="F398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en-US" altLang="zh-CN" sz="4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知识点主题   </a:t>
            </a:r>
            <a:r>
              <a:rPr lang="en-US" altLang="zh-CN" sz="4400" b="1" dirty="0" smtClean="0">
                <a:solidFill>
                  <a:srgbClr val="F398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en-US" altLang="zh-CN" sz="4400" b="1" dirty="0">
                <a:solidFill>
                  <a:srgbClr val="F398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CN" sz="4400" b="1" dirty="0" smtClean="0">
                <a:solidFill>
                  <a:srgbClr val="F398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点视频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7740352" y="1010320"/>
            <a:ext cx="936104" cy="360040"/>
          </a:xfrm>
          <a:prstGeom prst="rect">
            <a:avLst/>
          </a:prstGeom>
          <a:solidFill>
            <a:schemeClr val="bg1"/>
          </a:solidFill>
          <a:ln w="6350">
            <a:solidFill>
              <a:srgbClr val="0CA2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0CA29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家庭教育</a:t>
            </a:r>
            <a:endParaRPr lang="zh-CN" altLang="en-US" sz="1000" dirty="0">
              <a:solidFill>
                <a:srgbClr val="0CA29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0536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403648" y="447562"/>
            <a:ext cx="6480720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微课堂    </a:t>
            </a:r>
            <a:r>
              <a:rPr lang="en-US" altLang="zh-CN" sz="2400" b="1" dirty="0">
                <a:hlinkClick r:id="rId2"/>
              </a:rPr>
              <a:t>http://wl.koolearn.com</a:t>
            </a:r>
            <a:endParaRPr lang="en-US" altLang="zh-CN" sz="2400" b="1" dirty="0"/>
          </a:p>
          <a:p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3631" y="2211710"/>
            <a:ext cx="19442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800" b="1" dirty="0" smtClean="0"/>
              <a:t>公共</a:t>
            </a:r>
            <a:r>
              <a:rPr lang="zh-CN" altLang="en-US" sz="1800" b="1" dirty="0" smtClean="0"/>
              <a:t>账户：</a:t>
            </a:r>
            <a:endParaRPr lang="zh-CN" altLang="zh-CN" sz="1800" b="1" dirty="0"/>
          </a:p>
          <a:p>
            <a:r>
              <a:rPr lang="zh-CN" altLang="zh-CN" sz="1600" b="1" dirty="0" smtClean="0"/>
              <a:t>用户名</a:t>
            </a:r>
            <a:r>
              <a:rPr lang="en-US" altLang="zh-CN" sz="1600" b="1" dirty="0" smtClean="0"/>
              <a:t> </a:t>
            </a:r>
            <a:r>
              <a:rPr lang="en-US" altLang="zh-CN" sz="1600" b="1" dirty="0" err="1" smtClean="0"/>
              <a:t>cucawkt</a:t>
            </a:r>
            <a:r>
              <a:rPr lang="en-US" altLang="zh-CN" sz="1600" b="1" dirty="0" smtClean="0"/>
              <a:t> </a:t>
            </a:r>
          </a:p>
          <a:p>
            <a:r>
              <a:rPr lang="zh-CN" altLang="zh-CN" sz="1600" b="1" dirty="0" smtClean="0"/>
              <a:t>密</a:t>
            </a:r>
            <a:r>
              <a:rPr lang="en-US" altLang="zh-CN" sz="1600" b="1" dirty="0" smtClean="0"/>
              <a:t>    </a:t>
            </a:r>
            <a:r>
              <a:rPr lang="zh-CN" altLang="zh-CN" sz="1600" b="1" dirty="0" smtClean="0"/>
              <a:t>码</a:t>
            </a:r>
            <a:r>
              <a:rPr lang="en-US" altLang="zh-CN" sz="1600" b="1" dirty="0" smtClean="0"/>
              <a:t> 123 </a:t>
            </a:r>
            <a:endParaRPr lang="zh-CN" altLang="zh-CN" sz="16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714" y="1158306"/>
            <a:ext cx="5645822" cy="339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7142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3528" y="195486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82678" y="447562"/>
            <a:ext cx="432000" cy="432000"/>
          </a:xfrm>
          <a:prstGeom prst="rect">
            <a:avLst/>
          </a:prstGeom>
          <a:solidFill>
            <a:srgbClr val="0CA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547664" y="447562"/>
            <a:ext cx="3744416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</a:t>
            </a:r>
            <a:r>
              <a:rPr lang="zh-CN" altLang="en-US" sz="2400" b="1" spc="128" dirty="0" smtClean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东方掌学</a:t>
            </a:r>
            <a:endParaRPr lang="zh-CN" altLang="en-US" sz="2400" b="1" spc="128" dirty="0">
              <a:solidFill>
                <a:srgbClr val="46464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 descr="C:\Users\刘奕辰\Documents\Tencent Files\19977061\FileRecv\MobileFile\IMG_749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51" y="1203598"/>
            <a:ext cx="207645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矩形 10"/>
          <p:cNvSpPr/>
          <p:nvPr/>
        </p:nvSpPr>
        <p:spPr>
          <a:xfrm>
            <a:off x="376453" y="3497481"/>
            <a:ext cx="189129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800" b="1" dirty="0" smtClean="0"/>
              <a:t>公共</a:t>
            </a:r>
            <a:r>
              <a:rPr lang="zh-CN" altLang="en-US" sz="1800" b="1" dirty="0" smtClean="0"/>
              <a:t>账户：</a:t>
            </a:r>
            <a:endParaRPr lang="zh-CN" altLang="zh-CN" sz="1800" b="1" dirty="0"/>
          </a:p>
          <a:p>
            <a:r>
              <a:rPr lang="zh-CN" altLang="zh-CN" sz="1600" b="1" dirty="0" smtClean="0"/>
              <a:t>用户名</a:t>
            </a:r>
            <a:r>
              <a:rPr lang="en-US" altLang="zh-CN" sz="1600" b="1" dirty="0" smtClean="0"/>
              <a:t> </a:t>
            </a:r>
            <a:r>
              <a:rPr lang="en-US" altLang="zh-CN" sz="1600" b="1" dirty="0" err="1" smtClean="0"/>
              <a:t>cucazx</a:t>
            </a:r>
            <a:r>
              <a:rPr lang="en-US" altLang="zh-CN" sz="1600" b="1" dirty="0" smtClean="0"/>
              <a:t> </a:t>
            </a:r>
          </a:p>
          <a:p>
            <a:r>
              <a:rPr lang="zh-CN" altLang="zh-CN" sz="1600" b="1" dirty="0" smtClean="0"/>
              <a:t>密</a:t>
            </a:r>
            <a:r>
              <a:rPr lang="en-US" altLang="zh-CN" sz="1600" b="1" dirty="0" smtClean="0"/>
              <a:t>    </a:t>
            </a:r>
            <a:r>
              <a:rPr lang="zh-CN" altLang="zh-CN" sz="1600" b="1" dirty="0" smtClean="0"/>
              <a:t>码</a:t>
            </a:r>
            <a:r>
              <a:rPr lang="en-US" altLang="zh-CN" sz="1600" b="1" dirty="0" smtClean="0"/>
              <a:t> 123 </a:t>
            </a:r>
            <a:endParaRPr lang="zh-CN" altLang="zh-CN" sz="1600" dirty="0"/>
          </a:p>
        </p:txBody>
      </p:sp>
      <p:sp>
        <p:nvSpPr>
          <p:cNvPr id="13" name="内容占位符 2"/>
          <p:cNvSpPr txBox="1">
            <a:spLocks/>
          </p:cNvSpPr>
          <p:nvPr/>
        </p:nvSpPr>
        <p:spPr>
          <a:xfrm>
            <a:off x="2699792" y="895581"/>
            <a:ext cx="5904656" cy="36923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2000" kern="100" dirty="0">
                <a:solidFill>
                  <a:srgbClr val="00B05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新东方掌上学习平台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是新东方在线为高等院校师生量身定制的专业化移动学习平台，实现了随时、随地、随心的移动学习中心的服务宗旨，同时附有图书馆书籍文献移动索引及自助服务功能</a:t>
            </a:r>
            <a:r>
              <a:rPr lang="zh-CN" altLang="zh-CN" sz="1600" kern="100" dirty="0" smtClean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600" kern="100" dirty="0" smtClean="0">
              <a:latin typeface="Calibri" panose="020F05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1600" kern="100" dirty="0" smtClean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平台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推出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趣味听听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音频课堂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掌上题库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双语悦读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视频课堂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阅读训练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六个系列模块，共计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925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门课程，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5724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个知识点，以满足广大师生对移动学习产品的不同需求</a:t>
            </a:r>
            <a:r>
              <a:rPr lang="zh-CN" altLang="zh-CN" sz="1600" kern="100" dirty="0" smtClean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600" kern="100" dirty="0" smtClean="0">
              <a:latin typeface="Calibri" panose="020F05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358775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zh-CN" sz="1600" kern="100" dirty="0" smtClean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此外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，新东方掌上学习平台通过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掌上查馆、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导航图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扫码</a:t>
            </a:r>
            <a:r>
              <a:rPr lang="en-US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1600" kern="100" dirty="0">
                <a:latin typeface="Calibri" panose="020F05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三大增值服务，为用户提供有效的图书馆书籍文献查阅及索引功能。</a:t>
            </a:r>
            <a:endParaRPr lang="zh-CN" altLang="zh-CN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358775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zh-CN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467388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982678" y="3540834"/>
            <a:ext cx="8161322" cy="937860"/>
          </a:xfrm>
          <a:prstGeom prst="rect">
            <a:avLst/>
          </a:prstGeom>
          <a:solidFill>
            <a:srgbClr val="F397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0" y="1667271"/>
            <a:ext cx="8197474" cy="937860"/>
          </a:xfrm>
          <a:prstGeom prst="rect">
            <a:avLst/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solidFill>
              <a:srgbClr val="F39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2" descr="C:\Users\lixuetao\Desktop\课程类型DEMO\GRE高频词MK2-1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7219" y="3075551"/>
            <a:ext cx="2224139" cy="1588671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pic>
        <p:nvPicPr>
          <p:cNvPr id="12" name="Picture 2" descr="C:\Users\lixuetao\Desktop\课程类型DEMO\GMAT词汇MK2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0453" y="3075551"/>
            <a:ext cx="2224139" cy="1588671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pic>
        <p:nvPicPr>
          <p:cNvPr id="13" name="Picture 2" descr="C:\Users\lixuetao\Desktop\课程类型DEMO\四级作文批改MK1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3687" y="3075552"/>
            <a:ext cx="2224139" cy="1588671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pic>
        <p:nvPicPr>
          <p:cNvPr id="14" name="Picture 3" descr="C:\Users\lixuetao\Desktop\课程类型DEMO\服务业-对话MK2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1499" y="1272389"/>
            <a:ext cx="2224139" cy="1588671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pic>
        <p:nvPicPr>
          <p:cNvPr id="15" name="Picture 4"/>
          <p:cNvPicPr>
            <a:picLocks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901041" y="1272389"/>
            <a:ext cx="2224139" cy="1588671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pic>
        <p:nvPicPr>
          <p:cNvPr id="16" name="Picture 2" descr="C:\Users\lixuetao\Desktop\课程类型DEMO\UOO`23`0V(BUSP`U2XDS~]Q.jpg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0583" y="1275606"/>
            <a:ext cx="2224139" cy="1588671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cxnSp>
        <p:nvCxnSpPr>
          <p:cNvPr id="18" name="直接连接符 17"/>
          <p:cNvCxnSpPr/>
          <p:nvPr/>
        </p:nvCxnSpPr>
        <p:spPr>
          <a:xfrm>
            <a:off x="2555776" y="1013487"/>
            <a:ext cx="6192688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971600" y="427152"/>
            <a:ext cx="65814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丰富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的交互设计成就极佳的用户体验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60"/>
                            </p:stCondLst>
                            <p:childTnLst>
                              <p:par>
                                <p:cTn id="13" presetID="1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60"/>
                            </p:stCondLst>
                            <p:childTnLst>
                              <p:par>
                                <p:cTn id="18" presetID="17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60"/>
                            </p:stCondLst>
                            <p:childTnLst>
                              <p:par>
                                <p:cTn id="25" presetID="2" presetClass="entr" presetSubtype="8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decel="6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decel="6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2" decel="6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2" decel="6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2" decel="6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21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219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850" y="0"/>
            <a:ext cx="2893219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0"/>
            <a:ext cx="28932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2326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0" y="0"/>
            <a:ext cx="2893219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390" y="0"/>
            <a:ext cx="2893219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16" y="9228"/>
            <a:ext cx="28932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4390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63" y="0"/>
            <a:ext cx="2300107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-4181"/>
            <a:ext cx="2232248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-4181"/>
            <a:ext cx="2232248" cy="5143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0"/>
            <a:ext cx="233215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84316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694"/>
            <a:ext cx="2264411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98" y="-10694"/>
            <a:ext cx="2301137" cy="5143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549" y="0"/>
            <a:ext cx="2245149" cy="5143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413" y="0"/>
            <a:ext cx="23140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9000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dministrator\Desktop\新建文件夹 (3)\常规底色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458" y="1761750"/>
            <a:ext cx="8375084" cy="3132258"/>
          </a:xfrm>
          <a:prstGeom prst="rect">
            <a:avLst/>
          </a:prstGeom>
          <a:noFill/>
        </p:spPr>
      </p:pic>
      <p:pic>
        <p:nvPicPr>
          <p:cNvPr id="21" name="图片 20" descr="新东方背书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6209" y="4577299"/>
            <a:ext cx="1994068" cy="10068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73357" y="4300850"/>
            <a:ext cx="1887075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THANKS!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3" descr="C:\Users\Administrator\Desktop\新建文件夹 (3)\常规版箭头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411510"/>
            <a:ext cx="720080" cy="909904"/>
          </a:xfrm>
          <a:prstGeom prst="rect">
            <a:avLst/>
          </a:prstGeom>
          <a:noFill/>
        </p:spPr>
      </p:pic>
      <p:pic>
        <p:nvPicPr>
          <p:cNvPr id="12" name="Picture 2" descr="C:\Users\Administrator\Desktop\新建文件夹 (3)\常规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810" y="413972"/>
            <a:ext cx="1811982" cy="78962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68701" y="2067694"/>
            <a:ext cx="3600400" cy="1248238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一站式在线自主学习</a:t>
            </a:r>
          </a:p>
          <a:p>
            <a:pPr algn="dist"/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解决方案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http://library.koolearn.com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1049147" y="28825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增值资源</a:t>
            </a:r>
          </a:p>
        </p:txBody>
      </p:sp>
      <p:sp>
        <p:nvSpPr>
          <p:cNvPr id="9" name="矩形 8"/>
          <p:cNvSpPr/>
          <p:nvPr/>
        </p:nvSpPr>
        <p:spPr>
          <a:xfrm>
            <a:off x="2023042" y="427152"/>
            <a:ext cx="6174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内外相结合全面提升学习效果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2062798" y="1013487"/>
            <a:ext cx="6685666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grpSp>
        <p:nvGrpSpPr>
          <p:cNvPr id="49" name="组合 48"/>
          <p:cNvGrpSpPr/>
          <p:nvPr/>
        </p:nvGrpSpPr>
        <p:grpSpPr>
          <a:xfrm>
            <a:off x="3238680" y="1162487"/>
            <a:ext cx="2620473" cy="1687729"/>
            <a:chOff x="3238680" y="1162487"/>
            <a:chExt cx="2620473" cy="1687729"/>
          </a:xfrm>
        </p:grpSpPr>
        <p:sp>
          <p:nvSpPr>
            <p:cNvPr id="12" name="矩形 11"/>
            <p:cNvSpPr/>
            <p:nvPr/>
          </p:nvSpPr>
          <p:spPr>
            <a:xfrm>
              <a:off x="3238680" y="1162487"/>
              <a:ext cx="2620473" cy="1566391"/>
            </a:xfrm>
            <a:prstGeom prst="rect">
              <a:avLst/>
            </a:prstGeom>
            <a:solidFill>
              <a:srgbClr val="0CA29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5518" y="1275606"/>
              <a:ext cx="2358609" cy="1379578"/>
            </a:xfrm>
            <a:prstGeom prst="rect">
              <a:avLst/>
            </a:prstGeom>
          </p:spPr>
        </p:pic>
        <p:grpSp>
          <p:nvGrpSpPr>
            <p:cNvPr id="20" name="组合 19"/>
            <p:cNvGrpSpPr/>
            <p:nvPr/>
          </p:nvGrpSpPr>
          <p:grpSpPr>
            <a:xfrm>
              <a:off x="3304394" y="2473014"/>
              <a:ext cx="2501999" cy="377202"/>
              <a:chOff x="386311" y="2583822"/>
              <a:chExt cx="2681346" cy="404240"/>
            </a:xfrm>
          </p:grpSpPr>
          <p:sp>
            <p:nvSpPr>
              <p:cNvPr id="14" name="直角三角形 13"/>
              <p:cNvSpPr/>
              <p:nvPr/>
            </p:nvSpPr>
            <p:spPr>
              <a:xfrm flipH="1">
                <a:off x="386311" y="2583822"/>
                <a:ext cx="69239" cy="83504"/>
              </a:xfrm>
              <a:prstGeom prst="rtTriangle">
                <a:avLst/>
              </a:prstGeom>
              <a:solidFill>
                <a:srgbClr val="0069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386311" y="2668273"/>
                <a:ext cx="2681346" cy="319789"/>
              </a:xfrm>
              <a:prstGeom prst="rect">
                <a:avLst/>
              </a:prstGeom>
              <a:solidFill>
                <a:srgbClr val="0CA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经验分享：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学长传道授业</a:t>
                </a: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3246321" y="2921373"/>
            <a:ext cx="2620473" cy="1872208"/>
            <a:chOff x="3246321" y="2921373"/>
            <a:chExt cx="2620473" cy="1872208"/>
          </a:xfrm>
        </p:grpSpPr>
        <p:sp>
          <p:nvSpPr>
            <p:cNvPr id="16" name="矩形 15"/>
            <p:cNvSpPr/>
            <p:nvPr/>
          </p:nvSpPr>
          <p:spPr>
            <a:xfrm>
              <a:off x="3246321" y="2921373"/>
              <a:ext cx="2620473" cy="1566391"/>
            </a:xfrm>
            <a:prstGeom prst="rect">
              <a:avLst/>
            </a:prstGeom>
            <a:solidFill>
              <a:srgbClr val="F397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6914" y="3034278"/>
              <a:ext cx="2376263" cy="1332521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/>
          </p:nvGrpSpPr>
          <p:grpSpPr>
            <a:xfrm>
              <a:off x="3304903" y="4225298"/>
              <a:ext cx="2502000" cy="568283"/>
              <a:chOff x="538709" y="4327750"/>
              <a:chExt cx="2681347" cy="609018"/>
            </a:xfrm>
          </p:grpSpPr>
          <p:sp>
            <p:nvSpPr>
              <p:cNvPr id="17" name="直角三角形 16"/>
              <p:cNvSpPr/>
              <p:nvPr/>
            </p:nvSpPr>
            <p:spPr>
              <a:xfrm flipH="1">
                <a:off x="538711" y="4327750"/>
                <a:ext cx="69239" cy="83504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538709" y="4412201"/>
                <a:ext cx="2681347" cy="524567"/>
              </a:xfrm>
              <a:prstGeom prst="rect">
                <a:avLst/>
              </a:prstGeom>
              <a:solidFill>
                <a:srgbClr val="F684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marL="894080" indent="-894080"/>
                <a:r>
                  <a:rPr lang="zh-CN" altLang="en-US" sz="1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私播课堂：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新东方名师解读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94080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热门知识点</a:t>
                </a: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6050760" y="1563639"/>
            <a:ext cx="2620800" cy="2872538"/>
            <a:chOff x="6050760" y="1563639"/>
            <a:chExt cx="2620800" cy="2872538"/>
          </a:xfrm>
        </p:grpSpPr>
        <p:sp>
          <p:nvSpPr>
            <p:cNvPr id="23" name="矩形 22"/>
            <p:cNvSpPr/>
            <p:nvPr/>
          </p:nvSpPr>
          <p:spPr>
            <a:xfrm>
              <a:off x="6050760" y="1563639"/>
              <a:ext cx="2620800" cy="2661660"/>
            </a:xfrm>
            <a:prstGeom prst="rect">
              <a:avLst/>
            </a:prstGeom>
            <a:solidFill>
              <a:srgbClr val="0CA29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7606" y="1779662"/>
              <a:ext cx="2376264" cy="2160240"/>
            </a:xfrm>
            <a:prstGeom prst="rect">
              <a:avLst/>
            </a:prstGeom>
          </p:spPr>
        </p:pic>
        <p:sp>
          <p:nvSpPr>
            <p:cNvPr id="24" name="直角三角形 23"/>
            <p:cNvSpPr/>
            <p:nvPr/>
          </p:nvSpPr>
          <p:spPr>
            <a:xfrm flipH="1">
              <a:off x="6101890" y="3867894"/>
              <a:ext cx="64608" cy="77919"/>
            </a:xfrm>
            <a:prstGeom prst="rtTriangle">
              <a:avLst/>
            </a:prstGeom>
            <a:solidFill>
              <a:srgbClr val="0069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25" name="矩形 24"/>
            <p:cNvSpPr/>
            <p:nvPr/>
          </p:nvSpPr>
          <p:spPr>
            <a:xfrm>
              <a:off x="6101888" y="3946696"/>
              <a:ext cx="2502000" cy="489481"/>
            </a:xfrm>
            <a:prstGeom prst="rect">
              <a:avLst/>
            </a:prstGeom>
            <a:solidFill>
              <a:srgbClr val="0CA2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894080" indent="-894080"/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大师讲堂：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俞老师领衔新东方大咖独家励志讲演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399304" y="1162480"/>
            <a:ext cx="2620473" cy="1687736"/>
            <a:chOff x="399304" y="1162480"/>
            <a:chExt cx="2620473" cy="1687736"/>
          </a:xfrm>
        </p:grpSpPr>
        <p:sp>
          <p:nvSpPr>
            <p:cNvPr id="27" name="矩形 26"/>
            <p:cNvSpPr/>
            <p:nvPr/>
          </p:nvSpPr>
          <p:spPr>
            <a:xfrm>
              <a:off x="399304" y="1162480"/>
              <a:ext cx="2620473" cy="1566391"/>
            </a:xfrm>
            <a:prstGeom prst="rect">
              <a:avLst/>
            </a:prstGeom>
            <a:solidFill>
              <a:srgbClr val="F397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5956" y="1278376"/>
              <a:ext cx="2317852" cy="1432684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457886" y="2466410"/>
              <a:ext cx="2502000" cy="383806"/>
              <a:chOff x="538709" y="4327750"/>
              <a:chExt cx="2681347" cy="411317"/>
            </a:xfrm>
          </p:grpSpPr>
          <p:sp>
            <p:nvSpPr>
              <p:cNvPr id="30" name="直角三角形 29"/>
              <p:cNvSpPr/>
              <p:nvPr/>
            </p:nvSpPr>
            <p:spPr>
              <a:xfrm flipH="1">
                <a:off x="538711" y="4327750"/>
                <a:ext cx="69239" cy="83504"/>
              </a:xfrm>
              <a:prstGeom prst="rtTriangl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538709" y="4412202"/>
                <a:ext cx="2681347" cy="326865"/>
              </a:xfrm>
              <a:prstGeom prst="rect">
                <a:avLst/>
              </a:prstGeom>
              <a:solidFill>
                <a:srgbClr val="F684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marL="894080" indent="-894080"/>
                <a:r>
                  <a:rPr lang="zh-CN" altLang="en-US" sz="1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直播课堂：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实用时尚主题直播</a:t>
                </a: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94005" y="2921373"/>
            <a:ext cx="2620473" cy="1872208"/>
            <a:chOff x="394005" y="2921373"/>
            <a:chExt cx="2620473" cy="1872208"/>
          </a:xfrm>
        </p:grpSpPr>
        <p:sp>
          <p:nvSpPr>
            <p:cNvPr id="33" name="矩形 32"/>
            <p:cNvSpPr/>
            <p:nvPr/>
          </p:nvSpPr>
          <p:spPr>
            <a:xfrm>
              <a:off x="394005" y="2921373"/>
              <a:ext cx="2620473" cy="1702871"/>
            </a:xfrm>
            <a:prstGeom prst="rect">
              <a:avLst/>
            </a:prstGeom>
            <a:solidFill>
              <a:srgbClr val="0CA292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0242" y="3024822"/>
              <a:ext cx="2323566" cy="1505592"/>
            </a:xfrm>
            <a:prstGeom prst="rect">
              <a:avLst/>
            </a:prstGeom>
          </p:spPr>
        </p:pic>
        <p:grpSp>
          <p:nvGrpSpPr>
            <p:cNvPr id="35" name="组合 34"/>
            <p:cNvGrpSpPr/>
            <p:nvPr/>
          </p:nvGrpSpPr>
          <p:grpSpPr>
            <a:xfrm>
              <a:off x="459719" y="4416379"/>
              <a:ext cx="2501999" cy="377202"/>
              <a:chOff x="386311" y="2583822"/>
              <a:chExt cx="2681346" cy="404240"/>
            </a:xfrm>
          </p:grpSpPr>
          <p:sp>
            <p:nvSpPr>
              <p:cNvPr id="36" name="直角三角形 35"/>
              <p:cNvSpPr/>
              <p:nvPr/>
            </p:nvSpPr>
            <p:spPr>
              <a:xfrm flipH="1">
                <a:off x="386311" y="2583822"/>
                <a:ext cx="69239" cy="83504"/>
              </a:xfrm>
              <a:prstGeom prst="rtTriangle">
                <a:avLst/>
              </a:prstGeom>
              <a:solidFill>
                <a:srgbClr val="0069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386311" y="2668273"/>
                <a:ext cx="2681346" cy="319789"/>
              </a:xfrm>
              <a:prstGeom prst="rect">
                <a:avLst/>
              </a:prstGeom>
              <a:solidFill>
                <a:srgbClr val="0CA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时时英语：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英语随身听</a:t>
                </a:r>
              </a:p>
            </p:txBody>
          </p:sp>
        </p:grpSp>
      </p:grpSp>
      <p:sp>
        <p:nvSpPr>
          <p:cNvPr id="7" name="矩形 6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solidFill>
              <a:srgbClr val="F39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40"/>
                            </p:stCondLst>
                            <p:childTnLst>
                              <p:par>
                                <p:cTn id="26" presetID="47" presetClass="entr" presetSubtype="0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46914E-6 L -2.77778E-6 0.13951 " pathEditMode="relative" rAng="0" ptsTypes="AA">
                                      <p:cBhvr>
                                        <p:cTn id="32" dur="4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7" presetClass="entr" presetSubtype="0" decel="6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4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77778E-6 -2.46914E-6 L -2.77778E-6 0.13951 " pathEditMode="relative" rAng="0" ptsTypes="AA">
                                      <p:cBhvr>
                                        <p:cTn id="39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7" presetClass="entr" presetSubtype="0" decel="6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77778E-6 -2.46914E-6 L -2.77778E-6 0.13951 " pathEditMode="relative" rAng="0" ptsTypes="AA">
                                      <p:cBhvr>
                                        <p:cTn id="46" dur="4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7" presetClass="entr" presetSubtype="0" decel="6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4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77778E-6 -2.46914E-6 L -2.77778E-6 0.13951 " pathEditMode="relative" rAng="0" ptsTypes="AA">
                                      <p:cBhvr>
                                        <p:cTn id="53" dur="4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7" presetClass="entr" presetSubtype="0" decel="6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64" presetClass="pat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2.77778E-6 -2.46914E-6 L -2.77778E-6 0.13951 " pathEditMode="relative" rAng="0" ptsTypes="AA">
                                      <p:cBhvr>
                                        <p:cTn id="60" dur="4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solidFill>
              <a:srgbClr val="F39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1049147" y="28825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增值资源</a:t>
            </a:r>
          </a:p>
        </p:txBody>
      </p:sp>
      <p:sp>
        <p:nvSpPr>
          <p:cNvPr id="9" name="矩形 8"/>
          <p:cNvSpPr/>
          <p:nvPr/>
        </p:nvSpPr>
        <p:spPr>
          <a:xfrm>
            <a:off x="2023042" y="288923"/>
            <a:ext cx="61744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海量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资料与资讯提供完整学习资源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2062798" y="758295"/>
            <a:ext cx="6685666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4235830" y="1277852"/>
            <a:ext cx="2808312" cy="3598153"/>
          </a:xfrm>
          <a:prstGeom prst="rect">
            <a:avLst/>
          </a:prstGeom>
          <a:solidFill>
            <a:srgbClr val="F397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683568" y="1277933"/>
            <a:ext cx="2808312" cy="3670081"/>
          </a:xfrm>
          <a:prstGeom prst="rect">
            <a:avLst/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09471" y="1347615"/>
            <a:ext cx="2667658" cy="1832672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5964022" y="2530917"/>
            <a:ext cx="2808312" cy="2345089"/>
          </a:xfrm>
          <a:prstGeom prst="rect">
            <a:avLst/>
          </a:prstGeom>
          <a:solidFill>
            <a:srgbClr val="F397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2578" y="2612892"/>
            <a:ext cx="2671200" cy="173113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689" y="1347615"/>
            <a:ext cx="2664183" cy="1944216"/>
          </a:xfrm>
          <a:prstGeom prst="rect">
            <a:avLst/>
          </a:prstGeom>
        </p:spPr>
      </p:pic>
      <p:sp>
        <p:nvSpPr>
          <p:cNvPr id="39" name="矩形 38"/>
          <p:cNvSpPr/>
          <p:nvPr/>
        </p:nvSpPr>
        <p:spPr>
          <a:xfrm>
            <a:off x="2189436" y="2521007"/>
            <a:ext cx="2808312" cy="2427007"/>
          </a:xfrm>
          <a:prstGeom prst="rect">
            <a:avLst/>
          </a:prstGeom>
          <a:solidFill>
            <a:srgbClr val="0CA29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2019614" y="807806"/>
            <a:ext cx="319189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海量资讯、各类资料、精品图书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77099" y="2612893"/>
            <a:ext cx="2670279" cy="1731134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8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17" presetClass="entr" presetSubtype="4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4" decel="6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4" decel="6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4" decel="6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4" grpId="0" animBg="1"/>
      <p:bldP spid="38" grpId="0" animBg="1"/>
      <p:bldP spid="32" grpId="0" animBg="1"/>
      <p:bldP spid="39" grpId="0" animBg="1"/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31590"/>
            <a:ext cx="4824536" cy="3573138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sp>
        <p:nvSpPr>
          <p:cNvPr id="26" name="TextBox 5"/>
          <p:cNvSpPr txBox="1"/>
          <p:nvPr/>
        </p:nvSpPr>
        <p:spPr>
          <a:xfrm>
            <a:off x="1049147" y="26920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名师名课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91533" y="1131590"/>
            <a:ext cx="2612915" cy="3528392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sp>
        <p:nvSpPr>
          <p:cNvPr id="28" name="矩形 27"/>
          <p:cNvSpPr/>
          <p:nvPr/>
        </p:nvSpPr>
        <p:spPr>
          <a:xfrm>
            <a:off x="1984942" y="387127"/>
            <a:ext cx="712095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zh-CN" sz="1900" dirty="0" smtClean="0">
                <a:latin typeface="微软雅黑" panose="020B0503020204020204" pitchFamily="82" charset="2"/>
                <a:ea typeface="微软雅黑" panose="020B0503020204020204" pitchFamily="82" charset="2"/>
              </a:rPr>
              <a:t>绝对</a:t>
            </a:r>
            <a:r>
              <a:rPr lang="zh-CN" altLang="zh-CN" sz="1900" dirty="0">
                <a:latin typeface="微软雅黑" panose="020B0503020204020204" pitchFamily="82" charset="2"/>
                <a:ea typeface="微软雅黑" panose="020B0503020204020204" pitchFamily="82" charset="2"/>
              </a:rPr>
              <a:t>顶级教师阵容，汇集新东方教育科技集团一线名师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2062798" y="891183"/>
            <a:ext cx="6685666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80"/>
                            </p:stCondLst>
                            <p:childTnLst>
                              <p:par>
                                <p:cTn id="26" presetID="47" presetClass="entr" presetSubtype="0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45679E-6 L 8.33333E-7 -0.14784 " pathEditMode="relative" rAng="0" ptsTypes="AA">
                                      <p:cBhvr>
                                        <p:cTn id="32" dur="3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33333E-6 -3.58025E-6 L 0.08593 -3.58025E-6 " pathEditMode="relative" rAng="0" ptsTypes="AA">
                                      <p:cBhvr>
                                        <p:cTn id="37" dur="35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 build="p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31590"/>
            <a:ext cx="4824536" cy="3549327"/>
          </a:xfrm>
          <a:prstGeom prst="rect">
            <a:avLst/>
          </a:prstGeom>
          <a:noFill/>
          <a:ln w="9525">
            <a:solidFill>
              <a:srgbClr val="0CA292"/>
            </a:solidFill>
            <a:miter lim="800000"/>
            <a:headEnd/>
            <a:tailEnd/>
          </a:ln>
          <a:effectLst>
            <a:outerShdw dist="139700" dir="2700000" algn="tl" rotWithShape="0">
              <a:srgbClr val="0CA292">
                <a:alpha val="85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323528" y="339502"/>
            <a:ext cx="659150" cy="684076"/>
          </a:xfrm>
          <a:prstGeom prst="rect">
            <a:avLst/>
          </a:prstGeom>
          <a:solidFill>
            <a:srgbClr val="F3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925" tIns="38963" rIns="77925" bIns="38963" rtlCol="0" anchor="ctr"/>
          <a:lstStyle/>
          <a:p>
            <a:pPr algn="ctr"/>
            <a:r>
              <a:rPr lang="en-US" altLang="zh-CN" sz="4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4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5"/>
          <p:cNvSpPr txBox="1"/>
          <p:nvPr/>
        </p:nvSpPr>
        <p:spPr>
          <a:xfrm>
            <a:off x="1049147" y="269200"/>
            <a:ext cx="1013651" cy="817351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zh-CN" altLang="en-US" sz="2400" b="1" spc="128" dirty="0">
                <a:solidFill>
                  <a:srgbClr val="46464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名师名课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4373" y="1131590"/>
            <a:ext cx="2547234" cy="3528392"/>
          </a:xfrm>
          <a:prstGeom prst="rect">
            <a:avLst/>
          </a:prstGeom>
          <a:noFill/>
          <a:ln w="9525">
            <a:solidFill>
              <a:srgbClr val="F39700"/>
            </a:solidFill>
            <a:miter lim="800000"/>
            <a:headEnd/>
            <a:tailEnd/>
          </a:ln>
          <a:effectLst>
            <a:outerShdw dist="139700" dir="2700000" algn="tl" rotWithShape="0">
              <a:srgbClr val="F39700">
                <a:alpha val="85000"/>
              </a:srgbClr>
            </a:outerShdw>
          </a:effectLst>
        </p:spPr>
      </p:pic>
      <p:sp>
        <p:nvSpPr>
          <p:cNvPr id="27" name="矩形 26"/>
          <p:cNvSpPr/>
          <p:nvPr/>
        </p:nvSpPr>
        <p:spPr>
          <a:xfrm>
            <a:off x="1984942" y="382474"/>
            <a:ext cx="712095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900" dirty="0" smtClean="0">
                <a:latin typeface="微软雅黑" panose="020B0503020204020204" pitchFamily="82" charset="2"/>
                <a:ea typeface="微软雅黑" panose="020B0503020204020204" pitchFamily="82" charset="2"/>
              </a:rPr>
              <a:t>传统</a:t>
            </a:r>
            <a:r>
              <a:rPr lang="zh-CN" altLang="zh-CN" sz="1900" dirty="0">
                <a:latin typeface="微软雅黑" panose="020B0503020204020204" pitchFamily="82" charset="2"/>
                <a:ea typeface="微软雅黑" panose="020B0503020204020204" pitchFamily="82" charset="2"/>
              </a:rPr>
              <a:t>新东方分项式授课与缜密学院派教学风格完美结合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2062798" y="901170"/>
            <a:ext cx="6685666" cy="0"/>
          </a:xfrm>
          <a:prstGeom prst="line">
            <a:avLst/>
          </a:prstGeom>
          <a:ln>
            <a:solidFill>
              <a:srgbClr val="0CA292"/>
            </a:solidFill>
            <a:tailEnd type="oval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60"/>
                            </p:stCondLst>
                            <p:childTnLst>
                              <p:par>
                                <p:cTn id="13" presetID="47" presetClass="entr" presetSubtype="0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45679E-6 L 8.33333E-7 -0.14784 " pathEditMode="relative" rAng="0" ptsTypes="AA">
                                      <p:cBhvr>
                                        <p:cTn id="19" dur="35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0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33333E-6 -3.58025E-6 L 0.08593 -3.58025E-6 " pathEditMode="relative" rAng="0" ptsTypes="AA">
                                      <p:cBhvr>
                                        <p:cTn id="24" dur="35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5143402"/>
  <p:tag name="MH_LIBRARY" val="GRAPHIC"/>
  <p:tag name="MH_TYPE" val="Other"/>
  <p:tag name="MH_ORDER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5143402"/>
  <p:tag name="MH_LIBRARY" val="GRAPHIC"/>
  <p:tag name="MH_TYPE" val="Other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5143402"/>
  <p:tag name="MH_LIBRARY" val="GRAPHIC"/>
  <p:tag name="MH_TYPE" val="Other"/>
  <p:tag name="MH_ORDER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5143402"/>
  <p:tag name="MH_LIBRARY" val="GRAPHIC"/>
  <p:tag name="MH_TYPE" val="Other"/>
  <p:tag name="MH_ORDER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5143402"/>
  <p:tag name="MH_LIBRARY" val="GRAPHIC"/>
  <p:tag name="MH_TYPE" val="Other"/>
  <p:tag name="MH_ORDER" val="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A000120150716A18KPBG</Template>
  <TotalTime>1931</TotalTime>
  <Words>3069</Words>
  <Application>Microsoft Office PowerPoint</Application>
  <PresentationFormat>全屏显示(16:9)</PresentationFormat>
  <Paragraphs>491</Paragraphs>
  <Slides>54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55" baseType="lpstr">
      <vt:lpstr>Office 主题</vt:lpstr>
      <vt:lpstr>新东方在线学习资源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PC</dc:creator>
  <cp:lastModifiedBy>ADministo</cp:lastModifiedBy>
  <cp:revision>273</cp:revision>
  <dcterms:created xsi:type="dcterms:W3CDTF">2015-07-28T05:46:00Z</dcterms:created>
  <dcterms:modified xsi:type="dcterms:W3CDTF">2017-10-19T12:07:17Z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