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54"/>
  </p:notesMasterIdLst>
  <p:sldIdLst>
    <p:sldId id="258" r:id="rId5"/>
    <p:sldId id="269" r:id="rId6"/>
    <p:sldId id="366" r:id="rId7"/>
    <p:sldId id="270" r:id="rId8"/>
    <p:sldId id="364" r:id="rId9"/>
    <p:sldId id="271" r:id="rId10"/>
    <p:sldId id="272" r:id="rId11"/>
    <p:sldId id="356" r:id="rId12"/>
    <p:sldId id="357" r:id="rId13"/>
    <p:sldId id="358" r:id="rId14"/>
    <p:sldId id="359" r:id="rId15"/>
    <p:sldId id="360" r:id="rId16"/>
    <p:sldId id="361" r:id="rId17"/>
    <p:sldId id="363" r:id="rId18"/>
    <p:sldId id="362" r:id="rId19"/>
    <p:sldId id="316" r:id="rId20"/>
    <p:sldId id="317" r:id="rId21"/>
    <p:sldId id="318" r:id="rId22"/>
    <p:sldId id="319" r:id="rId23"/>
    <p:sldId id="320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67" r:id="rId44"/>
    <p:sldId id="348" r:id="rId45"/>
    <p:sldId id="349" r:id="rId46"/>
    <p:sldId id="350" r:id="rId47"/>
    <p:sldId id="351" r:id="rId48"/>
    <p:sldId id="352" r:id="rId49"/>
    <p:sldId id="353" r:id="rId50"/>
    <p:sldId id="354" r:id="rId51"/>
    <p:sldId id="355" r:id="rId52"/>
    <p:sldId id="264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4F0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57" autoAdjust="0"/>
    <p:restoredTop sz="96213" autoAdjust="0"/>
  </p:normalViewPr>
  <p:slideViewPr>
    <p:cSldViewPr snapToGrid="0" snapToObjects="1">
      <p:cViewPr varScale="1">
        <p:scale>
          <a:sx n="72" d="100"/>
          <a:sy n="72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72CE7-C814-6941-9824-6BD55B1D9950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18D33-9B86-474C-AAA9-C60A3E15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7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CA7E2EF-48E7-4915-8043-B7A03A56B39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8406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25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26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27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28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29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30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31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32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34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/>
              <a:t>在美国制作</a:t>
            </a:r>
            <a:r>
              <a:rPr lang="en-US" altLang="zh-CN"/>
              <a:t>/</a:t>
            </a:r>
            <a:r>
              <a:rPr lang="zh-CN" altLang="en-US"/>
              <a:t>由美国制作</a:t>
            </a:r>
            <a:endParaRPr lang="en-US" altLang="zh-CN"/>
          </a:p>
          <a:p>
            <a:r>
              <a:rPr lang="zh-CN" altLang="en-US"/>
              <a:t>达到正片应有长度的电影进行了最全面、最详细的记录。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0C99D3-DC9E-417B-A7B2-092D49FF94D1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35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36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37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38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39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41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42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44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45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2010</a:t>
            </a:r>
            <a:r>
              <a:rPr lang="zh-CN" altLang="en-US"/>
              <a:t>年已加入</a:t>
            </a:r>
            <a:endParaRPr lang="en-US" altLang="zh-CN"/>
          </a:p>
          <a:p>
            <a:r>
              <a:rPr lang="zh-CN" altLang="en-US"/>
              <a:t>每年更新</a:t>
            </a:r>
            <a:r>
              <a:rPr lang="en-US" altLang="zh-CN"/>
              <a:t>2</a:t>
            </a:r>
            <a:r>
              <a:rPr lang="zh-CN" altLang="en-US"/>
              <a:t>次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D586D9-0BE5-4F55-9A60-DF6859DA995C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0058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46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A20E8BD-9A6B-41F7-B3F8-BC8F9E7BE6FD}" type="slidenum">
              <a:rPr lang="zh-CN" altLang="en-US" sz="1200" smtClean="0"/>
              <a:pPr/>
              <a:t>18</a:t>
            </a:fld>
            <a:endParaRPr lang="en-US" altLang="zh-CN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A20E8BD-9A6B-41F7-B3F8-BC8F9E7BE6FD}" type="slidenum">
              <a:rPr lang="zh-CN" altLang="en-US" sz="1200" smtClean="0"/>
              <a:pPr/>
              <a:t>20</a:t>
            </a:fld>
            <a:endParaRPr lang="en-US" altLang="zh-CN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21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22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24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48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759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611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32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411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2037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085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5716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57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571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fld id="{4995E3C3-16BF-4441-8EBD-AEC322A2A832}" type="datetimeFigureOut">
              <a:rPr lang="en-US" smtClean="0"/>
              <a:pPr/>
              <a:t>9/22/2017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fld id="{85AEF935-81FE-8242-9805-AE3C9200DF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251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1813"/>
            <a:ext cx="7696200" cy="992187"/>
          </a:xfrm>
          <a:prstGeom prst="rect">
            <a:avLst/>
          </a:prstGeo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76700" cy="4495800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86300" y="1600200"/>
            <a:ext cx="4076700" cy="4495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553200"/>
            <a:ext cx="2895600" cy="230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5532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B57EF-8E44-47B1-92F6-52C453FD5E0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236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11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686869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2" r:id="rId2"/>
    <p:sldLayoutId id="2147483694" r:id="rId3"/>
    <p:sldLayoutId id="2147483690" r:id="rId4"/>
    <p:sldLayoutId id="2147483693" r:id="rId5"/>
    <p:sldLayoutId id="2147483691" r:id="rId6"/>
    <p:sldLayoutId id="2147483695" r:id="rId7"/>
    <p:sldLayoutId id="2147483696" r:id="rId8"/>
    <p:sldLayoutId id="2147483697" r:id="rId9"/>
    <p:sldLayoutId id="2147483699" r:id="rId10"/>
    <p:sldLayoutId id="2147483698" r:id="rId11"/>
    <p:sldLayoutId id="2147483700" r:id="rId12"/>
    <p:sldLayoutId id="2147483668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76" r:id="rId19"/>
    <p:sldLayoutId id="2147483709" r:id="rId20"/>
    <p:sldLayoutId id="2147483710" r:id="rId21"/>
    <p:sldLayoutId id="2147483706" r:id="rId22"/>
    <p:sldLayoutId id="2147483707" r:id="rId23"/>
    <p:sldLayoutId id="2147483708" r:id="rId24"/>
    <p:sldLayoutId id="2147483682" r:id="rId25"/>
    <p:sldLayoutId id="2147483681" r:id="rId26"/>
    <p:sldLayoutId id="2147483711" r:id="rId27"/>
    <p:sldLayoutId id="2147483712" r:id="rId28"/>
    <p:sldLayoutId id="2147483713" r:id="rId29"/>
    <p:sldLayoutId id="2147483714" r:id="rId30"/>
    <p:sldLayoutId id="2147483687" r:id="rId31"/>
    <p:sldLayoutId id="2147483715" r:id="rId3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proquest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://go.proquest.com/preferences-cn/update.html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助力艺术研究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6788" y="5120184"/>
            <a:ext cx="7772400" cy="861115"/>
          </a:xfrm>
        </p:spPr>
        <p:txBody>
          <a:bodyPr/>
          <a:lstStyle/>
          <a:p>
            <a:pPr algn="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郭谷雨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培训及咨询顾问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Chris.guo@proquest.com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70822"/>
            <a:ext cx="1708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Version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201709</a:t>
            </a:r>
          </a:p>
          <a:p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572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Study </a:t>
            </a:r>
            <a:r>
              <a:rPr lang="en-US" sz="2800" b="1" dirty="0" err="1">
                <a:solidFill>
                  <a:srgbClr val="C00000"/>
                </a:solidFill>
              </a:rPr>
              <a:t>Colletion</a:t>
            </a:r>
            <a:r>
              <a:rPr lang="zh-CN" altLang="en-US" sz="2800" b="1" dirty="0">
                <a:solidFill>
                  <a:srgbClr val="C00000"/>
                </a:solidFill>
              </a:rPr>
              <a:t>检索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" y="1232602"/>
            <a:ext cx="7924800" cy="49295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04687" y="2717861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cs typeface="Arial" panose="020B0604020202020204" pitchFamily="34" charset="0"/>
              </a:rPr>
              <a:t>Alfred Hitchcock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23178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02" y="-1"/>
            <a:ext cx="7765689" cy="10360357"/>
          </a:xfrm>
          <a:prstGeom prst="rect">
            <a:avLst/>
          </a:prstGeom>
        </p:spPr>
      </p:pic>
      <p:sp>
        <p:nvSpPr>
          <p:cNvPr id="4" name="Rounded Rectangle 15"/>
          <p:cNvSpPr/>
          <p:nvPr/>
        </p:nvSpPr>
        <p:spPr>
          <a:xfrm>
            <a:off x="457200" y="2911434"/>
            <a:ext cx="1953491" cy="3946566"/>
          </a:xfrm>
          <a:prstGeom prst="roundRect">
            <a:avLst>
              <a:gd name="adj" fmla="val 27941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5624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4" y="1054100"/>
            <a:ext cx="5970814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Study </a:t>
            </a:r>
            <a:r>
              <a:rPr lang="en-US" sz="2800" b="1" dirty="0" err="1">
                <a:solidFill>
                  <a:srgbClr val="C00000"/>
                </a:solidFill>
              </a:rPr>
              <a:t>Colletion</a:t>
            </a:r>
            <a:r>
              <a:rPr lang="zh-CN" altLang="en-US" sz="2800" b="1" dirty="0">
                <a:solidFill>
                  <a:srgbClr val="C00000"/>
                </a:solidFill>
              </a:rPr>
              <a:t>高级检索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64778" y="2033380"/>
            <a:ext cx="271598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  </a:t>
            </a:r>
            <a:r>
              <a:rPr lang="en-US" altLang="zh-CN" dirty="0">
                <a:cs typeface="Arial" panose="020B0604020202020204" pitchFamily="34" charset="0"/>
              </a:rPr>
              <a:t>Look up Company/</a:t>
            </a:r>
            <a:r>
              <a:rPr lang="en-US" altLang="zh-CN" dirty="0" err="1">
                <a:cs typeface="Arial" panose="020B0604020202020204" pitchFamily="34" charset="0"/>
              </a:rPr>
              <a:t>Organisation</a:t>
            </a:r>
            <a:r>
              <a:rPr lang="en-US" altLang="zh-CN" dirty="0">
                <a:cs typeface="Arial" panose="020B0604020202020204" pitchFamily="34" charset="0"/>
              </a:rPr>
              <a:t>: Search for and select “</a:t>
            </a:r>
            <a:r>
              <a:rPr lang="en-US" altLang="zh-CN" sz="2000" b="1" dirty="0">
                <a:solidFill>
                  <a:srgbClr val="FF0000"/>
                </a:solidFill>
                <a:cs typeface="Arial" panose="020B0604020202020204" pitchFamily="34" charset="0"/>
              </a:rPr>
              <a:t>Working Title Films</a:t>
            </a:r>
            <a:r>
              <a:rPr lang="en-US" altLang="zh-CN" dirty="0">
                <a:cs typeface="Arial" panose="020B0604020202020204" pitchFamily="34" charset="0"/>
              </a:rPr>
              <a:t>”</a:t>
            </a:r>
            <a:endParaRPr lang="zh-CN" altLang="en-US" dirty="0"/>
          </a:p>
        </p:txBody>
      </p:sp>
      <p:sp>
        <p:nvSpPr>
          <p:cNvPr id="6" name="Rounded Rectangle 15"/>
          <p:cNvSpPr/>
          <p:nvPr/>
        </p:nvSpPr>
        <p:spPr>
          <a:xfrm>
            <a:off x="3643747" y="5015345"/>
            <a:ext cx="1648690" cy="360220"/>
          </a:xfrm>
          <a:prstGeom prst="roundRect">
            <a:avLst>
              <a:gd name="adj" fmla="val 27941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85633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1565"/>
            <a:ext cx="10106730" cy="686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419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4" y="1054100"/>
            <a:ext cx="5970814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Study </a:t>
            </a:r>
            <a:r>
              <a:rPr lang="en-US" sz="2800" b="1" dirty="0" err="1">
                <a:solidFill>
                  <a:srgbClr val="C00000"/>
                </a:solidFill>
              </a:rPr>
              <a:t>Colletion</a:t>
            </a:r>
            <a:r>
              <a:rPr lang="zh-CN" altLang="en-US" sz="2800" b="1" dirty="0">
                <a:solidFill>
                  <a:srgbClr val="C00000"/>
                </a:solidFill>
              </a:rPr>
              <a:t>高级检索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9" name="Rounded Rectangle 15"/>
          <p:cNvSpPr/>
          <p:nvPr/>
        </p:nvSpPr>
        <p:spPr>
          <a:xfrm>
            <a:off x="678874" y="5860472"/>
            <a:ext cx="4405744" cy="997527"/>
          </a:xfrm>
          <a:prstGeom prst="roundRect">
            <a:avLst>
              <a:gd name="adj" fmla="val 27941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874" y="2399207"/>
            <a:ext cx="1911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Arial" panose="020B0604020202020204" pitchFamily="34" charset="0"/>
              </a:rPr>
              <a:t>François Truffaut</a:t>
            </a:r>
            <a:endParaRPr lang="zh-CN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73" y="3236851"/>
            <a:ext cx="4724400" cy="323850"/>
          </a:xfrm>
          <a:prstGeom prst="rect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561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9"/>
            <a:ext cx="9144000" cy="604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65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5"/>
          <p:cNvSpPr>
            <a:spLocks noGrp="1"/>
          </p:cNvSpPr>
          <p:nvPr>
            <p:ph type="title"/>
          </p:nvPr>
        </p:nvSpPr>
        <p:spPr>
          <a:xfrm>
            <a:off x="0" y="0"/>
            <a:ext cx="7162800" cy="1066800"/>
          </a:xfrm>
        </p:spPr>
        <p:txBody>
          <a:bodyPr>
            <a:normAutofit/>
          </a:bodyPr>
          <a:lstStyle/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音乐、表演全文库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268666"/>
              </p:ext>
            </p:extLst>
          </p:nvPr>
        </p:nvGraphicFramePr>
        <p:xfrm>
          <a:off x="58058" y="1661886"/>
          <a:ext cx="896982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9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0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数据库</a:t>
                      </a:r>
                      <a:endParaRPr 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出版物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17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Music </a:t>
                      </a:r>
                      <a:r>
                        <a:rPr lang="en-US" altLang="zh-CN" sz="2400" b="1" kern="1200" dirty="0" err="1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Periodicas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Database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提供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610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多种音乐期刊，其中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220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多种全文刊 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58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Performing Arts Periodicals Database 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提供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390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种表演学期刊，其中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160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多种全文刊 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69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85200" cy="855210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IIMPFT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资源的构成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0" y="855210"/>
            <a:ext cx="5863771" cy="587103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610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种当代重要的音乐期刊，含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220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种全文刊 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来自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多家出版机构，例如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Society for Music Theory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Cambridge University Press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等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涵盖领域：古典音乐和歌剧、爵士乐和蓝调音乐、摇滚乐、灵魂乐和嘻哈音乐、民间音乐、音乐商业、录音、民族音乐学、音乐教育、音乐疗法、乐器</a:t>
            </a:r>
          </a:p>
          <a:p>
            <a:pPr>
              <a:lnSpc>
                <a:spcPct val="150000"/>
              </a:lnSpc>
              <a:buFont typeface="Monotype Sorts"/>
              <a:buNone/>
            </a:pP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771" y="1345520"/>
            <a:ext cx="3161621" cy="454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59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IIMPFT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期刊举例</a:t>
            </a:r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842702"/>
            <a:ext cx="8926513" cy="61674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19th Century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Asian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Black Music Research Journal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Early Music History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Folk Music Journal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Journal of Band Research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Journal of Musicology - A Quarterly Review of Music History, Criticism, Analysis, and Performance Practice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Journal of the American Musical Instrument Society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Music Theory Spectrum - The Journal of the Society for Music Theory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Popular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Tempo - A Quarterly Review of Modern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Western Folklore</a:t>
            </a:r>
          </a:p>
          <a:p>
            <a:pPr>
              <a:lnSpc>
                <a:spcPct val="150000"/>
              </a:lnSpc>
              <a:buFont typeface="Monotype Sorts"/>
              <a:buNone/>
            </a:pP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 rot="-5640947" flipH="1" flipV="1">
            <a:off x="2201863" y="3986213"/>
            <a:ext cx="45878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4450" rIns="92075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02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85200" cy="855210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IIPAFT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资源的构成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0" y="855210"/>
            <a:ext cx="5863771" cy="587103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FFC000"/>
              </a:buClr>
              <a:buSzPct val="80000"/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390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种国际期刊索引，含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160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多种期刊全文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FFC000"/>
              </a:buClr>
              <a:buSzPct val="80000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来自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260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多家出版机构，例如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Film Society of Lincoln Center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University Film and Video Association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等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FFC000"/>
              </a:buClr>
              <a:buSzPct val="80000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涵盖领域：从文艺娱乐业到舞蹈、电影、舞台剧、戏剧、舞台技术、音乐剧、广播艺术、马戏团表演、喜剧、歌剧、木偶剧、魔术和电视艺术等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Monotype Sorts"/>
              <a:buNone/>
            </a:pP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771" y="1345520"/>
            <a:ext cx="3161621" cy="454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0553"/>
            <a:ext cx="8229600" cy="4648200"/>
          </a:xfrm>
        </p:spPr>
        <p:txBody>
          <a:bodyPr/>
          <a:lstStyle/>
          <a:p>
            <a:pPr>
              <a:defRPr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Screen Studies Collection 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电影学全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文库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Performing Arts Periodicals Database 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国际表演艺术期刊数据库</a:t>
            </a:r>
          </a:p>
          <a:p>
            <a:pPr marL="0" indent="0">
              <a:buNone/>
              <a:defRPr/>
            </a:pPr>
            <a:endParaRPr lang="en-US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Music Periodicals Database       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国际音乐期刊全文库 </a:t>
            </a:r>
            <a:endParaRPr lang="en-US" altLang="zh-CN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endParaRPr lang="en-US" altLang="zh-CN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endParaRPr 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457200" y="352425"/>
            <a:ext cx="3886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日程</a:t>
            </a:r>
            <a:endParaRPr lang="en-US" sz="4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2139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IIMPFT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期刊举例</a:t>
            </a:r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0836" y="886837"/>
            <a:ext cx="8926513" cy="61674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Asian Theatre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Cinema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Comparative Drama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Film Comment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Film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Journal of Film and Video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Literature/Film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Millennium Film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NTQ - New Theatre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Shakespeare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Sight and Sound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Theatre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Theatre Research International</a:t>
            </a: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 rot="-5640947" flipH="1" flipV="1">
            <a:off x="2201863" y="3986213"/>
            <a:ext cx="45878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4450" rIns="92075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467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1248229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2.ProQuest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检索三要素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itchFamily="2" charset="2"/>
              <a:buNone/>
            </a:pPr>
            <a:endParaRPr lang="en-US" altLang="zh-CN" sz="3600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600" dirty="0"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89942" y="1439107"/>
            <a:ext cx="2532971" cy="2270114"/>
            <a:chOff x="1446284" y="1783825"/>
            <a:chExt cx="1611541" cy="1432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Hexagon 6"/>
            <p:cNvSpPr/>
            <p:nvPr/>
          </p:nvSpPr>
          <p:spPr>
            <a:xfrm>
              <a:off x="1446284" y="1832799"/>
              <a:ext cx="1611541" cy="1383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8" name="Hexagon 4"/>
            <p:cNvSpPr/>
            <p:nvPr/>
          </p:nvSpPr>
          <p:spPr>
            <a:xfrm>
              <a:off x="1617607" y="1783825"/>
              <a:ext cx="1112397" cy="9548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检索词</a:t>
              </a:r>
              <a:endParaRPr lang="en-US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01323" y="1423613"/>
            <a:ext cx="2532971" cy="2192493"/>
            <a:chOff x="1368035" y="1475653"/>
            <a:chExt cx="1611541" cy="138332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Hexagon 9"/>
            <p:cNvSpPr/>
            <p:nvPr/>
          </p:nvSpPr>
          <p:spPr>
            <a:xfrm>
              <a:off x="1368035" y="1475653"/>
              <a:ext cx="1611541" cy="1383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solidFill>
                <a:srgbClr val="C00000"/>
              </a:solidFill>
            </a:ln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11" name="Hexagon 4"/>
            <p:cNvSpPr/>
            <p:nvPr/>
          </p:nvSpPr>
          <p:spPr>
            <a:xfrm>
              <a:off x="1617607" y="1689882"/>
              <a:ext cx="1112397" cy="9548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算符</a:t>
              </a:r>
              <a:endParaRPr lang="en-US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868779" y="4004688"/>
            <a:ext cx="2532971" cy="2192493"/>
            <a:chOff x="1368035" y="1475653"/>
            <a:chExt cx="1611541" cy="1383322"/>
          </a:xfrm>
          <a:solidFill>
            <a:schemeClr val="accent4">
              <a:lumMod val="5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Hexagon 12"/>
            <p:cNvSpPr/>
            <p:nvPr/>
          </p:nvSpPr>
          <p:spPr>
            <a:xfrm>
              <a:off x="1368035" y="1475653"/>
              <a:ext cx="1611541" cy="1383322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>
              <a:solidFill>
                <a:srgbClr val="C00000"/>
              </a:solidFill>
            </a:ln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14" name="Hexagon 4"/>
            <p:cNvSpPr/>
            <p:nvPr/>
          </p:nvSpPr>
          <p:spPr>
            <a:xfrm>
              <a:off x="1617607" y="1689882"/>
              <a:ext cx="1112397" cy="95486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检索字段</a:t>
              </a:r>
              <a:endParaRPr lang="en-US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218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862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检索要素</a:t>
            </a:r>
            <a:endParaRPr lang="en-US" altLang="zh-CN" sz="3600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941232"/>
              </p:ext>
            </p:extLst>
          </p:nvPr>
        </p:nvGraphicFramePr>
        <p:xfrm>
          <a:off x="0" y="914402"/>
          <a:ext cx="9144000" cy="3981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05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算符</a:t>
                      </a:r>
                      <a:endParaRPr lang="en-US" altLang="zh-CN" sz="2000" b="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algn="l" rtl="0" fontAlgn="ctr"/>
                      <a:endParaRPr lang="en-US" altLang="zh-CN" sz="2000" b="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algn="l" rtl="0" fontAlgn="ctr"/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and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与，</a:t>
                      </a:r>
                      <a:r>
                        <a:rPr lang="en-US" altLang="zh-CN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or</a:t>
                      </a:r>
                      <a:r>
                        <a:rPr lang="zh-CN" altLang="en-US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或</a:t>
                      </a:r>
                      <a:r>
                        <a:rPr lang="en-US" altLang="zh-CN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,not</a:t>
                      </a:r>
                      <a:r>
                        <a:rPr lang="zh-CN" altLang="en-US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非，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near/n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位置算符，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pre/n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带排序位置算符，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“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   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”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词组准确匹配，</a:t>
                      </a:r>
                      <a:r>
                        <a:rPr 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EXACT 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精确匹配，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*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截词符，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?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替代符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</a:p>
                    <a:p>
                      <a:pPr algn="l" rtl="0" fontAlgn="ctr"/>
                      <a:endParaRPr lang="en-US" sz="2000" b="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4" marR="9524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8074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字段</a:t>
                      </a:r>
                      <a:endParaRPr lang="en-US" sz="200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通用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: </a:t>
                      </a:r>
                      <a:r>
                        <a:rPr lang="en-US" sz="2000" u="none" strike="noStrike" dirty="0" err="1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Ti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标题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Su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主题词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Ab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文摘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</a:t>
                      </a:r>
                      <a:r>
                        <a:rPr lang="en-US" altLang="zh-CN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FT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全文，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AU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作者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AF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机构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Pub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出版物名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</a:t>
                      </a:r>
                      <a:r>
                        <a:rPr lang="en-US" sz="2000" u="none" strike="noStrike" dirty="0" err="1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Pb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出版商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ISSN, ISS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期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VOL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卷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等 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各数据库特色字段举例：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342900" marR="0" indent="-34290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CN" altLang="en-US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特色字段：</a:t>
                      </a:r>
                      <a:r>
                        <a:rPr lang="en-US" altLang="zh-CN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BSU</a:t>
                      </a:r>
                      <a:r>
                        <a:rPr lang="zh-CN" altLang="en-US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广义主题，</a:t>
                      </a:r>
                      <a:r>
                        <a:rPr lang="en-US" altLang="zh-CN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PER</a:t>
                      </a:r>
                      <a:r>
                        <a:rPr lang="zh-CN" altLang="en-US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人名，</a:t>
                      </a:r>
                      <a:r>
                        <a:rPr lang="en-US" altLang="zh-CN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NSU</a:t>
                      </a:r>
                      <a:r>
                        <a:rPr lang="zh-CN" altLang="en-US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狭义主题，</a:t>
                      </a:r>
                      <a:r>
                        <a:rPr lang="en-US" altLang="zh-CN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SWK</a:t>
                      </a:r>
                      <a:r>
                        <a:rPr lang="zh-CN" altLang="en-US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创意作品，等</a:t>
                      </a:r>
                      <a:endParaRPr lang="en-US" altLang="zh-CN" sz="200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4" marR="9524" marT="9525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3317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862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检索要素举例：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MPD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8024"/>
            <a:ext cx="9144000" cy="614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6796314" y="2194530"/>
            <a:ext cx="1999343" cy="4430486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2200" y="3471787"/>
            <a:ext cx="4800600" cy="1569660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选择具体数据库，高级检索页会显示主要检索字段，也提供在线帮助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854199" y="1812774"/>
            <a:ext cx="1426030" cy="522514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243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862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检索要素举例：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PAPD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306"/>
            <a:ext cx="9144000" cy="6196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6796314" y="2053772"/>
            <a:ext cx="1999343" cy="4430486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2200" y="3331029"/>
            <a:ext cx="4800600" cy="1569660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选择具体数据库，高级检索页会显示主要检索字段，也提供在线帮助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854199" y="1672016"/>
            <a:ext cx="1426030" cy="522514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2009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3.IIMPFT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全面获取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649968"/>
            <a:ext cx="9164638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309564" y="1538514"/>
            <a:ext cx="8718322" cy="71119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9564" y="2964543"/>
            <a:ext cx="1562779" cy="573317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3994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由泛到精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例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762001"/>
            <a:ext cx="9164638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96656" y="1108762"/>
            <a:ext cx="4800600" cy="1077218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最新的文献清单、研究领域、研究内容、出版物等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43629" y="3323045"/>
            <a:ext cx="2376714" cy="573317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4171" y="2496656"/>
            <a:ext cx="2525487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96362"/>
            <a:ext cx="4951411" cy="2961638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705" y="3860801"/>
            <a:ext cx="4991100" cy="2961638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43" y="3860801"/>
            <a:ext cx="4223657" cy="2961638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0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高级检索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准确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762000"/>
            <a:ext cx="9164638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49907" y="2177143"/>
            <a:ext cx="8819922" cy="399143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91883" y="6028872"/>
            <a:ext cx="5384801" cy="562427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1995718" y="5063042"/>
            <a:ext cx="609600" cy="370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109" y="3172277"/>
            <a:ext cx="3705225" cy="2705100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97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288"/>
            <a:ext cx="9144000" cy="63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0" y="1662112"/>
            <a:ext cx="8287656" cy="170520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44896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6506"/>
            <a:ext cx="9144000" cy="493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30629" y="3026454"/>
            <a:ext cx="8287656" cy="1502003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916"/>
            <a:ext cx="9144000" cy="657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8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7772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访问方式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1505603"/>
            <a:ext cx="6477000" cy="83099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电脑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(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控制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hlinkClick r:id="rId3"/>
              </a:rPr>
              <a:t>http://search.proquest.com</a:t>
            </a: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71575"/>
            <a:ext cx="1390650" cy="149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65061"/>
            <a:ext cx="1390650" cy="162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52650" y="3660547"/>
            <a:ext cx="6477000" cy="83099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Mobile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移动设备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(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控制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hlinkClick r:id="rId3"/>
              </a:rPr>
              <a:t>http://search.proquest.com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564095"/>
            <a:ext cx="9144000" cy="1077218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注：远程访问，可通过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VPN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或创建个人帐号，实现短期远程访问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54716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命令行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按需获取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4850"/>
            <a:ext cx="9144000" cy="63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4285" y="3090093"/>
            <a:ext cx="74095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ti,ab,su</a:t>
            </a:r>
            <a:r>
              <a:rPr 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(music* near/5 (compose or composition*)) and (folk pre/1 music*)</a:t>
            </a:r>
          </a:p>
        </p:txBody>
      </p:sp>
    </p:spTree>
    <p:extLst>
      <p:ext uri="{BB962C8B-B14F-4D97-AF65-F5344CB8AC3E}">
        <p14:creationId xmlns:p14="http://schemas.microsoft.com/office/powerpoint/2010/main" val="254097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115"/>
            <a:ext cx="9245600" cy="623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0" y="2134962"/>
            <a:ext cx="8331199" cy="65178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7998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19" y="971983"/>
            <a:ext cx="7286648" cy="5130528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音乐期刊全文库浏览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特定资源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616861" y="1622112"/>
            <a:ext cx="952665" cy="580761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42986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4.IIPAFT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全面获取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639763"/>
            <a:ext cx="9266238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304799" y="1611285"/>
            <a:ext cx="8016649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04798" y="2921000"/>
            <a:ext cx="2075545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9280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由泛到精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例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IIPAT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1999"/>
            <a:ext cx="9245600" cy="382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2380344" y="3527170"/>
            <a:ext cx="2409370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04799" y="2674256"/>
            <a:ext cx="2075545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4071059"/>
            <a:ext cx="4953000" cy="2786941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344" y="4071059"/>
            <a:ext cx="4953000" cy="2786942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25" y="4071058"/>
            <a:ext cx="5057775" cy="2786941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096656" y="1108762"/>
            <a:ext cx="4800600" cy="1077218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最新的文献清单、研究领域、研究内容、出版物等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796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高级检索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准确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1999"/>
            <a:ext cx="9144000" cy="620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420914" y="2155174"/>
            <a:ext cx="8016649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4000" y="6052260"/>
            <a:ext cx="5479143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08244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896"/>
            <a:ext cx="9144000" cy="63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246742" y="1473427"/>
            <a:ext cx="6937829" cy="68920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8242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命令行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按需获取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1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8800" y="2796961"/>
            <a:ext cx="72789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ti,su,ab</a:t>
            </a:r>
            <a:r>
              <a:rPr 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((realistic OR realist) near/5 (film* OR cinema))</a:t>
            </a:r>
          </a:p>
        </p:txBody>
      </p:sp>
    </p:spTree>
    <p:extLst>
      <p:ext uri="{BB962C8B-B14F-4D97-AF65-F5344CB8AC3E}">
        <p14:creationId xmlns:p14="http://schemas.microsoft.com/office/powerpoint/2010/main" val="15817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115"/>
            <a:ext cx="9144000" cy="623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74173" y="1641475"/>
            <a:ext cx="8868227" cy="65178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3969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2" y="997148"/>
            <a:ext cx="9144000" cy="5380357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出版物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具体刊物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23754" y="2644560"/>
            <a:ext cx="4410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Oxford History of World Cinema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55752" y="3741736"/>
            <a:ext cx="1723005" cy="223815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8793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C09C7B-61CB-4413-B017-7BB93F8EE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29244"/>
            <a:ext cx="8057322" cy="5049038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352425"/>
            <a:ext cx="3886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访问方式</a:t>
            </a:r>
            <a:endParaRPr lang="en-US" sz="4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209800" y="5115339"/>
            <a:ext cx="2786270" cy="834887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14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45" y="366691"/>
            <a:ext cx="6225901" cy="45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954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检索结果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全面的研究信息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0" y="5210628"/>
            <a:ext cx="2743200" cy="1647371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3966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在线浏览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检索结果页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260114" cy="620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2267749"/>
            <a:ext cx="6807200" cy="3073508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256" y="3344174"/>
            <a:ext cx="4971144" cy="1384995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文摘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索引，全文，图像，引用人，参考文献（检索结果存在差异）</a:t>
            </a:r>
            <a:endParaRPr lang="en-US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817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文章页 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1050"/>
            <a:ext cx="9144000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01600" y="2057395"/>
            <a:ext cx="2376715" cy="55880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-29028" y="3583667"/>
            <a:ext cx="1567543" cy="471715"/>
          </a:xfrm>
          <a:prstGeom prst="roundRect">
            <a:avLst/>
          </a:prstGeom>
          <a:noFill/>
          <a:ln w="9207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78315" y="3583667"/>
            <a:ext cx="3849916" cy="1384995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提供全文获取格式，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如果是文摘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索引记录则全文定位方式</a:t>
            </a:r>
            <a:endParaRPr lang="en-US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981370" y="3819525"/>
            <a:ext cx="1872341" cy="558800"/>
          </a:xfrm>
          <a:prstGeom prst="roundRect">
            <a:avLst/>
          </a:prstGeom>
          <a:noFill/>
          <a:ln w="920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1602" y="2601680"/>
            <a:ext cx="6545943" cy="83741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98055" y="2042880"/>
            <a:ext cx="950688" cy="558800"/>
          </a:xfrm>
          <a:prstGeom prst="roundRect">
            <a:avLst/>
          </a:prstGeom>
          <a:noFill/>
          <a:ln w="920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98420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文献处理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6516913" y="2769276"/>
            <a:ext cx="2627087" cy="56606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516913" y="3335336"/>
            <a:ext cx="2627087" cy="2975425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6286" y="5141470"/>
            <a:ext cx="4557486" cy="954107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可批量生成格式引文，电邮，打印，导出，保存 </a:t>
            </a:r>
            <a:endParaRPr lang="en-US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32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个人账户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1"/>
            <a:ext cx="9144000" cy="169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8636000" y="653141"/>
            <a:ext cx="508000" cy="566058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50200" y="1219199"/>
            <a:ext cx="1193800" cy="754744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00148"/>
            <a:ext cx="91440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" y="4085769"/>
            <a:ext cx="4829629" cy="2010231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829630" y="5130800"/>
            <a:ext cx="1915887" cy="60234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5065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个人账户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信息管理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629"/>
            <a:ext cx="9245600" cy="621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685799" y="1560285"/>
            <a:ext cx="5918201" cy="55880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0467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68695" cy="1143000"/>
          </a:xfrm>
        </p:spPr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问题？</a:t>
            </a:r>
            <a:endParaRPr 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285875"/>
            <a:ext cx="8334375" cy="42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2032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/>
          </p:nvPr>
        </p:nvSpPr>
        <p:spPr>
          <a:xfrm>
            <a:off x="107576" y="46039"/>
            <a:ext cx="6868695" cy="1143000"/>
          </a:xfrm>
        </p:spPr>
        <p:txBody>
          <a:bodyPr>
            <a:no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更多资讯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1828" y="6342226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http://www.proquest.com/APAC-CN/</a:t>
            </a:r>
            <a:endParaRPr lang="en-GB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304" y="4827169"/>
            <a:ext cx="10112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注册获取更多资讯：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  <a:hlinkClick r:id="rId2"/>
              </a:rPr>
              <a:t>http://go.proquest.com/preferences-cn/update.html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 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3" name="Picture 2" descr="C:\Users\CGuo\Desktop\q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18" y="1550357"/>
            <a:ext cx="1667367" cy="166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76" y="3348885"/>
            <a:ext cx="2328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培训视频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腾讯视频搜索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endParaRPr 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556" y="1573894"/>
            <a:ext cx="1653920" cy="166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54822" y="3362049"/>
            <a:ext cx="1696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群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230312268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612" y="1613897"/>
            <a:ext cx="1651187" cy="167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749613" y="3398769"/>
            <a:ext cx="1978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官方微信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endParaRPr 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271" y="1625630"/>
            <a:ext cx="16192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907771" y="3398769"/>
            <a:ext cx="1978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官方微博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ProQuest-China</a:t>
            </a:r>
          </a:p>
        </p:txBody>
      </p:sp>
    </p:spTree>
    <p:extLst>
      <p:ext uri="{BB962C8B-B14F-4D97-AF65-F5344CB8AC3E}">
        <p14:creationId xmlns:p14="http://schemas.microsoft.com/office/powerpoint/2010/main" val="9065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1" y="2433694"/>
            <a:ext cx="7772400" cy="990339"/>
          </a:xfrm>
        </p:spPr>
        <p:txBody>
          <a:bodyPr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719433"/>
            <a:ext cx="7772400" cy="8611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郭谷雨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培训及咨询顾问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Chris.guo@proquest.com</a:t>
            </a:r>
          </a:p>
        </p:txBody>
      </p:sp>
    </p:spTree>
    <p:extLst>
      <p:ext uri="{BB962C8B-B14F-4D97-AF65-F5344CB8AC3E}">
        <p14:creationId xmlns:p14="http://schemas.microsoft.com/office/powerpoint/2010/main" val="2090611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2655"/>
            <a:ext cx="9144000" cy="4083127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87165"/>
            <a:ext cx="3886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访问方式</a:t>
            </a:r>
            <a:endParaRPr lang="en-US" sz="4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390" y="917428"/>
            <a:ext cx="6577311" cy="594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29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Studies Collection </a:t>
            </a:r>
            <a:r>
              <a:rPr lang="zh-CN" altLang="en-US" sz="2800" b="1" dirty="0">
                <a:solidFill>
                  <a:srgbClr val="C00000"/>
                </a:solidFill>
              </a:rPr>
              <a:t>电影学全文库</a:t>
            </a:r>
          </a:p>
        </p:txBody>
      </p:sp>
      <p:sp>
        <p:nvSpPr>
          <p:cNvPr id="3" name="Rectangle 2"/>
          <p:cNvSpPr/>
          <p:nvPr/>
        </p:nvSpPr>
        <p:spPr>
          <a:xfrm>
            <a:off x="568035" y="1845439"/>
            <a:ext cx="7426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haroni" panose="02010803020104030203" pitchFamily="2" charset="-79"/>
                <a:cs typeface="Aharoni" panose="02010803020104030203" pitchFamily="2" charset="-79"/>
              </a:rPr>
              <a:t>The Screen Studies Collection offers a comprehensive survey of current publications related to film scholarship alongside detailed and expansive filmographies. This collection includes the following specialist indexes and filmographies: </a:t>
            </a:r>
            <a:r>
              <a:rPr lang="en-US" altLang="zh-CN" sz="24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American Film Institute (AFI) Catalog, Film Index International (FII), and FIAF International Index to Film Periodicals Database</a:t>
            </a:r>
            <a:r>
              <a:rPr lang="en-US" altLang="zh-CN" sz="2400" dirty="0">
                <a:latin typeface="Aharoni" panose="02010803020104030203" pitchFamily="2" charset="-79"/>
                <a:cs typeface="Aharoni" panose="02010803020104030203" pitchFamily="2" charset="-79"/>
              </a:rPr>
              <a:t>. </a:t>
            </a:r>
            <a:endParaRPr lang="zh-CN" alt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" y="5094575"/>
            <a:ext cx="7524750" cy="101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5829299"/>
      </p:ext>
    </p:extLst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AFI </a:t>
            </a:r>
            <a:r>
              <a:rPr lang="en-US" altLang="zh-CN" sz="2800" b="1" dirty="0">
                <a:solidFill>
                  <a:srgbClr val="C00000"/>
                </a:solidFill>
              </a:rPr>
              <a:t>Catalog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371600"/>
            <a:ext cx="7924800" cy="5287963"/>
          </a:xfrm>
        </p:spPr>
        <p:txBody>
          <a:bodyPr/>
          <a:lstStyle/>
          <a:p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美国电影学会目录</a:t>
            </a:r>
            <a:endParaRPr lang="en-US" altLang="zh-CN" sz="44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1893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年至</a:t>
            </a:r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1975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年间的每一部美国电影</a:t>
            </a:r>
            <a:endParaRPr lang="en-US" altLang="zh-CN" sz="44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1975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年至今之间重要影片的记录</a:t>
            </a:r>
            <a:endParaRPr lang="en-US" altLang="zh-CN" sz="44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内容由</a:t>
            </a:r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AFI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专家编纂</a:t>
            </a:r>
          </a:p>
        </p:txBody>
      </p:sp>
    </p:spTree>
    <p:extLst>
      <p:ext uri="{BB962C8B-B14F-4D97-AF65-F5344CB8AC3E}">
        <p14:creationId xmlns:p14="http://schemas.microsoft.com/office/powerpoint/2010/main" val="198661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Film Index International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>
          <a:xfrm>
            <a:off x="762000" y="1447800"/>
            <a:ext cx="8382000" cy="5287963"/>
          </a:xfrm>
        </p:spPr>
        <p:txBody>
          <a:bodyPr/>
          <a:lstStyle/>
          <a:p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国际电影索引</a:t>
            </a:r>
            <a:endParaRPr lang="en-US" altLang="zh-CN" sz="4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1900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年以来，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170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多个国家的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129,000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余部电影</a:t>
            </a:r>
            <a:endParaRPr lang="en-US" altLang="zh-CN" sz="4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ProQuest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公司与英国电影学会联合制作</a:t>
            </a:r>
            <a:endParaRPr lang="en-US" altLang="zh-CN" sz="4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92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万多个电影风云人物传记资料</a:t>
            </a:r>
          </a:p>
        </p:txBody>
      </p:sp>
    </p:spTree>
    <p:extLst>
      <p:ext uri="{BB962C8B-B14F-4D97-AF65-F5344CB8AC3E}">
        <p14:creationId xmlns:p14="http://schemas.microsoft.com/office/powerpoint/2010/main" val="2989414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solidFill>
                  <a:srgbClr val="C00000"/>
                </a:solidFill>
              </a:rPr>
              <a:t>FIAF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8546" y="1491079"/>
            <a:ext cx="8548914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eaLnBrk="1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  <a:tabLst/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  <a:cs typeface="Arial"/>
              </a:rPr>
              <a:t>FIAF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囊括了来自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  <a:cs typeface="Arial"/>
              </a:rPr>
              <a:t>340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余份期刊的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  <a:cs typeface="Arial"/>
              </a:rPr>
              <a:t>50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万条记录，</a:t>
            </a:r>
            <a:endParaRPr lang="en-US" altLang="zh-CN" sz="4000" b="1" dirty="0">
              <a:latin typeface="华文楷体" pitchFamily="2" charset="-122"/>
              <a:ea typeface="华文楷体" pitchFamily="2" charset="-122"/>
              <a:cs typeface="Arial"/>
            </a:endParaRPr>
          </a:p>
          <a:p>
            <a:pPr marL="342900" marR="0" lvl="0" indent="-342900" eaLnBrk="1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  <a:tabLst/>
            </a:pP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每条记录都有详细书目信息，如电影名称，题材，主题等</a:t>
            </a:r>
            <a:endParaRPr lang="en-US" altLang="zh-CN" sz="4000" b="1" dirty="0">
              <a:latin typeface="华文楷体" pitchFamily="2" charset="-122"/>
              <a:ea typeface="华文楷体" pitchFamily="2" charset="-122"/>
              <a:cs typeface="Arial"/>
            </a:endParaRPr>
          </a:p>
          <a:p>
            <a:pPr marL="342900" marR="0" lvl="0" indent="-342900" eaLnBrk="1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  <a:tabLst/>
            </a:pP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主题领域覆盖：电影历史、电影理论、电影批评等</a:t>
            </a:r>
            <a:endParaRPr lang="en-US" altLang="zh-CN" sz="4000" b="1" dirty="0">
              <a:latin typeface="华文楷体" pitchFamily="2" charset="-122"/>
              <a:ea typeface="华文楷体" pitchFamily="2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78256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-brand-template">
  <a:themeElements>
    <a:clrScheme name="Custom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91935"/>
      </a:accent1>
      <a:accent2>
        <a:srgbClr val="24A3A0"/>
      </a:accent2>
      <a:accent3>
        <a:srgbClr val="A9B309"/>
      </a:accent3>
      <a:accent4>
        <a:srgbClr val="5444B9"/>
      </a:accent4>
      <a:accent5>
        <a:srgbClr val="148ED7"/>
      </a:accent5>
      <a:accent6>
        <a:srgbClr val="329D68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latin typeface="Roboto Regular"/>
            <a:cs typeface="Roboto Regular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7150" cmpd="sng">
          <a:solidFill>
            <a:schemeClr val="bg1">
              <a:lumMod val="50000"/>
            </a:schemeClr>
          </a:solidFill>
          <a:headEnd type="none"/>
          <a:tailEnd type="triangl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4F143357D7F840B5DC50D06ED8C7EA" ma:contentTypeVersion="4" ma:contentTypeDescription="Create a new document." ma:contentTypeScope="" ma:versionID="90f02330f9921ce51767b5a39ab871c1">
  <xsd:schema xmlns:xsd="http://www.w3.org/2001/XMLSchema" xmlns:xs="http://www.w3.org/2001/XMLSchema" xmlns:p="http://schemas.microsoft.com/office/2006/metadata/properties" xmlns:ns1="http://schemas.microsoft.com/sharepoint/v3" xmlns:ns2="137cdf36-ba27-4b38-910a-7bd9ffb267d3" targetNamespace="http://schemas.microsoft.com/office/2006/metadata/properties" ma:root="true" ma:fieldsID="0caf926acad8c330975d3ee308a246ab" ns1:_="" ns2:_="">
    <xsd:import namespace="http://schemas.microsoft.com/sharepoint/v3"/>
    <xsd:import namespace="137cdf36-ba27-4b38-910a-7bd9ffb267d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  <xsd:element ref="ns2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df36-ba27-4b38-910a-7bd9ffb267d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2391374-24EE-4580-A3B3-866CFF8728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37cdf36-ba27-4b38-910a-7bd9ffb267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D23A65-F982-449F-906D-1AF7B6D7B3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8401A3-1430-4EB9-AE42-3EE6167EFF84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sharepoint/v3"/>
    <ds:schemaRef ds:uri="137cdf36-ba27-4b38-910a-7bd9ffb267d3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1515</Words>
  <Application>Microsoft Office PowerPoint</Application>
  <PresentationFormat>On-screen Show (4:3)</PresentationFormat>
  <Paragraphs>186</Paragraphs>
  <Slides>49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8" baseType="lpstr">
      <vt:lpstr>Aleo Bold</vt:lpstr>
      <vt:lpstr>Aleo Regular</vt:lpstr>
      <vt:lpstr>Arial Unicode MS</vt:lpstr>
      <vt:lpstr>Monotype Sorts</vt:lpstr>
      <vt:lpstr>ＭＳ Ｐゴシック</vt:lpstr>
      <vt:lpstr>ＭＳ Ｐゴシック</vt:lpstr>
      <vt:lpstr>Roboto Regular</vt:lpstr>
      <vt:lpstr>黑体</vt:lpstr>
      <vt:lpstr>华文楷体</vt:lpstr>
      <vt:lpstr>楷体</vt:lpstr>
      <vt:lpstr>宋体</vt:lpstr>
      <vt:lpstr>微软雅黑</vt:lpstr>
      <vt:lpstr>Aharoni</vt:lpstr>
      <vt:lpstr>Arial</vt:lpstr>
      <vt:lpstr>Calibri</vt:lpstr>
      <vt:lpstr>Symbol</vt:lpstr>
      <vt:lpstr>Times New Roman</vt:lpstr>
      <vt:lpstr>Wingdings</vt:lpstr>
      <vt:lpstr>standard-brand-template</vt:lpstr>
      <vt:lpstr>ProQuest助力艺术研究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音乐、表演全文库</vt:lpstr>
      <vt:lpstr>IIMPFT资源的构成</vt:lpstr>
      <vt:lpstr>IIMPFT期刊举例:</vt:lpstr>
      <vt:lpstr>IIPAFT资源的构成</vt:lpstr>
      <vt:lpstr>IIMPFT期刊举例:</vt:lpstr>
      <vt:lpstr>PowerPoint Presentation</vt:lpstr>
      <vt:lpstr>PowerPoint Presentation</vt:lpstr>
      <vt:lpstr>PowerPoint Presentation</vt:lpstr>
      <vt:lpstr>PowerPoint Presentation</vt:lpstr>
      <vt:lpstr>3.IIMPFT基本检索 – 全面获取</vt:lpstr>
      <vt:lpstr>由泛到精 – 例:从IIMPFT选题</vt:lpstr>
      <vt:lpstr>IIMPFT高级检索 – 准确获取</vt:lpstr>
      <vt:lpstr>PowerPoint Presentation</vt:lpstr>
      <vt:lpstr>PowerPoint Presentation</vt:lpstr>
      <vt:lpstr>IIMPFT命令行检索 – 按需获取</vt:lpstr>
      <vt:lpstr>PowerPoint Presentation</vt:lpstr>
      <vt:lpstr>音乐期刊全文库浏览-特定资源</vt:lpstr>
      <vt:lpstr>4.IIPAFT基本检索 – 全面获取</vt:lpstr>
      <vt:lpstr>由泛到精 – 例:从IIPAT选题</vt:lpstr>
      <vt:lpstr>IIMPFT高级检索 – 准确获取</vt:lpstr>
      <vt:lpstr>PowerPoint Presentation</vt:lpstr>
      <vt:lpstr>IIMPFT命令行检索 – 按需获取</vt:lpstr>
      <vt:lpstr>PowerPoint Presentation</vt:lpstr>
      <vt:lpstr>5.出版物 – 具体刊物</vt:lpstr>
      <vt:lpstr>PowerPoint Presentation</vt:lpstr>
      <vt:lpstr>1. 检索结果 – 全面的研究信息</vt:lpstr>
      <vt:lpstr>2. 在线浏览 – 检索结果页</vt:lpstr>
      <vt:lpstr>文章页 </vt:lpstr>
      <vt:lpstr>3. 文献处理</vt:lpstr>
      <vt:lpstr>4. 个人账户</vt:lpstr>
      <vt:lpstr>个人账户-信息管理</vt:lpstr>
      <vt:lpstr>问题？</vt:lpstr>
      <vt:lpstr>获取ProQuest更多资讯</vt:lpstr>
      <vt:lpstr>谢谢！</vt:lpstr>
    </vt:vector>
  </TitlesOfParts>
  <Company>ProQuest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ProQuest PPT Styles</dc:title>
  <dc:creator>Kelsey Gibson</dc:creator>
  <cp:lastModifiedBy>Guo, Chris</cp:lastModifiedBy>
  <cp:revision>154</cp:revision>
  <dcterms:created xsi:type="dcterms:W3CDTF">2014-10-28T20:57:18Z</dcterms:created>
  <dcterms:modified xsi:type="dcterms:W3CDTF">2017-09-22T06:57:02Z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0x0101007D4F143357D7F840B5DC50D06ED8C7EA</vt:lpwstr>
  </property>
</Properties>
</file>