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5"/>
  </p:notesMasterIdLst>
  <p:sldIdLst>
    <p:sldId id="1145" r:id="rId2"/>
    <p:sldId id="1146" r:id="rId3"/>
    <p:sldId id="696" r:id="rId4"/>
    <p:sldId id="773" r:id="rId5"/>
    <p:sldId id="967" r:id="rId6"/>
    <p:sldId id="779" r:id="rId7"/>
    <p:sldId id="970" r:id="rId8"/>
    <p:sldId id="851" r:id="rId9"/>
    <p:sldId id="852" r:id="rId10"/>
    <p:sldId id="853" r:id="rId11"/>
    <p:sldId id="964" r:id="rId12"/>
    <p:sldId id="854" r:id="rId13"/>
    <p:sldId id="855" r:id="rId14"/>
    <p:sldId id="1144" r:id="rId15"/>
    <p:sldId id="857" r:id="rId16"/>
    <p:sldId id="858" r:id="rId17"/>
    <p:sldId id="859" r:id="rId18"/>
    <p:sldId id="860" r:id="rId19"/>
    <p:sldId id="861" r:id="rId20"/>
    <p:sldId id="862" r:id="rId21"/>
    <p:sldId id="863" r:id="rId22"/>
    <p:sldId id="1078" r:id="rId23"/>
    <p:sldId id="864" r:id="rId24"/>
    <p:sldId id="865" r:id="rId25"/>
    <p:sldId id="866" r:id="rId26"/>
    <p:sldId id="867" r:id="rId27"/>
    <p:sldId id="809" r:id="rId28"/>
    <p:sldId id="810" r:id="rId29"/>
    <p:sldId id="811" r:id="rId30"/>
    <p:sldId id="812" r:id="rId31"/>
    <p:sldId id="813" r:id="rId32"/>
    <p:sldId id="814" r:id="rId33"/>
    <p:sldId id="815" r:id="rId34"/>
    <p:sldId id="816" r:id="rId35"/>
    <p:sldId id="991" r:id="rId36"/>
    <p:sldId id="817" r:id="rId37"/>
    <p:sldId id="818" r:id="rId38"/>
    <p:sldId id="819" r:id="rId39"/>
    <p:sldId id="992" r:id="rId40"/>
    <p:sldId id="820" r:id="rId41"/>
    <p:sldId id="821" r:id="rId42"/>
    <p:sldId id="822" r:id="rId43"/>
    <p:sldId id="825" r:id="rId44"/>
    <p:sldId id="1010" r:id="rId45"/>
    <p:sldId id="1011" r:id="rId46"/>
    <p:sldId id="993" r:id="rId47"/>
    <p:sldId id="1009" r:id="rId48"/>
    <p:sldId id="826" r:id="rId49"/>
    <p:sldId id="827" r:id="rId50"/>
    <p:sldId id="828" r:id="rId51"/>
    <p:sldId id="829" r:id="rId52"/>
    <p:sldId id="830" r:id="rId53"/>
    <p:sldId id="698" r:id="rId54"/>
    <p:sldId id="1094" r:id="rId55"/>
    <p:sldId id="635" r:id="rId56"/>
    <p:sldId id="868" r:id="rId57"/>
    <p:sldId id="1097" r:id="rId58"/>
    <p:sldId id="879" r:id="rId59"/>
    <p:sldId id="831" r:id="rId60"/>
    <p:sldId id="881" r:id="rId61"/>
    <p:sldId id="876" r:id="rId62"/>
    <p:sldId id="871" r:id="rId63"/>
    <p:sldId id="873" r:id="rId64"/>
    <p:sldId id="883" r:id="rId65"/>
    <p:sldId id="884" r:id="rId66"/>
    <p:sldId id="872" r:id="rId67"/>
    <p:sldId id="885" r:id="rId68"/>
    <p:sldId id="886" r:id="rId69"/>
    <p:sldId id="875" r:id="rId70"/>
    <p:sldId id="833" r:id="rId71"/>
    <p:sldId id="1080" r:id="rId72"/>
    <p:sldId id="834" r:id="rId73"/>
    <p:sldId id="1013" r:id="rId74"/>
    <p:sldId id="1081" r:id="rId75"/>
    <p:sldId id="1082" r:id="rId76"/>
    <p:sldId id="1083" r:id="rId77"/>
    <p:sldId id="1084" r:id="rId78"/>
    <p:sldId id="1087" r:id="rId79"/>
    <p:sldId id="1088" r:id="rId80"/>
    <p:sldId id="836" r:id="rId81"/>
    <p:sldId id="1089" r:id="rId82"/>
    <p:sldId id="1090" r:id="rId83"/>
    <p:sldId id="1091" r:id="rId84"/>
    <p:sldId id="1092" r:id="rId85"/>
    <p:sldId id="1093" r:id="rId86"/>
    <p:sldId id="1172" r:id="rId87"/>
    <p:sldId id="1173" r:id="rId88"/>
    <p:sldId id="842" r:id="rId89"/>
    <p:sldId id="1165" r:id="rId90"/>
    <p:sldId id="1166" r:id="rId91"/>
    <p:sldId id="1167" r:id="rId92"/>
    <p:sldId id="1168" r:id="rId93"/>
    <p:sldId id="1169" r:id="rId94"/>
    <p:sldId id="1170" r:id="rId95"/>
    <p:sldId id="1171" r:id="rId96"/>
    <p:sldId id="1099" r:id="rId97"/>
    <p:sldId id="1100" r:id="rId98"/>
    <p:sldId id="1101" r:id="rId99"/>
    <p:sldId id="1102" r:id="rId100"/>
    <p:sldId id="1103" r:id="rId101"/>
    <p:sldId id="1104" r:id="rId102"/>
    <p:sldId id="1105" r:id="rId103"/>
    <p:sldId id="1106" r:id="rId104"/>
    <p:sldId id="1107" r:id="rId105"/>
    <p:sldId id="1108" r:id="rId106"/>
    <p:sldId id="1109" r:id="rId107"/>
    <p:sldId id="1110" r:id="rId108"/>
    <p:sldId id="1111" r:id="rId109"/>
    <p:sldId id="1112" r:id="rId110"/>
    <p:sldId id="1175" r:id="rId111"/>
    <p:sldId id="1176" r:id="rId112"/>
    <p:sldId id="1174" r:id="rId113"/>
    <p:sldId id="1177" r:id="rId114"/>
    <p:sldId id="1183" r:id="rId115"/>
    <p:sldId id="1184" r:id="rId116"/>
    <p:sldId id="1098" r:id="rId117"/>
    <p:sldId id="1114" r:id="rId118"/>
    <p:sldId id="1115" r:id="rId119"/>
    <p:sldId id="1116" r:id="rId120"/>
    <p:sldId id="1117" r:id="rId121"/>
    <p:sldId id="1118" r:id="rId122"/>
    <p:sldId id="1127" r:id="rId123"/>
    <p:sldId id="1128" r:id="rId124"/>
    <p:sldId id="1129" r:id="rId125"/>
    <p:sldId id="1130" r:id="rId126"/>
    <p:sldId id="1131" r:id="rId127"/>
    <p:sldId id="1132" r:id="rId128"/>
    <p:sldId id="1133" r:id="rId129"/>
    <p:sldId id="1134" r:id="rId130"/>
    <p:sldId id="1135" r:id="rId131"/>
    <p:sldId id="1136" r:id="rId132"/>
    <p:sldId id="1137" r:id="rId133"/>
    <p:sldId id="1138" r:id="rId134"/>
    <p:sldId id="1139" r:id="rId135"/>
    <p:sldId id="1155" r:id="rId136"/>
    <p:sldId id="1147" r:id="rId137"/>
    <p:sldId id="1156" r:id="rId138"/>
    <p:sldId id="1157" r:id="rId139"/>
    <p:sldId id="1158" r:id="rId140"/>
    <p:sldId id="1159" r:id="rId141"/>
    <p:sldId id="1160" r:id="rId142"/>
    <p:sldId id="1161" r:id="rId143"/>
    <p:sldId id="1162" r:id="rId144"/>
    <p:sldId id="1163" r:id="rId145"/>
    <p:sldId id="1164" r:id="rId146"/>
    <p:sldId id="1178" r:id="rId147"/>
    <p:sldId id="1180" r:id="rId148"/>
    <p:sldId id="1181" r:id="rId149"/>
    <p:sldId id="732" r:id="rId150"/>
    <p:sldId id="733" r:id="rId151"/>
    <p:sldId id="734" r:id="rId152"/>
    <p:sldId id="735" r:id="rId153"/>
    <p:sldId id="1185" r:id="rId154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4400" b="1" kern="1200">
        <a:solidFill>
          <a:schemeClr val="tx2"/>
        </a:solidFill>
        <a:latin typeface="Arial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400" b="1" kern="1200">
        <a:solidFill>
          <a:schemeClr val="tx2"/>
        </a:solidFill>
        <a:latin typeface="Arial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400" b="1" kern="1200">
        <a:solidFill>
          <a:schemeClr val="tx2"/>
        </a:solidFill>
        <a:latin typeface="Arial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400" b="1" kern="1200">
        <a:solidFill>
          <a:schemeClr val="tx2"/>
        </a:solidFill>
        <a:latin typeface="Arial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400" b="1" kern="1200">
        <a:solidFill>
          <a:schemeClr val="tx2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4400" b="1" kern="1200">
        <a:solidFill>
          <a:schemeClr val="tx2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4400" b="1" kern="1200">
        <a:solidFill>
          <a:schemeClr val="tx2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4400" b="1" kern="1200">
        <a:solidFill>
          <a:schemeClr val="tx2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4400" b="1" kern="1200">
        <a:solidFill>
          <a:schemeClr val="tx2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FF"/>
    <a:srgbClr val="00FF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75" autoAdjust="0"/>
    <p:restoredTop sz="89767" autoAdjust="0"/>
  </p:normalViewPr>
  <p:slideViewPr>
    <p:cSldViewPr>
      <p:cViewPr>
        <p:scale>
          <a:sx n="84" d="100"/>
          <a:sy n="84" d="100"/>
        </p:scale>
        <p:origin x="-408" y="-198"/>
      </p:cViewPr>
      <p:guideLst>
        <p:guide orient="horz" pos="2160"/>
        <p:guide pos="2880"/>
      </p:guideLst>
    </p:cSldViewPr>
  </p:slid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18234"/>
    </p:cViewPr>
  </p:sorterViewPr>
  <p:notesViewPr>
    <p:cSldViewPr>
      <p:cViewPr varScale="1">
        <p:scale>
          <a:sx n="68" d="100"/>
          <a:sy n="68" d="100"/>
        </p:scale>
        <p:origin x="-328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slide" Target="slides/slide153.xml"/><Relationship Id="rId159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notesMaster" Target="notesMasters/notesMaster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53" Type="http://schemas.openxmlformats.org/officeDocument/2006/relationships/slide" Target="slides/slide1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slide" Target="slides/slide150.xml"/><Relationship Id="rId156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FEA2BA0C-A6B9-4B3C-B4E6-E04E30DE80E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060616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2BA0C-A6B9-4B3C-B4E6-E04E30DE80E5}" type="slidenum">
              <a:rPr lang="en-US" altLang="zh-CN" smtClean="0"/>
              <a:pPr/>
              <a:t>25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61597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01BB7-0FC4-4295-BEEA-FFF0E471231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05667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92CEFD-9844-474A-A38D-6B02CADE5C3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54171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4491B1-693D-4771-A221-590F5C5563C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65146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77DB0-3148-478A-9F0E-DF6668EF12A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71188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B5C7B0-A810-4863-94CF-157534672B4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60561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8501BF-62FE-4590-9F5D-8D959464842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3813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3C915B-7AE7-4CD4-9143-1C098BBA8F2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442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286A1-48B5-4A71-8252-E07FA0C2B54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1872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1869FC-F963-464C-A1D6-F153EF18574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49659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A41D3D-4F4E-4CF5-A04B-2C408854CF1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85911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DAB146-F40B-4FE7-9DB8-7626D18ADA8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54624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</a:defRPr>
            </a:lvl1pPr>
          </a:lstStyle>
          <a:p>
            <a:fld id="{09010EB0-6EDD-4C7F-BC3F-3026AD82741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6.png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7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2.png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4.png"/><Relationship Id="rId4" Type="http://schemas.openxmlformats.org/officeDocument/2006/relationships/image" Target="../media/image132.png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7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7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7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7.xml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7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7.xm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6.png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7.xml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9.png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743200" y="2996952"/>
            <a:ext cx="7848600" cy="3387329"/>
          </a:xfrm>
        </p:spPr>
        <p:txBody>
          <a:bodyPr>
            <a:normAutofit/>
          </a:bodyPr>
          <a:lstStyle/>
          <a:p>
            <a:pPr algn="l"/>
            <a:r>
              <a:rPr lang="zh-CN" altLang="en-US" sz="40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图书馆信息咨询部：南玉霞</a:t>
            </a:r>
            <a:endParaRPr lang="en-US" altLang="zh-CN" sz="4000" b="1" dirty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l"/>
            <a:r>
              <a:rPr lang="zh-CN" altLang="en-US" sz="40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电话：</a:t>
            </a:r>
            <a:r>
              <a:rPr lang="en-US" altLang="zh-CN" sz="40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65783180</a:t>
            </a:r>
          </a:p>
          <a:p>
            <a:pPr algn="l"/>
            <a:r>
              <a:rPr lang="en-US" altLang="zh-CN" sz="40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Email</a:t>
            </a:r>
            <a:r>
              <a:rPr lang="zh-CN" altLang="en-US" sz="40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：</a:t>
            </a:r>
            <a:r>
              <a:rPr lang="en-US" altLang="zh-CN" sz="40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lib_xxb@cuc.edu.cn</a:t>
            </a:r>
          </a:p>
          <a:p>
            <a:pPr algn="l"/>
            <a:r>
              <a:rPr lang="zh-CN" altLang="en-US" sz="40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新</a:t>
            </a:r>
            <a:r>
              <a:rPr lang="zh-CN" altLang="en-US" sz="40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浪微博：传媒图书馆小百科</a:t>
            </a:r>
            <a:endParaRPr lang="zh-CN" altLang="en-US" sz="4000" b="1" dirty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71600" y="908720"/>
            <a:ext cx="74168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900FF"/>
                </a:solidFill>
                <a:effectLst>
                  <a:reflection blurRad="12700" stA="28000" endPos="45000" dist="1000" dir="5400000" sy="-100000" algn="bl" rotWithShape="0"/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我们的大悦城</a:t>
            </a:r>
            <a:endParaRPr lang="zh-CN" altLang="en-US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9900FF"/>
              </a:solidFill>
              <a:effectLst>
                <a:reflection blurRad="12700" stA="28000" endPos="45000" dist="1000" dir="5400000" sy="-100000" algn="bl" rotWithShape="0"/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838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4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圆角矩形 3"/>
          <p:cNvSpPr/>
          <p:nvPr/>
        </p:nvSpPr>
        <p:spPr bwMode="auto">
          <a:xfrm>
            <a:off x="1219200" y="1314450"/>
            <a:ext cx="609600" cy="41910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1714500" y="2667000"/>
            <a:ext cx="607106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39194"/>
            <a:ext cx="914400" cy="637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2937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86"/>
            <a:ext cx="9143999" cy="6847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6324600" y="1295400"/>
            <a:ext cx="1436918" cy="395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325087"/>
            <a:ext cx="1066800" cy="581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13"/>
          <p:cNvSpPr>
            <a:spLocks noChangeShapeType="1"/>
          </p:cNvSpPr>
          <p:nvPr/>
        </p:nvSpPr>
        <p:spPr bwMode="auto">
          <a:xfrm>
            <a:off x="6248398" y="1726871"/>
            <a:ext cx="914401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1981200" y="685800"/>
            <a:ext cx="12954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06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71" y="0"/>
            <a:ext cx="916577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Line 13"/>
          <p:cNvSpPr>
            <a:spLocks noChangeShapeType="1"/>
          </p:cNvSpPr>
          <p:nvPr/>
        </p:nvSpPr>
        <p:spPr bwMode="auto">
          <a:xfrm>
            <a:off x="6324600" y="1295400"/>
            <a:ext cx="1436918" cy="395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auto">
          <a:xfrm>
            <a:off x="1981200" y="2286000"/>
            <a:ext cx="381000" cy="473869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1948547" y="4114800"/>
            <a:ext cx="381000" cy="473869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1948547" y="6011465"/>
            <a:ext cx="381000" cy="473869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2286002" y="2694555"/>
            <a:ext cx="4876798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>
            <a:off x="1986642" y="4588669"/>
            <a:ext cx="29337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1986642" y="6485334"/>
            <a:ext cx="4876798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>
            <a:off x="1981200" y="685800"/>
            <a:ext cx="1905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1010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4" grpId="0" animBg="1"/>
      <p:bldP spid="15" grpId="0" animBg="1"/>
      <p:bldP spid="16" grpId="0" animBg="1"/>
      <p:bldP spid="16" grpId="1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 bwMode="auto">
          <a:xfrm>
            <a:off x="32657" y="2133600"/>
            <a:ext cx="729344" cy="4572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8094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0"/>
            <a:ext cx="7162800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118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 bwMode="auto">
          <a:xfrm>
            <a:off x="762001" y="2133600"/>
            <a:ext cx="729344" cy="4572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1529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74" y="609600"/>
            <a:ext cx="8015726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/>
          <p:nvPr/>
        </p:nvSpPr>
        <p:spPr bwMode="auto">
          <a:xfrm>
            <a:off x="5029200" y="3124200"/>
            <a:ext cx="729344" cy="4572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468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85" y="10886"/>
            <a:ext cx="9154886" cy="6847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 bwMode="auto">
          <a:xfrm>
            <a:off x="2438401" y="-21771"/>
            <a:ext cx="500742" cy="402772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7772400" y="324020"/>
            <a:ext cx="838200" cy="5334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326" y="381000"/>
            <a:ext cx="1088958" cy="476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544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"/>
            <a:ext cx="9037159" cy="683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2251629" y="1981200"/>
            <a:ext cx="29337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1851579" y="2209800"/>
            <a:ext cx="18669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855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92"/>
            <a:ext cx="9144000" cy="6859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圆角矩形 10"/>
          <p:cNvSpPr/>
          <p:nvPr/>
        </p:nvSpPr>
        <p:spPr bwMode="auto">
          <a:xfrm>
            <a:off x="36689" y="2895600"/>
            <a:ext cx="457200" cy="3864428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4" name="圆角矩形 13"/>
          <p:cNvSpPr/>
          <p:nvPr/>
        </p:nvSpPr>
        <p:spPr bwMode="auto">
          <a:xfrm>
            <a:off x="352425" y="2926898"/>
            <a:ext cx="3733800" cy="3864428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8666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4" grpId="0" animBg="1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Line 13"/>
          <p:cNvSpPr>
            <a:spLocks noChangeShapeType="1"/>
          </p:cNvSpPr>
          <p:nvPr/>
        </p:nvSpPr>
        <p:spPr bwMode="auto">
          <a:xfrm>
            <a:off x="76200" y="2514600"/>
            <a:ext cx="1524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355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3" y="0"/>
            <a:ext cx="9296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圆角矩形 5"/>
          <p:cNvSpPr/>
          <p:nvPr/>
        </p:nvSpPr>
        <p:spPr bwMode="auto">
          <a:xfrm>
            <a:off x="-8467" y="2133600"/>
            <a:ext cx="1227668" cy="45720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-25401" y="2971800"/>
            <a:ext cx="812800" cy="1752599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-25403" y="5257800"/>
            <a:ext cx="1625603" cy="137160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0900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 bwMode="auto">
          <a:xfrm>
            <a:off x="152400" y="3290711"/>
            <a:ext cx="1628775" cy="60960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5215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04963"/>
            <a:ext cx="9144000" cy="364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905000"/>
            <a:ext cx="914400" cy="716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2013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8" y="1143000"/>
            <a:ext cx="9075737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939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8238"/>
            <a:ext cx="9144000" cy="458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114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9381"/>
            <a:ext cx="9183033" cy="6028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9144000" cy="1143000"/>
          </a:xfrm>
          <a:noFill/>
        </p:spPr>
        <p:txBody>
          <a:bodyPr/>
          <a:lstStyle/>
          <a:p>
            <a:r>
              <a:rPr lang="en-US" altLang="zh-CN" b="1" dirty="0" smtClean="0"/>
              <a:t>NO.3:EBSCO</a:t>
            </a:r>
            <a:endParaRPr lang="zh-CN" altLang="en-US" b="1" dirty="0"/>
          </a:p>
        </p:txBody>
      </p:sp>
      <p:sp>
        <p:nvSpPr>
          <p:cNvPr id="179213" name="Line 13"/>
          <p:cNvSpPr>
            <a:spLocks noChangeShapeType="1"/>
          </p:cNvSpPr>
          <p:nvPr/>
        </p:nvSpPr>
        <p:spPr bwMode="auto">
          <a:xfrm>
            <a:off x="2551288" y="4876800"/>
            <a:ext cx="2630311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4346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9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13" grpId="0" animBg="1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90" y="0"/>
            <a:ext cx="915529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333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3"/>
          <p:cNvGrpSpPr>
            <a:grpSpLocks/>
          </p:cNvGrpSpPr>
          <p:nvPr/>
        </p:nvGrpSpPr>
        <p:grpSpPr bwMode="auto">
          <a:xfrm rot="-817048">
            <a:off x="4287838" y="2997200"/>
            <a:ext cx="3105150" cy="3106738"/>
            <a:chOff x="2172" y="1440"/>
            <a:chExt cx="1956" cy="1957"/>
          </a:xfrm>
        </p:grpSpPr>
        <p:sp>
          <p:nvSpPr>
            <p:cNvPr id="104464" name="Freeform 4"/>
            <p:cNvSpPr>
              <a:spLocks/>
            </p:cNvSpPr>
            <p:nvPr/>
          </p:nvSpPr>
          <p:spPr bwMode="gray">
            <a:xfrm>
              <a:off x="2172" y="1440"/>
              <a:ext cx="1956" cy="1957"/>
            </a:xfrm>
            <a:custGeom>
              <a:avLst/>
              <a:gdLst>
                <a:gd name="T0" fmla="*/ 1956 w 1956"/>
                <a:gd name="T1" fmla="*/ 923 h 1957"/>
                <a:gd name="T2" fmla="*/ 1808 w 1956"/>
                <a:gd name="T3" fmla="*/ 869 h 1957"/>
                <a:gd name="T4" fmla="*/ 1937 w 1956"/>
                <a:gd name="T5" fmla="*/ 778 h 1957"/>
                <a:gd name="T6" fmla="*/ 1767 w 1956"/>
                <a:gd name="T7" fmla="*/ 700 h 1957"/>
                <a:gd name="T8" fmla="*/ 1732 w 1956"/>
                <a:gd name="T9" fmla="*/ 616 h 1957"/>
                <a:gd name="T10" fmla="*/ 1798 w 1956"/>
                <a:gd name="T11" fmla="*/ 441 h 1957"/>
                <a:gd name="T12" fmla="*/ 1642 w 1956"/>
                <a:gd name="T13" fmla="*/ 469 h 1957"/>
                <a:gd name="T14" fmla="*/ 1709 w 1956"/>
                <a:gd name="T15" fmla="*/ 325 h 1957"/>
                <a:gd name="T16" fmla="*/ 1522 w 1956"/>
                <a:gd name="T17" fmla="*/ 344 h 1957"/>
                <a:gd name="T18" fmla="*/ 1450 w 1956"/>
                <a:gd name="T19" fmla="*/ 287 h 1957"/>
                <a:gd name="T20" fmla="*/ 1419 w 1956"/>
                <a:gd name="T21" fmla="*/ 103 h 1957"/>
                <a:gd name="T22" fmla="*/ 1298 w 1956"/>
                <a:gd name="T23" fmla="*/ 205 h 1957"/>
                <a:gd name="T24" fmla="*/ 1285 w 1956"/>
                <a:gd name="T25" fmla="*/ 47 h 1957"/>
                <a:gd name="T26" fmla="*/ 1132 w 1956"/>
                <a:gd name="T27" fmla="*/ 156 h 1957"/>
                <a:gd name="T28" fmla="*/ 1041 w 1956"/>
                <a:gd name="T29" fmla="*/ 144 h 1957"/>
                <a:gd name="T30" fmla="*/ 923 w 1956"/>
                <a:gd name="T31" fmla="*/ 0 h 1957"/>
                <a:gd name="T32" fmla="*/ 869 w 1956"/>
                <a:gd name="T33" fmla="*/ 148 h 1957"/>
                <a:gd name="T34" fmla="*/ 779 w 1956"/>
                <a:gd name="T35" fmla="*/ 19 h 1957"/>
                <a:gd name="T36" fmla="*/ 700 w 1956"/>
                <a:gd name="T37" fmla="*/ 189 h 1957"/>
                <a:gd name="T38" fmla="*/ 616 w 1956"/>
                <a:gd name="T39" fmla="*/ 224 h 1957"/>
                <a:gd name="T40" fmla="*/ 441 w 1956"/>
                <a:gd name="T41" fmla="*/ 159 h 1957"/>
                <a:gd name="T42" fmla="*/ 469 w 1956"/>
                <a:gd name="T43" fmla="*/ 314 h 1957"/>
                <a:gd name="T44" fmla="*/ 326 w 1956"/>
                <a:gd name="T45" fmla="*/ 246 h 1957"/>
                <a:gd name="T46" fmla="*/ 343 w 1956"/>
                <a:gd name="T47" fmla="*/ 434 h 1957"/>
                <a:gd name="T48" fmla="*/ 288 w 1956"/>
                <a:gd name="T49" fmla="*/ 507 h 1957"/>
                <a:gd name="T50" fmla="*/ 103 w 1956"/>
                <a:gd name="T51" fmla="*/ 536 h 1957"/>
                <a:gd name="T52" fmla="*/ 205 w 1956"/>
                <a:gd name="T53" fmla="*/ 658 h 1957"/>
                <a:gd name="T54" fmla="*/ 48 w 1956"/>
                <a:gd name="T55" fmla="*/ 671 h 1957"/>
                <a:gd name="T56" fmla="*/ 156 w 1956"/>
                <a:gd name="T57" fmla="*/ 824 h 1957"/>
                <a:gd name="T58" fmla="*/ 144 w 1956"/>
                <a:gd name="T59" fmla="*/ 914 h 1957"/>
                <a:gd name="T60" fmla="*/ 0 w 1956"/>
                <a:gd name="T61" fmla="*/ 1034 h 1957"/>
                <a:gd name="T62" fmla="*/ 148 w 1956"/>
                <a:gd name="T63" fmla="*/ 1088 h 1957"/>
                <a:gd name="T64" fmla="*/ 19 w 1956"/>
                <a:gd name="T65" fmla="*/ 1178 h 1957"/>
                <a:gd name="T66" fmla="*/ 189 w 1956"/>
                <a:gd name="T67" fmla="*/ 1255 h 1957"/>
                <a:gd name="T68" fmla="*/ 224 w 1956"/>
                <a:gd name="T69" fmla="*/ 1341 h 1957"/>
                <a:gd name="T70" fmla="*/ 159 w 1956"/>
                <a:gd name="T71" fmla="*/ 1514 h 1957"/>
                <a:gd name="T72" fmla="*/ 314 w 1956"/>
                <a:gd name="T73" fmla="*/ 1488 h 1957"/>
                <a:gd name="T74" fmla="*/ 247 w 1956"/>
                <a:gd name="T75" fmla="*/ 1631 h 1957"/>
                <a:gd name="T76" fmla="*/ 434 w 1956"/>
                <a:gd name="T77" fmla="*/ 1613 h 1957"/>
                <a:gd name="T78" fmla="*/ 506 w 1956"/>
                <a:gd name="T79" fmla="*/ 1670 h 1957"/>
                <a:gd name="T80" fmla="*/ 537 w 1956"/>
                <a:gd name="T81" fmla="*/ 1854 h 1957"/>
                <a:gd name="T82" fmla="*/ 658 w 1956"/>
                <a:gd name="T83" fmla="*/ 1752 h 1957"/>
                <a:gd name="T84" fmla="*/ 671 w 1956"/>
                <a:gd name="T85" fmla="*/ 1909 h 1957"/>
                <a:gd name="T86" fmla="*/ 824 w 1956"/>
                <a:gd name="T87" fmla="*/ 1801 h 1957"/>
                <a:gd name="T88" fmla="*/ 914 w 1956"/>
                <a:gd name="T89" fmla="*/ 1813 h 1957"/>
                <a:gd name="T90" fmla="*/ 1033 w 1956"/>
                <a:gd name="T91" fmla="*/ 1957 h 1957"/>
                <a:gd name="T92" fmla="*/ 1087 w 1956"/>
                <a:gd name="T93" fmla="*/ 1809 h 1957"/>
                <a:gd name="T94" fmla="*/ 1178 w 1956"/>
                <a:gd name="T95" fmla="*/ 1937 h 1957"/>
                <a:gd name="T96" fmla="*/ 1255 w 1956"/>
                <a:gd name="T97" fmla="*/ 1769 h 1957"/>
                <a:gd name="T98" fmla="*/ 1341 w 1956"/>
                <a:gd name="T99" fmla="*/ 1733 h 1957"/>
                <a:gd name="T100" fmla="*/ 1515 w 1956"/>
                <a:gd name="T101" fmla="*/ 1798 h 1957"/>
                <a:gd name="T102" fmla="*/ 1488 w 1956"/>
                <a:gd name="T103" fmla="*/ 1643 h 1957"/>
                <a:gd name="T104" fmla="*/ 1630 w 1956"/>
                <a:gd name="T105" fmla="*/ 1710 h 1957"/>
                <a:gd name="T106" fmla="*/ 1613 w 1956"/>
                <a:gd name="T107" fmla="*/ 1523 h 1957"/>
                <a:gd name="T108" fmla="*/ 1670 w 1956"/>
                <a:gd name="T109" fmla="*/ 1450 h 1957"/>
                <a:gd name="T110" fmla="*/ 1853 w 1956"/>
                <a:gd name="T111" fmla="*/ 1420 h 1957"/>
                <a:gd name="T112" fmla="*/ 1751 w 1956"/>
                <a:gd name="T113" fmla="*/ 1299 h 1957"/>
                <a:gd name="T114" fmla="*/ 1908 w 1956"/>
                <a:gd name="T115" fmla="*/ 1284 h 1957"/>
                <a:gd name="T116" fmla="*/ 1801 w 1956"/>
                <a:gd name="T117" fmla="*/ 1133 h 1957"/>
                <a:gd name="T118" fmla="*/ 1812 w 1956"/>
                <a:gd name="T119" fmla="*/ 1041 h 195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56"/>
                <a:gd name="T181" fmla="*/ 0 h 1957"/>
                <a:gd name="T182" fmla="*/ 1956 w 1956"/>
                <a:gd name="T183" fmla="*/ 1957 h 195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56" h="1957">
                  <a:moveTo>
                    <a:pt x="1956" y="1034"/>
                  </a:moveTo>
                  <a:lnTo>
                    <a:pt x="1956" y="923"/>
                  </a:lnTo>
                  <a:lnTo>
                    <a:pt x="1812" y="914"/>
                  </a:lnTo>
                  <a:lnTo>
                    <a:pt x="1808" y="869"/>
                  </a:lnTo>
                  <a:lnTo>
                    <a:pt x="1801" y="824"/>
                  </a:lnTo>
                  <a:lnTo>
                    <a:pt x="1937" y="778"/>
                  </a:lnTo>
                  <a:lnTo>
                    <a:pt x="1908" y="671"/>
                  </a:lnTo>
                  <a:lnTo>
                    <a:pt x="1767" y="700"/>
                  </a:lnTo>
                  <a:lnTo>
                    <a:pt x="1751" y="658"/>
                  </a:lnTo>
                  <a:lnTo>
                    <a:pt x="1732" y="616"/>
                  </a:lnTo>
                  <a:lnTo>
                    <a:pt x="1853" y="536"/>
                  </a:lnTo>
                  <a:lnTo>
                    <a:pt x="1798" y="441"/>
                  </a:lnTo>
                  <a:lnTo>
                    <a:pt x="1670" y="507"/>
                  </a:lnTo>
                  <a:lnTo>
                    <a:pt x="1642" y="469"/>
                  </a:lnTo>
                  <a:lnTo>
                    <a:pt x="1613" y="434"/>
                  </a:lnTo>
                  <a:lnTo>
                    <a:pt x="1709" y="325"/>
                  </a:lnTo>
                  <a:lnTo>
                    <a:pt x="1630" y="246"/>
                  </a:lnTo>
                  <a:lnTo>
                    <a:pt x="1522" y="344"/>
                  </a:lnTo>
                  <a:lnTo>
                    <a:pt x="1488" y="314"/>
                  </a:lnTo>
                  <a:lnTo>
                    <a:pt x="1450" y="287"/>
                  </a:lnTo>
                  <a:lnTo>
                    <a:pt x="1515" y="159"/>
                  </a:lnTo>
                  <a:lnTo>
                    <a:pt x="1419" y="103"/>
                  </a:lnTo>
                  <a:lnTo>
                    <a:pt x="1341" y="224"/>
                  </a:lnTo>
                  <a:lnTo>
                    <a:pt x="1298" y="205"/>
                  </a:lnTo>
                  <a:lnTo>
                    <a:pt x="1256" y="189"/>
                  </a:lnTo>
                  <a:lnTo>
                    <a:pt x="1285" y="47"/>
                  </a:lnTo>
                  <a:lnTo>
                    <a:pt x="1178" y="19"/>
                  </a:lnTo>
                  <a:lnTo>
                    <a:pt x="1132" y="156"/>
                  </a:lnTo>
                  <a:lnTo>
                    <a:pt x="1087" y="148"/>
                  </a:lnTo>
                  <a:lnTo>
                    <a:pt x="1041" y="144"/>
                  </a:lnTo>
                  <a:lnTo>
                    <a:pt x="1033" y="0"/>
                  </a:lnTo>
                  <a:lnTo>
                    <a:pt x="923" y="0"/>
                  </a:lnTo>
                  <a:lnTo>
                    <a:pt x="914" y="144"/>
                  </a:lnTo>
                  <a:lnTo>
                    <a:pt x="869" y="148"/>
                  </a:lnTo>
                  <a:lnTo>
                    <a:pt x="824" y="156"/>
                  </a:lnTo>
                  <a:lnTo>
                    <a:pt x="779" y="19"/>
                  </a:lnTo>
                  <a:lnTo>
                    <a:pt x="671" y="47"/>
                  </a:lnTo>
                  <a:lnTo>
                    <a:pt x="700" y="189"/>
                  </a:lnTo>
                  <a:lnTo>
                    <a:pt x="658" y="205"/>
                  </a:lnTo>
                  <a:lnTo>
                    <a:pt x="616" y="224"/>
                  </a:lnTo>
                  <a:lnTo>
                    <a:pt x="537" y="103"/>
                  </a:lnTo>
                  <a:lnTo>
                    <a:pt x="441" y="159"/>
                  </a:lnTo>
                  <a:lnTo>
                    <a:pt x="506" y="287"/>
                  </a:lnTo>
                  <a:lnTo>
                    <a:pt x="469" y="314"/>
                  </a:lnTo>
                  <a:lnTo>
                    <a:pt x="434" y="344"/>
                  </a:lnTo>
                  <a:lnTo>
                    <a:pt x="326" y="246"/>
                  </a:lnTo>
                  <a:lnTo>
                    <a:pt x="247" y="325"/>
                  </a:lnTo>
                  <a:lnTo>
                    <a:pt x="343" y="434"/>
                  </a:lnTo>
                  <a:lnTo>
                    <a:pt x="314" y="469"/>
                  </a:lnTo>
                  <a:lnTo>
                    <a:pt x="288" y="507"/>
                  </a:lnTo>
                  <a:lnTo>
                    <a:pt x="159" y="441"/>
                  </a:lnTo>
                  <a:lnTo>
                    <a:pt x="103" y="536"/>
                  </a:lnTo>
                  <a:lnTo>
                    <a:pt x="224" y="616"/>
                  </a:lnTo>
                  <a:lnTo>
                    <a:pt x="205" y="658"/>
                  </a:lnTo>
                  <a:lnTo>
                    <a:pt x="189" y="700"/>
                  </a:lnTo>
                  <a:lnTo>
                    <a:pt x="48" y="671"/>
                  </a:lnTo>
                  <a:lnTo>
                    <a:pt x="19" y="778"/>
                  </a:lnTo>
                  <a:lnTo>
                    <a:pt x="156" y="824"/>
                  </a:lnTo>
                  <a:lnTo>
                    <a:pt x="148" y="869"/>
                  </a:lnTo>
                  <a:lnTo>
                    <a:pt x="144" y="914"/>
                  </a:lnTo>
                  <a:lnTo>
                    <a:pt x="0" y="923"/>
                  </a:lnTo>
                  <a:lnTo>
                    <a:pt x="0" y="1034"/>
                  </a:lnTo>
                  <a:lnTo>
                    <a:pt x="144" y="1041"/>
                  </a:lnTo>
                  <a:lnTo>
                    <a:pt x="148" y="1088"/>
                  </a:lnTo>
                  <a:lnTo>
                    <a:pt x="156" y="1133"/>
                  </a:lnTo>
                  <a:lnTo>
                    <a:pt x="19" y="1178"/>
                  </a:lnTo>
                  <a:lnTo>
                    <a:pt x="48" y="1284"/>
                  </a:lnTo>
                  <a:lnTo>
                    <a:pt x="189" y="1255"/>
                  </a:lnTo>
                  <a:lnTo>
                    <a:pt x="205" y="1299"/>
                  </a:lnTo>
                  <a:lnTo>
                    <a:pt x="224" y="1341"/>
                  </a:lnTo>
                  <a:lnTo>
                    <a:pt x="103" y="1420"/>
                  </a:lnTo>
                  <a:lnTo>
                    <a:pt x="159" y="1514"/>
                  </a:lnTo>
                  <a:lnTo>
                    <a:pt x="287" y="1450"/>
                  </a:lnTo>
                  <a:lnTo>
                    <a:pt x="314" y="1488"/>
                  </a:lnTo>
                  <a:lnTo>
                    <a:pt x="343" y="1523"/>
                  </a:lnTo>
                  <a:lnTo>
                    <a:pt x="247" y="1631"/>
                  </a:lnTo>
                  <a:lnTo>
                    <a:pt x="326" y="1710"/>
                  </a:lnTo>
                  <a:lnTo>
                    <a:pt x="434" y="1613"/>
                  </a:lnTo>
                  <a:lnTo>
                    <a:pt x="469" y="1643"/>
                  </a:lnTo>
                  <a:lnTo>
                    <a:pt x="506" y="1670"/>
                  </a:lnTo>
                  <a:lnTo>
                    <a:pt x="441" y="1798"/>
                  </a:lnTo>
                  <a:lnTo>
                    <a:pt x="537" y="1854"/>
                  </a:lnTo>
                  <a:lnTo>
                    <a:pt x="616" y="1733"/>
                  </a:lnTo>
                  <a:lnTo>
                    <a:pt x="658" y="1752"/>
                  </a:lnTo>
                  <a:lnTo>
                    <a:pt x="702" y="1768"/>
                  </a:lnTo>
                  <a:lnTo>
                    <a:pt x="671" y="1909"/>
                  </a:lnTo>
                  <a:lnTo>
                    <a:pt x="779" y="1937"/>
                  </a:lnTo>
                  <a:lnTo>
                    <a:pt x="824" y="1801"/>
                  </a:lnTo>
                  <a:lnTo>
                    <a:pt x="869" y="1809"/>
                  </a:lnTo>
                  <a:lnTo>
                    <a:pt x="914" y="1813"/>
                  </a:lnTo>
                  <a:lnTo>
                    <a:pt x="923" y="1957"/>
                  </a:lnTo>
                  <a:lnTo>
                    <a:pt x="1033" y="1957"/>
                  </a:lnTo>
                  <a:lnTo>
                    <a:pt x="1041" y="1813"/>
                  </a:lnTo>
                  <a:lnTo>
                    <a:pt x="1087" y="1809"/>
                  </a:lnTo>
                  <a:lnTo>
                    <a:pt x="1132" y="1801"/>
                  </a:lnTo>
                  <a:lnTo>
                    <a:pt x="1178" y="1937"/>
                  </a:lnTo>
                  <a:lnTo>
                    <a:pt x="1285" y="1909"/>
                  </a:lnTo>
                  <a:lnTo>
                    <a:pt x="1255" y="1769"/>
                  </a:lnTo>
                  <a:lnTo>
                    <a:pt x="1298" y="1752"/>
                  </a:lnTo>
                  <a:lnTo>
                    <a:pt x="1341" y="1733"/>
                  </a:lnTo>
                  <a:lnTo>
                    <a:pt x="1419" y="1854"/>
                  </a:lnTo>
                  <a:lnTo>
                    <a:pt x="1515" y="1798"/>
                  </a:lnTo>
                  <a:lnTo>
                    <a:pt x="1450" y="1670"/>
                  </a:lnTo>
                  <a:lnTo>
                    <a:pt x="1488" y="1643"/>
                  </a:lnTo>
                  <a:lnTo>
                    <a:pt x="1524" y="1613"/>
                  </a:lnTo>
                  <a:lnTo>
                    <a:pt x="1630" y="1710"/>
                  </a:lnTo>
                  <a:lnTo>
                    <a:pt x="1709" y="1631"/>
                  </a:lnTo>
                  <a:lnTo>
                    <a:pt x="1613" y="1523"/>
                  </a:lnTo>
                  <a:lnTo>
                    <a:pt x="1642" y="1488"/>
                  </a:lnTo>
                  <a:lnTo>
                    <a:pt x="1670" y="1450"/>
                  </a:lnTo>
                  <a:lnTo>
                    <a:pt x="1798" y="1514"/>
                  </a:lnTo>
                  <a:lnTo>
                    <a:pt x="1853" y="1420"/>
                  </a:lnTo>
                  <a:lnTo>
                    <a:pt x="1732" y="1341"/>
                  </a:lnTo>
                  <a:lnTo>
                    <a:pt x="1751" y="1299"/>
                  </a:lnTo>
                  <a:lnTo>
                    <a:pt x="1768" y="1255"/>
                  </a:lnTo>
                  <a:lnTo>
                    <a:pt x="1908" y="1284"/>
                  </a:lnTo>
                  <a:lnTo>
                    <a:pt x="1937" y="1178"/>
                  </a:lnTo>
                  <a:lnTo>
                    <a:pt x="1801" y="1133"/>
                  </a:lnTo>
                  <a:lnTo>
                    <a:pt x="1808" y="1088"/>
                  </a:lnTo>
                  <a:lnTo>
                    <a:pt x="1812" y="1041"/>
                  </a:lnTo>
                  <a:lnTo>
                    <a:pt x="1956" y="1034"/>
                  </a:lnTo>
                </a:path>
              </a:pathLst>
            </a:custGeom>
            <a:gradFill rotWithShape="1">
              <a:gsLst>
                <a:gs pos="0">
                  <a:srgbClr val="FF9900"/>
                </a:gs>
                <a:gs pos="50000">
                  <a:srgbClr val="FFCD83"/>
                </a:gs>
                <a:gs pos="100000">
                  <a:srgbClr val="FF9900"/>
                </a:gs>
              </a:gsLst>
              <a:lin ang="2700000" scaled="1"/>
            </a:gradFill>
            <a:ln w="9525">
              <a:round/>
              <a:headEnd/>
              <a:tailEnd/>
            </a:ln>
            <a:scene3d>
              <a:camera prst="legacyPerspectiveFront">
                <a:rot lat="20099963" lon="1500000" rev="0"/>
              </a:camera>
              <a:lightRig rig="legacyFlat4" dir="b"/>
            </a:scene3d>
            <a:sp3d extrusionH="608000" prstMaterial="legacyMatte">
              <a:bevelT w="13500" h="13500" prst="angle"/>
              <a:bevelB w="13500" h="13500" prst="angle"/>
              <a:extrusionClr>
                <a:srgbClr val="FF9900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104465" name="Oval 5"/>
            <p:cNvSpPr>
              <a:spLocks noChangeArrowheads="1"/>
            </p:cNvSpPr>
            <p:nvPr/>
          </p:nvSpPr>
          <p:spPr bwMode="gray">
            <a:xfrm rot="2506802">
              <a:off x="2663" y="1839"/>
              <a:ext cx="1008" cy="1248"/>
            </a:xfrm>
            <a:prstGeom prst="ellipse">
              <a:avLst/>
            </a:prstGeom>
            <a:gradFill rotWithShape="1">
              <a:gsLst>
                <a:gs pos="0">
                  <a:srgbClr val="525252"/>
                </a:gs>
                <a:gs pos="50000">
                  <a:srgbClr val="B2B2B2"/>
                </a:gs>
                <a:gs pos="100000">
                  <a:srgbClr val="52525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zh-CN" sz="1800" b="0">
                <a:solidFill>
                  <a:schemeClr val="tx1"/>
                </a:solidFill>
              </a:endParaRPr>
            </a:p>
          </p:txBody>
        </p:sp>
        <p:sp>
          <p:nvSpPr>
            <p:cNvPr id="104466" name="Oval 6"/>
            <p:cNvSpPr>
              <a:spLocks noChangeArrowheads="1"/>
            </p:cNvSpPr>
            <p:nvPr/>
          </p:nvSpPr>
          <p:spPr bwMode="gray">
            <a:xfrm rot="2506802">
              <a:off x="2837" y="1961"/>
              <a:ext cx="797" cy="11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zh-CN" sz="1800" b="0">
                <a:solidFill>
                  <a:schemeClr val="tx1"/>
                </a:solidFill>
              </a:endParaRPr>
            </a:p>
          </p:txBody>
        </p:sp>
      </p:grpSp>
      <p:grpSp>
        <p:nvGrpSpPr>
          <p:cNvPr id="104451" name="Group 8"/>
          <p:cNvGrpSpPr>
            <a:grpSpLocks/>
          </p:cNvGrpSpPr>
          <p:nvPr/>
        </p:nvGrpSpPr>
        <p:grpSpPr bwMode="auto">
          <a:xfrm>
            <a:off x="928688" y="1428750"/>
            <a:ext cx="2419350" cy="2420938"/>
            <a:chOff x="2172" y="1440"/>
            <a:chExt cx="1956" cy="1957"/>
          </a:xfrm>
        </p:grpSpPr>
        <p:sp>
          <p:nvSpPr>
            <p:cNvPr id="104461" name="Freeform 9"/>
            <p:cNvSpPr>
              <a:spLocks/>
            </p:cNvSpPr>
            <p:nvPr/>
          </p:nvSpPr>
          <p:spPr bwMode="gray">
            <a:xfrm>
              <a:off x="2172" y="1440"/>
              <a:ext cx="1956" cy="1957"/>
            </a:xfrm>
            <a:custGeom>
              <a:avLst/>
              <a:gdLst>
                <a:gd name="T0" fmla="*/ 1956 w 1956"/>
                <a:gd name="T1" fmla="*/ 923 h 1957"/>
                <a:gd name="T2" fmla="*/ 1808 w 1956"/>
                <a:gd name="T3" fmla="*/ 869 h 1957"/>
                <a:gd name="T4" fmla="*/ 1937 w 1956"/>
                <a:gd name="T5" fmla="*/ 778 h 1957"/>
                <a:gd name="T6" fmla="*/ 1767 w 1956"/>
                <a:gd name="T7" fmla="*/ 700 h 1957"/>
                <a:gd name="T8" fmla="*/ 1732 w 1956"/>
                <a:gd name="T9" fmla="*/ 616 h 1957"/>
                <a:gd name="T10" fmla="*/ 1798 w 1956"/>
                <a:gd name="T11" fmla="*/ 441 h 1957"/>
                <a:gd name="T12" fmla="*/ 1642 w 1956"/>
                <a:gd name="T13" fmla="*/ 469 h 1957"/>
                <a:gd name="T14" fmla="*/ 1709 w 1956"/>
                <a:gd name="T15" fmla="*/ 325 h 1957"/>
                <a:gd name="T16" fmla="*/ 1522 w 1956"/>
                <a:gd name="T17" fmla="*/ 344 h 1957"/>
                <a:gd name="T18" fmla="*/ 1450 w 1956"/>
                <a:gd name="T19" fmla="*/ 287 h 1957"/>
                <a:gd name="T20" fmla="*/ 1419 w 1956"/>
                <a:gd name="T21" fmla="*/ 103 h 1957"/>
                <a:gd name="T22" fmla="*/ 1298 w 1956"/>
                <a:gd name="T23" fmla="*/ 205 h 1957"/>
                <a:gd name="T24" fmla="*/ 1285 w 1956"/>
                <a:gd name="T25" fmla="*/ 47 h 1957"/>
                <a:gd name="T26" fmla="*/ 1132 w 1956"/>
                <a:gd name="T27" fmla="*/ 156 h 1957"/>
                <a:gd name="T28" fmla="*/ 1041 w 1956"/>
                <a:gd name="T29" fmla="*/ 144 h 1957"/>
                <a:gd name="T30" fmla="*/ 923 w 1956"/>
                <a:gd name="T31" fmla="*/ 0 h 1957"/>
                <a:gd name="T32" fmla="*/ 869 w 1956"/>
                <a:gd name="T33" fmla="*/ 148 h 1957"/>
                <a:gd name="T34" fmla="*/ 779 w 1956"/>
                <a:gd name="T35" fmla="*/ 19 h 1957"/>
                <a:gd name="T36" fmla="*/ 700 w 1956"/>
                <a:gd name="T37" fmla="*/ 189 h 1957"/>
                <a:gd name="T38" fmla="*/ 616 w 1956"/>
                <a:gd name="T39" fmla="*/ 224 h 1957"/>
                <a:gd name="T40" fmla="*/ 441 w 1956"/>
                <a:gd name="T41" fmla="*/ 159 h 1957"/>
                <a:gd name="T42" fmla="*/ 469 w 1956"/>
                <a:gd name="T43" fmla="*/ 314 h 1957"/>
                <a:gd name="T44" fmla="*/ 326 w 1956"/>
                <a:gd name="T45" fmla="*/ 246 h 1957"/>
                <a:gd name="T46" fmla="*/ 343 w 1956"/>
                <a:gd name="T47" fmla="*/ 434 h 1957"/>
                <a:gd name="T48" fmla="*/ 288 w 1956"/>
                <a:gd name="T49" fmla="*/ 507 h 1957"/>
                <a:gd name="T50" fmla="*/ 103 w 1956"/>
                <a:gd name="T51" fmla="*/ 536 h 1957"/>
                <a:gd name="T52" fmla="*/ 205 w 1956"/>
                <a:gd name="T53" fmla="*/ 658 h 1957"/>
                <a:gd name="T54" fmla="*/ 48 w 1956"/>
                <a:gd name="T55" fmla="*/ 671 h 1957"/>
                <a:gd name="T56" fmla="*/ 156 w 1956"/>
                <a:gd name="T57" fmla="*/ 824 h 1957"/>
                <a:gd name="T58" fmla="*/ 144 w 1956"/>
                <a:gd name="T59" fmla="*/ 914 h 1957"/>
                <a:gd name="T60" fmla="*/ 0 w 1956"/>
                <a:gd name="T61" fmla="*/ 1034 h 1957"/>
                <a:gd name="T62" fmla="*/ 148 w 1956"/>
                <a:gd name="T63" fmla="*/ 1088 h 1957"/>
                <a:gd name="T64" fmla="*/ 19 w 1956"/>
                <a:gd name="T65" fmla="*/ 1178 h 1957"/>
                <a:gd name="T66" fmla="*/ 189 w 1956"/>
                <a:gd name="T67" fmla="*/ 1255 h 1957"/>
                <a:gd name="T68" fmla="*/ 224 w 1956"/>
                <a:gd name="T69" fmla="*/ 1341 h 1957"/>
                <a:gd name="T70" fmla="*/ 159 w 1956"/>
                <a:gd name="T71" fmla="*/ 1514 h 1957"/>
                <a:gd name="T72" fmla="*/ 314 w 1956"/>
                <a:gd name="T73" fmla="*/ 1488 h 1957"/>
                <a:gd name="T74" fmla="*/ 247 w 1956"/>
                <a:gd name="T75" fmla="*/ 1631 h 1957"/>
                <a:gd name="T76" fmla="*/ 434 w 1956"/>
                <a:gd name="T77" fmla="*/ 1613 h 1957"/>
                <a:gd name="T78" fmla="*/ 506 w 1956"/>
                <a:gd name="T79" fmla="*/ 1670 h 1957"/>
                <a:gd name="T80" fmla="*/ 537 w 1956"/>
                <a:gd name="T81" fmla="*/ 1854 h 1957"/>
                <a:gd name="T82" fmla="*/ 658 w 1956"/>
                <a:gd name="T83" fmla="*/ 1752 h 1957"/>
                <a:gd name="T84" fmla="*/ 671 w 1956"/>
                <a:gd name="T85" fmla="*/ 1909 h 1957"/>
                <a:gd name="T86" fmla="*/ 824 w 1956"/>
                <a:gd name="T87" fmla="*/ 1801 h 1957"/>
                <a:gd name="T88" fmla="*/ 914 w 1956"/>
                <a:gd name="T89" fmla="*/ 1813 h 1957"/>
                <a:gd name="T90" fmla="*/ 1033 w 1956"/>
                <a:gd name="T91" fmla="*/ 1957 h 1957"/>
                <a:gd name="T92" fmla="*/ 1087 w 1956"/>
                <a:gd name="T93" fmla="*/ 1809 h 1957"/>
                <a:gd name="T94" fmla="*/ 1178 w 1956"/>
                <a:gd name="T95" fmla="*/ 1937 h 1957"/>
                <a:gd name="T96" fmla="*/ 1255 w 1956"/>
                <a:gd name="T97" fmla="*/ 1769 h 1957"/>
                <a:gd name="T98" fmla="*/ 1341 w 1956"/>
                <a:gd name="T99" fmla="*/ 1733 h 1957"/>
                <a:gd name="T100" fmla="*/ 1515 w 1956"/>
                <a:gd name="T101" fmla="*/ 1798 h 1957"/>
                <a:gd name="T102" fmla="*/ 1488 w 1956"/>
                <a:gd name="T103" fmla="*/ 1643 h 1957"/>
                <a:gd name="T104" fmla="*/ 1630 w 1956"/>
                <a:gd name="T105" fmla="*/ 1710 h 1957"/>
                <a:gd name="T106" fmla="*/ 1613 w 1956"/>
                <a:gd name="T107" fmla="*/ 1523 h 1957"/>
                <a:gd name="T108" fmla="*/ 1670 w 1956"/>
                <a:gd name="T109" fmla="*/ 1450 h 1957"/>
                <a:gd name="T110" fmla="*/ 1853 w 1956"/>
                <a:gd name="T111" fmla="*/ 1420 h 1957"/>
                <a:gd name="T112" fmla="*/ 1751 w 1956"/>
                <a:gd name="T113" fmla="*/ 1299 h 1957"/>
                <a:gd name="T114" fmla="*/ 1908 w 1956"/>
                <a:gd name="T115" fmla="*/ 1284 h 1957"/>
                <a:gd name="T116" fmla="*/ 1801 w 1956"/>
                <a:gd name="T117" fmla="*/ 1133 h 1957"/>
                <a:gd name="T118" fmla="*/ 1812 w 1956"/>
                <a:gd name="T119" fmla="*/ 1041 h 195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56"/>
                <a:gd name="T181" fmla="*/ 0 h 1957"/>
                <a:gd name="T182" fmla="*/ 1956 w 1956"/>
                <a:gd name="T183" fmla="*/ 1957 h 195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56" h="1957">
                  <a:moveTo>
                    <a:pt x="1956" y="1034"/>
                  </a:moveTo>
                  <a:lnTo>
                    <a:pt x="1956" y="923"/>
                  </a:lnTo>
                  <a:lnTo>
                    <a:pt x="1812" y="914"/>
                  </a:lnTo>
                  <a:lnTo>
                    <a:pt x="1808" y="869"/>
                  </a:lnTo>
                  <a:lnTo>
                    <a:pt x="1801" y="824"/>
                  </a:lnTo>
                  <a:lnTo>
                    <a:pt x="1937" y="778"/>
                  </a:lnTo>
                  <a:lnTo>
                    <a:pt x="1908" y="671"/>
                  </a:lnTo>
                  <a:lnTo>
                    <a:pt x="1767" y="700"/>
                  </a:lnTo>
                  <a:lnTo>
                    <a:pt x="1751" y="658"/>
                  </a:lnTo>
                  <a:lnTo>
                    <a:pt x="1732" y="616"/>
                  </a:lnTo>
                  <a:lnTo>
                    <a:pt x="1853" y="536"/>
                  </a:lnTo>
                  <a:lnTo>
                    <a:pt x="1798" y="441"/>
                  </a:lnTo>
                  <a:lnTo>
                    <a:pt x="1670" y="507"/>
                  </a:lnTo>
                  <a:lnTo>
                    <a:pt x="1642" y="469"/>
                  </a:lnTo>
                  <a:lnTo>
                    <a:pt x="1613" y="434"/>
                  </a:lnTo>
                  <a:lnTo>
                    <a:pt x="1709" y="325"/>
                  </a:lnTo>
                  <a:lnTo>
                    <a:pt x="1630" y="246"/>
                  </a:lnTo>
                  <a:lnTo>
                    <a:pt x="1522" y="344"/>
                  </a:lnTo>
                  <a:lnTo>
                    <a:pt x="1488" y="314"/>
                  </a:lnTo>
                  <a:lnTo>
                    <a:pt x="1450" y="287"/>
                  </a:lnTo>
                  <a:lnTo>
                    <a:pt x="1515" y="159"/>
                  </a:lnTo>
                  <a:lnTo>
                    <a:pt x="1419" y="103"/>
                  </a:lnTo>
                  <a:lnTo>
                    <a:pt x="1341" y="224"/>
                  </a:lnTo>
                  <a:lnTo>
                    <a:pt x="1298" y="205"/>
                  </a:lnTo>
                  <a:lnTo>
                    <a:pt x="1256" y="189"/>
                  </a:lnTo>
                  <a:lnTo>
                    <a:pt x="1285" y="47"/>
                  </a:lnTo>
                  <a:lnTo>
                    <a:pt x="1178" y="19"/>
                  </a:lnTo>
                  <a:lnTo>
                    <a:pt x="1132" y="156"/>
                  </a:lnTo>
                  <a:lnTo>
                    <a:pt x="1087" y="148"/>
                  </a:lnTo>
                  <a:lnTo>
                    <a:pt x="1041" y="144"/>
                  </a:lnTo>
                  <a:lnTo>
                    <a:pt x="1033" y="0"/>
                  </a:lnTo>
                  <a:lnTo>
                    <a:pt x="923" y="0"/>
                  </a:lnTo>
                  <a:lnTo>
                    <a:pt x="914" y="144"/>
                  </a:lnTo>
                  <a:lnTo>
                    <a:pt x="869" y="148"/>
                  </a:lnTo>
                  <a:lnTo>
                    <a:pt x="824" y="156"/>
                  </a:lnTo>
                  <a:lnTo>
                    <a:pt x="779" y="19"/>
                  </a:lnTo>
                  <a:lnTo>
                    <a:pt x="671" y="47"/>
                  </a:lnTo>
                  <a:lnTo>
                    <a:pt x="700" y="189"/>
                  </a:lnTo>
                  <a:lnTo>
                    <a:pt x="658" y="205"/>
                  </a:lnTo>
                  <a:lnTo>
                    <a:pt x="616" y="224"/>
                  </a:lnTo>
                  <a:lnTo>
                    <a:pt x="537" y="103"/>
                  </a:lnTo>
                  <a:lnTo>
                    <a:pt x="441" y="159"/>
                  </a:lnTo>
                  <a:lnTo>
                    <a:pt x="506" y="287"/>
                  </a:lnTo>
                  <a:lnTo>
                    <a:pt x="469" y="314"/>
                  </a:lnTo>
                  <a:lnTo>
                    <a:pt x="434" y="344"/>
                  </a:lnTo>
                  <a:lnTo>
                    <a:pt x="326" y="246"/>
                  </a:lnTo>
                  <a:lnTo>
                    <a:pt x="247" y="325"/>
                  </a:lnTo>
                  <a:lnTo>
                    <a:pt x="343" y="434"/>
                  </a:lnTo>
                  <a:lnTo>
                    <a:pt x="314" y="469"/>
                  </a:lnTo>
                  <a:lnTo>
                    <a:pt x="288" y="507"/>
                  </a:lnTo>
                  <a:lnTo>
                    <a:pt x="159" y="441"/>
                  </a:lnTo>
                  <a:lnTo>
                    <a:pt x="103" y="536"/>
                  </a:lnTo>
                  <a:lnTo>
                    <a:pt x="224" y="616"/>
                  </a:lnTo>
                  <a:lnTo>
                    <a:pt x="205" y="658"/>
                  </a:lnTo>
                  <a:lnTo>
                    <a:pt x="189" y="700"/>
                  </a:lnTo>
                  <a:lnTo>
                    <a:pt x="48" y="671"/>
                  </a:lnTo>
                  <a:lnTo>
                    <a:pt x="19" y="778"/>
                  </a:lnTo>
                  <a:lnTo>
                    <a:pt x="156" y="824"/>
                  </a:lnTo>
                  <a:lnTo>
                    <a:pt x="148" y="869"/>
                  </a:lnTo>
                  <a:lnTo>
                    <a:pt x="144" y="914"/>
                  </a:lnTo>
                  <a:lnTo>
                    <a:pt x="0" y="923"/>
                  </a:lnTo>
                  <a:lnTo>
                    <a:pt x="0" y="1034"/>
                  </a:lnTo>
                  <a:lnTo>
                    <a:pt x="144" y="1041"/>
                  </a:lnTo>
                  <a:lnTo>
                    <a:pt x="148" y="1088"/>
                  </a:lnTo>
                  <a:lnTo>
                    <a:pt x="156" y="1133"/>
                  </a:lnTo>
                  <a:lnTo>
                    <a:pt x="19" y="1178"/>
                  </a:lnTo>
                  <a:lnTo>
                    <a:pt x="48" y="1284"/>
                  </a:lnTo>
                  <a:lnTo>
                    <a:pt x="189" y="1255"/>
                  </a:lnTo>
                  <a:lnTo>
                    <a:pt x="205" y="1299"/>
                  </a:lnTo>
                  <a:lnTo>
                    <a:pt x="224" y="1341"/>
                  </a:lnTo>
                  <a:lnTo>
                    <a:pt x="103" y="1420"/>
                  </a:lnTo>
                  <a:lnTo>
                    <a:pt x="159" y="1514"/>
                  </a:lnTo>
                  <a:lnTo>
                    <a:pt x="287" y="1450"/>
                  </a:lnTo>
                  <a:lnTo>
                    <a:pt x="314" y="1488"/>
                  </a:lnTo>
                  <a:lnTo>
                    <a:pt x="343" y="1523"/>
                  </a:lnTo>
                  <a:lnTo>
                    <a:pt x="247" y="1631"/>
                  </a:lnTo>
                  <a:lnTo>
                    <a:pt x="326" y="1710"/>
                  </a:lnTo>
                  <a:lnTo>
                    <a:pt x="434" y="1613"/>
                  </a:lnTo>
                  <a:lnTo>
                    <a:pt x="469" y="1643"/>
                  </a:lnTo>
                  <a:lnTo>
                    <a:pt x="506" y="1670"/>
                  </a:lnTo>
                  <a:lnTo>
                    <a:pt x="441" y="1798"/>
                  </a:lnTo>
                  <a:lnTo>
                    <a:pt x="537" y="1854"/>
                  </a:lnTo>
                  <a:lnTo>
                    <a:pt x="616" y="1733"/>
                  </a:lnTo>
                  <a:lnTo>
                    <a:pt x="658" y="1752"/>
                  </a:lnTo>
                  <a:lnTo>
                    <a:pt x="702" y="1768"/>
                  </a:lnTo>
                  <a:lnTo>
                    <a:pt x="671" y="1909"/>
                  </a:lnTo>
                  <a:lnTo>
                    <a:pt x="779" y="1937"/>
                  </a:lnTo>
                  <a:lnTo>
                    <a:pt x="824" y="1801"/>
                  </a:lnTo>
                  <a:lnTo>
                    <a:pt x="869" y="1809"/>
                  </a:lnTo>
                  <a:lnTo>
                    <a:pt x="914" y="1813"/>
                  </a:lnTo>
                  <a:lnTo>
                    <a:pt x="923" y="1957"/>
                  </a:lnTo>
                  <a:lnTo>
                    <a:pt x="1033" y="1957"/>
                  </a:lnTo>
                  <a:lnTo>
                    <a:pt x="1041" y="1813"/>
                  </a:lnTo>
                  <a:lnTo>
                    <a:pt x="1087" y="1809"/>
                  </a:lnTo>
                  <a:lnTo>
                    <a:pt x="1132" y="1801"/>
                  </a:lnTo>
                  <a:lnTo>
                    <a:pt x="1178" y="1937"/>
                  </a:lnTo>
                  <a:lnTo>
                    <a:pt x="1285" y="1909"/>
                  </a:lnTo>
                  <a:lnTo>
                    <a:pt x="1255" y="1769"/>
                  </a:lnTo>
                  <a:lnTo>
                    <a:pt x="1298" y="1752"/>
                  </a:lnTo>
                  <a:lnTo>
                    <a:pt x="1341" y="1733"/>
                  </a:lnTo>
                  <a:lnTo>
                    <a:pt x="1419" y="1854"/>
                  </a:lnTo>
                  <a:lnTo>
                    <a:pt x="1515" y="1798"/>
                  </a:lnTo>
                  <a:lnTo>
                    <a:pt x="1450" y="1670"/>
                  </a:lnTo>
                  <a:lnTo>
                    <a:pt x="1488" y="1643"/>
                  </a:lnTo>
                  <a:lnTo>
                    <a:pt x="1524" y="1613"/>
                  </a:lnTo>
                  <a:lnTo>
                    <a:pt x="1630" y="1710"/>
                  </a:lnTo>
                  <a:lnTo>
                    <a:pt x="1709" y="1631"/>
                  </a:lnTo>
                  <a:lnTo>
                    <a:pt x="1613" y="1523"/>
                  </a:lnTo>
                  <a:lnTo>
                    <a:pt x="1642" y="1488"/>
                  </a:lnTo>
                  <a:lnTo>
                    <a:pt x="1670" y="1450"/>
                  </a:lnTo>
                  <a:lnTo>
                    <a:pt x="1798" y="1514"/>
                  </a:lnTo>
                  <a:lnTo>
                    <a:pt x="1853" y="1420"/>
                  </a:lnTo>
                  <a:lnTo>
                    <a:pt x="1732" y="1341"/>
                  </a:lnTo>
                  <a:lnTo>
                    <a:pt x="1751" y="1299"/>
                  </a:lnTo>
                  <a:lnTo>
                    <a:pt x="1768" y="1255"/>
                  </a:lnTo>
                  <a:lnTo>
                    <a:pt x="1908" y="1284"/>
                  </a:lnTo>
                  <a:lnTo>
                    <a:pt x="1937" y="1178"/>
                  </a:lnTo>
                  <a:lnTo>
                    <a:pt x="1801" y="1133"/>
                  </a:lnTo>
                  <a:lnTo>
                    <a:pt x="1808" y="1088"/>
                  </a:lnTo>
                  <a:lnTo>
                    <a:pt x="1812" y="1041"/>
                  </a:lnTo>
                  <a:lnTo>
                    <a:pt x="1956" y="1034"/>
                  </a:lnTo>
                </a:path>
              </a:pathLst>
            </a:custGeom>
            <a:solidFill>
              <a:schemeClr val="bg2"/>
            </a:solidFill>
            <a:ln w="9525">
              <a:round/>
              <a:headEnd/>
              <a:tailEnd/>
            </a:ln>
            <a:scene3d>
              <a:camera prst="legacyPerspectiveFront">
                <a:rot lat="20099963" lon="1500000" rev="0"/>
              </a:camera>
              <a:lightRig rig="legacyFlat4" dir="b"/>
            </a:scene3d>
            <a:sp3d extrusionH="608000" prstMaterial="legacyMatte">
              <a:bevelT w="13500" h="13500" prst="angle"/>
              <a:bevelB w="13500" h="13500" prst="angle"/>
              <a:extrusionClr>
                <a:srgbClr val="00CC99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104462" name="Oval 10"/>
            <p:cNvSpPr>
              <a:spLocks noChangeArrowheads="1"/>
            </p:cNvSpPr>
            <p:nvPr/>
          </p:nvSpPr>
          <p:spPr bwMode="gray">
            <a:xfrm rot="2506802">
              <a:off x="2663" y="1839"/>
              <a:ext cx="1008" cy="1248"/>
            </a:xfrm>
            <a:prstGeom prst="ellipse">
              <a:avLst/>
            </a:prstGeom>
            <a:gradFill rotWithShape="1">
              <a:gsLst>
                <a:gs pos="0">
                  <a:srgbClr val="525252"/>
                </a:gs>
                <a:gs pos="50000">
                  <a:srgbClr val="B2B2B2"/>
                </a:gs>
                <a:gs pos="100000">
                  <a:srgbClr val="52525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zh-CN" sz="1800" b="0">
                <a:solidFill>
                  <a:schemeClr val="tx1"/>
                </a:solidFill>
              </a:endParaRPr>
            </a:p>
          </p:txBody>
        </p:sp>
        <p:sp>
          <p:nvSpPr>
            <p:cNvPr id="104463" name="Oval 11"/>
            <p:cNvSpPr>
              <a:spLocks noChangeArrowheads="1"/>
            </p:cNvSpPr>
            <p:nvPr/>
          </p:nvSpPr>
          <p:spPr bwMode="gray">
            <a:xfrm rot="2506802">
              <a:off x="2837" y="1961"/>
              <a:ext cx="797" cy="11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zh-CN" sz="1800" b="0">
                <a:solidFill>
                  <a:schemeClr val="tx1"/>
                </a:solidFill>
              </a:endParaRPr>
            </a:p>
          </p:txBody>
        </p:sp>
      </p:grpSp>
      <p:grpSp>
        <p:nvGrpSpPr>
          <p:cNvPr id="104452" name="Group 12"/>
          <p:cNvGrpSpPr>
            <a:grpSpLocks/>
          </p:cNvGrpSpPr>
          <p:nvPr/>
        </p:nvGrpSpPr>
        <p:grpSpPr bwMode="auto">
          <a:xfrm>
            <a:off x="2643188" y="2214563"/>
            <a:ext cx="2419350" cy="2420937"/>
            <a:chOff x="2172" y="1440"/>
            <a:chExt cx="1956" cy="1957"/>
          </a:xfrm>
        </p:grpSpPr>
        <p:sp>
          <p:nvSpPr>
            <p:cNvPr id="104458" name="Freeform 13"/>
            <p:cNvSpPr>
              <a:spLocks/>
            </p:cNvSpPr>
            <p:nvPr/>
          </p:nvSpPr>
          <p:spPr bwMode="gray">
            <a:xfrm>
              <a:off x="2172" y="1440"/>
              <a:ext cx="1956" cy="1957"/>
            </a:xfrm>
            <a:custGeom>
              <a:avLst/>
              <a:gdLst>
                <a:gd name="T0" fmla="*/ 1956 w 1956"/>
                <a:gd name="T1" fmla="*/ 923 h 1957"/>
                <a:gd name="T2" fmla="*/ 1808 w 1956"/>
                <a:gd name="T3" fmla="*/ 869 h 1957"/>
                <a:gd name="T4" fmla="*/ 1937 w 1956"/>
                <a:gd name="T5" fmla="*/ 778 h 1957"/>
                <a:gd name="T6" fmla="*/ 1767 w 1956"/>
                <a:gd name="T7" fmla="*/ 700 h 1957"/>
                <a:gd name="T8" fmla="*/ 1732 w 1956"/>
                <a:gd name="T9" fmla="*/ 616 h 1957"/>
                <a:gd name="T10" fmla="*/ 1798 w 1956"/>
                <a:gd name="T11" fmla="*/ 441 h 1957"/>
                <a:gd name="T12" fmla="*/ 1642 w 1956"/>
                <a:gd name="T13" fmla="*/ 469 h 1957"/>
                <a:gd name="T14" fmla="*/ 1709 w 1956"/>
                <a:gd name="T15" fmla="*/ 325 h 1957"/>
                <a:gd name="T16" fmla="*/ 1522 w 1956"/>
                <a:gd name="T17" fmla="*/ 344 h 1957"/>
                <a:gd name="T18" fmla="*/ 1450 w 1956"/>
                <a:gd name="T19" fmla="*/ 287 h 1957"/>
                <a:gd name="T20" fmla="*/ 1419 w 1956"/>
                <a:gd name="T21" fmla="*/ 103 h 1957"/>
                <a:gd name="T22" fmla="*/ 1298 w 1956"/>
                <a:gd name="T23" fmla="*/ 205 h 1957"/>
                <a:gd name="T24" fmla="*/ 1285 w 1956"/>
                <a:gd name="T25" fmla="*/ 47 h 1957"/>
                <a:gd name="T26" fmla="*/ 1132 w 1956"/>
                <a:gd name="T27" fmla="*/ 156 h 1957"/>
                <a:gd name="T28" fmla="*/ 1041 w 1956"/>
                <a:gd name="T29" fmla="*/ 144 h 1957"/>
                <a:gd name="T30" fmla="*/ 923 w 1956"/>
                <a:gd name="T31" fmla="*/ 0 h 1957"/>
                <a:gd name="T32" fmla="*/ 869 w 1956"/>
                <a:gd name="T33" fmla="*/ 148 h 1957"/>
                <a:gd name="T34" fmla="*/ 779 w 1956"/>
                <a:gd name="T35" fmla="*/ 19 h 1957"/>
                <a:gd name="T36" fmla="*/ 700 w 1956"/>
                <a:gd name="T37" fmla="*/ 189 h 1957"/>
                <a:gd name="T38" fmla="*/ 616 w 1956"/>
                <a:gd name="T39" fmla="*/ 224 h 1957"/>
                <a:gd name="T40" fmla="*/ 441 w 1956"/>
                <a:gd name="T41" fmla="*/ 159 h 1957"/>
                <a:gd name="T42" fmla="*/ 469 w 1956"/>
                <a:gd name="T43" fmla="*/ 314 h 1957"/>
                <a:gd name="T44" fmla="*/ 326 w 1956"/>
                <a:gd name="T45" fmla="*/ 246 h 1957"/>
                <a:gd name="T46" fmla="*/ 343 w 1956"/>
                <a:gd name="T47" fmla="*/ 434 h 1957"/>
                <a:gd name="T48" fmla="*/ 288 w 1956"/>
                <a:gd name="T49" fmla="*/ 507 h 1957"/>
                <a:gd name="T50" fmla="*/ 103 w 1956"/>
                <a:gd name="T51" fmla="*/ 536 h 1957"/>
                <a:gd name="T52" fmla="*/ 205 w 1956"/>
                <a:gd name="T53" fmla="*/ 658 h 1957"/>
                <a:gd name="T54" fmla="*/ 48 w 1956"/>
                <a:gd name="T55" fmla="*/ 671 h 1957"/>
                <a:gd name="T56" fmla="*/ 156 w 1956"/>
                <a:gd name="T57" fmla="*/ 824 h 1957"/>
                <a:gd name="T58" fmla="*/ 144 w 1956"/>
                <a:gd name="T59" fmla="*/ 914 h 1957"/>
                <a:gd name="T60" fmla="*/ 0 w 1956"/>
                <a:gd name="T61" fmla="*/ 1034 h 1957"/>
                <a:gd name="T62" fmla="*/ 148 w 1956"/>
                <a:gd name="T63" fmla="*/ 1088 h 1957"/>
                <a:gd name="T64" fmla="*/ 19 w 1956"/>
                <a:gd name="T65" fmla="*/ 1178 h 1957"/>
                <a:gd name="T66" fmla="*/ 189 w 1956"/>
                <a:gd name="T67" fmla="*/ 1255 h 1957"/>
                <a:gd name="T68" fmla="*/ 224 w 1956"/>
                <a:gd name="T69" fmla="*/ 1341 h 1957"/>
                <a:gd name="T70" fmla="*/ 159 w 1956"/>
                <a:gd name="T71" fmla="*/ 1514 h 1957"/>
                <a:gd name="T72" fmla="*/ 314 w 1956"/>
                <a:gd name="T73" fmla="*/ 1488 h 1957"/>
                <a:gd name="T74" fmla="*/ 247 w 1956"/>
                <a:gd name="T75" fmla="*/ 1631 h 1957"/>
                <a:gd name="T76" fmla="*/ 434 w 1956"/>
                <a:gd name="T77" fmla="*/ 1613 h 1957"/>
                <a:gd name="T78" fmla="*/ 506 w 1956"/>
                <a:gd name="T79" fmla="*/ 1670 h 1957"/>
                <a:gd name="T80" fmla="*/ 537 w 1956"/>
                <a:gd name="T81" fmla="*/ 1854 h 1957"/>
                <a:gd name="T82" fmla="*/ 658 w 1956"/>
                <a:gd name="T83" fmla="*/ 1752 h 1957"/>
                <a:gd name="T84" fmla="*/ 671 w 1956"/>
                <a:gd name="T85" fmla="*/ 1909 h 1957"/>
                <a:gd name="T86" fmla="*/ 824 w 1956"/>
                <a:gd name="T87" fmla="*/ 1801 h 1957"/>
                <a:gd name="T88" fmla="*/ 914 w 1956"/>
                <a:gd name="T89" fmla="*/ 1813 h 1957"/>
                <a:gd name="T90" fmla="*/ 1033 w 1956"/>
                <a:gd name="T91" fmla="*/ 1957 h 1957"/>
                <a:gd name="T92" fmla="*/ 1087 w 1956"/>
                <a:gd name="T93" fmla="*/ 1809 h 1957"/>
                <a:gd name="T94" fmla="*/ 1178 w 1956"/>
                <a:gd name="T95" fmla="*/ 1937 h 1957"/>
                <a:gd name="T96" fmla="*/ 1255 w 1956"/>
                <a:gd name="T97" fmla="*/ 1769 h 1957"/>
                <a:gd name="T98" fmla="*/ 1341 w 1956"/>
                <a:gd name="T99" fmla="*/ 1733 h 1957"/>
                <a:gd name="T100" fmla="*/ 1515 w 1956"/>
                <a:gd name="T101" fmla="*/ 1798 h 1957"/>
                <a:gd name="T102" fmla="*/ 1488 w 1956"/>
                <a:gd name="T103" fmla="*/ 1643 h 1957"/>
                <a:gd name="T104" fmla="*/ 1630 w 1956"/>
                <a:gd name="T105" fmla="*/ 1710 h 1957"/>
                <a:gd name="T106" fmla="*/ 1613 w 1956"/>
                <a:gd name="T107" fmla="*/ 1523 h 1957"/>
                <a:gd name="T108" fmla="*/ 1670 w 1956"/>
                <a:gd name="T109" fmla="*/ 1450 h 1957"/>
                <a:gd name="T110" fmla="*/ 1853 w 1956"/>
                <a:gd name="T111" fmla="*/ 1420 h 1957"/>
                <a:gd name="T112" fmla="*/ 1751 w 1956"/>
                <a:gd name="T113" fmla="*/ 1299 h 1957"/>
                <a:gd name="T114" fmla="*/ 1908 w 1956"/>
                <a:gd name="T115" fmla="*/ 1284 h 1957"/>
                <a:gd name="T116" fmla="*/ 1801 w 1956"/>
                <a:gd name="T117" fmla="*/ 1133 h 1957"/>
                <a:gd name="T118" fmla="*/ 1812 w 1956"/>
                <a:gd name="T119" fmla="*/ 1041 h 195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56"/>
                <a:gd name="T181" fmla="*/ 0 h 1957"/>
                <a:gd name="T182" fmla="*/ 1956 w 1956"/>
                <a:gd name="T183" fmla="*/ 1957 h 195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56" h="1957">
                  <a:moveTo>
                    <a:pt x="1956" y="1034"/>
                  </a:moveTo>
                  <a:lnTo>
                    <a:pt x="1956" y="923"/>
                  </a:lnTo>
                  <a:lnTo>
                    <a:pt x="1812" y="914"/>
                  </a:lnTo>
                  <a:lnTo>
                    <a:pt x="1808" y="869"/>
                  </a:lnTo>
                  <a:lnTo>
                    <a:pt x="1801" y="824"/>
                  </a:lnTo>
                  <a:lnTo>
                    <a:pt x="1937" y="778"/>
                  </a:lnTo>
                  <a:lnTo>
                    <a:pt x="1908" y="671"/>
                  </a:lnTo>
                  <a:lnTo>
                    <a:pt x="1767" y="700"/>
                  </a:lnTo>
                  <a:lnTo>
                    <a:pt x="1751" y="658"/>
                  </a:lnTo>
                  <a:lnTo>
                    <a:pt x="1732" y="616"/>
                  </a:lnTo>
                  <a:lnTo>
                    <a:pt x="1853" y="536"/>
                  </a:lnTo>
                  <a:lnTo>
                    <a:pt x="1798" y="441"/>
                  </a:lnTo>
                  <a:lnTo>
                    <a:pt x="1670" y="507"/>
                  </a:lnTo>
                  <a:lnTo>
                    <a:pt x="1642" y="469"/>
                  </a:lnTo>
                  <a:lnTo>
                    <a:pt x="1613" y="434"/>
                  </a:lnTo>
                  <a:lnTo>
                    <a:pt x="1709" y="325"/>
                  </a:lnTo>
                  <a:lnTo>
                    <a:pt x="1630" y="246"/>
                  </a:lnTo>
                  <a:lnTo>
                    <a:pt x="1522" y="344"/>
                  </a:lnTo>
                  <a:lnTo>
                    <a:pt x="1488" y="314"/>
                  </a:lnTo>
                  <a:lnTo>
                    <a:pt x="1450" y="287"/>
                  </a:lnTo>
                  <a:lnTo>
                    <a:pt x="1515" y="159"/>
                  </a:lnTo>
                  <a:lnTo>
                    <a:pt x="1419" y="103"/>
                  </a:lnTo>
                  <a:lnTo>
                    <a:pt x="1341" y="224"/>
                  </a:lnTo>
                  <a:lnTo>
                    <a:pt x="1298" y="205"/>
                  </a:lnTo>
                  <a:lnTo>
                    <a:pt x="1256" y="189"/>
                  </a:lnTo>
                  <a:lnTo>
                    <a:pt x="1285" y="47"/>
                  </a:lnTo>
                  <a:lnTo>
                    <a:pt x="1178" y="19"/>
                  </a:lnTo>
                  <a:lnTo>
                    <a:pt x="1132" y="156"/>
                  </a:lnTo>
                  <a:lnTo>
                    <a:pt x="1087" y="148"/>
                  </a:lnTo>
                  <a:lnTo>
                    <a:pt x="1041" y="144"/>
                  </a:lnTo>
                  <a:lnTo>
                    <a:pt x="1033" y="0"/>
                  </a:lnTo>
                  <a:lnTo>
                    <a:pt x="923" y="0"/>
                  </a:lnTo>
                  <a:lnTo>
                    <a:pt x="914" y="144"/>
                  </a:lnTo>
                  <a:lnTo>
                    <a:pt x="869" y="148"/>
                  </a:lnTo>
                  <a:lnTo>
                    <a:pt x="824" y="156"/>
                  </a:lnTo>
                  <a:lnTo>
                    <a:pt x="779" y="19"/>
                  </a:lnTo>
                  <a:lnTo>
                    <a:pt x="671" y="47"/>
                  </a:lnTo>
                  <a:lnTo>
                    <a:pt x="700" y="189"/>
                  </a:lnTo>
                  <a:lnTo>
                    <a:pt x="658" y="205"/>
                  </a:lnTo>
                  <a:lnTo>
                    <a:pt x="616" y="224"/>
                  </a:lnTo>
                  <a:lnTo>
                    <a:pt x="537" y="103"/>
                  </a:lnTo>
                  <a:lnTo>
                    <a:pt x="441" y="159"/>
                  </a:lnTo>
                  <a:lnTo>
                    <a:pt x="506" y="287"/>
                  </a:lnTo>
                  <a:lnTo>
                    <a:pt x="469" y="314"/>
                  </a:lnTo>
                  <a:lnTo>
                    <a:pt x="434" y="344"/>
                  </a:lnTo>
                  <a:lnTo>
                    <a:pt x="326" y="246"/>
                  </a:lnTo>
                  <a:lnTo>
                    <a:pt x="247" y="325"/>
                  </a:lnTo>
                  <a:lnTo>
                    <a:pt x="343" y="434"/>
                  </a:lnTo>
                  <a:lnTo>
                    <a:pt x="314" y="469"/>
                  </a:lnTo>
                  <a:lnTo>
                    <a:pt x="288" y="507"/>
                  </a:lnTo>
                  <a:lnTo>
                    <a:pt x="159" y="441"/>
                  </a:lnTo>
                  <a:lnTo>
                    <a:pt x="103" y="536"/>
                  </a:lnTo>
                  <a:lnTo>
                    <a:pt x="224" y="616"/>
                  </a:lnTo>
                  <a:lnTo>
                    <a:pt x="205" y="658"/>
                  </a:lnTo>
                  <a:lnTo>
                    <a:pt x="189" y="700"/>
                  </a:lnTo>
                  <a:lnTo>
                    <a:pt x="48" y="671"/>
                  </a:lnTo>
                  <a:lnTo>
                    <a:pt x="19" y="778"/>
                  </a:lnTo>
                  <a:lnTo>
                    <a:pt x="156" y="824"/>
                  </a:lnTo>
                  <a:lnTo>
                    <a:pt x="148" y="869"/>
                  </a:lnTo>
                  <a:lnTo>
                    <a:pt x="144" y="914"/>
                  </a:lnTo>
                  <a:lnTo>
                    <a:pt x="0" y="923"/>
                  </a:lnTo>
                  <a:lnTo>
                    <a:pt x="0" y="1034"/>
                  </a:lnTo>
                  <a:lnTo>
                    <a:pt x="144" y="1041"/>
                  </a:lnTo>
                  <a:lnTo>
                    <a:pt x="148" y="1088"/>
                  </a:lnTo>
                  <a:lnTo>
                    <a:pt x="156" y="1133"/>
                  </a:lnTo>
                  <a:lnTo>
                    <a:pt x="19" y="1178"/>
                  </a:lnTo>
                  <a:lnTo>
                    <a:pt x="48" y="1284"/>
                  </a:lnTo>
                  <a:lnTo>
                    <a:pt x="189" y="1255"/>
                  </a:lnTo>
                  <a:lnTo>
                    <a:pt x="205" y="1299"/>
                  </a:lnTo>
                  <a:lnTo>
                    <a:pt x="224" y="1341"/>
                  </a:lnTo>
                  <a:lnTo>
                    <a:pt x="103" y="1420"/>
                  </a:lnTo>
                  <a:lnTo>
                    <a:pt x="159" y="1514"/>
                  </a:lnTo>
                  <a:lnTo>
                    <a:pt x="287" y="1450"/>
                  </a:lnTo>
                  <a:lnTo>
                    <a:pt x="314" y="1488"/>
                  </a:lnTo>
                  <a:lnTo>
                    <a:pt x="343" y="1523"/>
                  </a:lnTo>
                  <a:lnTo>
                    <a:pt x="247" y="1631"/>
                  </a:lnTo>
                  <a:lnTo>
                    <a:pt x="326" y="1710"/>
                  </a:lnTo>
                  <a:lnTo>
                    <a:pt x="434" y="1613"/>
                  </a:lnTo>
                  <a:lnTo>
                    <a:pt x="469" y="1643"/>
                  </a:lnTo>
                  <a:lnTo>
                    <a:pt x="506" y="1670"/>
                  </a:lnTo>
                  <a:lnTo>
                    <a:pt x="441" y="1798"/>
                  </a:lnTo>
                  <a:lnTo>
                    <a:pt x="537" y="1854"/>
                  </a:lnTo>
                  <a:lnTo>
                    <a:pt x="616" y="1733"/>
                  </a:lnTo>
                  <a:lnTo>
                    <a:pt x="658" y="1752"/>
                  </a:lnTo>
                  <a:lnTo>
                    <a:pt x="702" y="1768"/>
                  </a:lnTo>
                  <a:lnTo>
                    <a:pt x="671" y="1909"/>
                  </a:lnTo>
                  <a:lnTo>
                    <a:pt x="779" y="1937"/>
                  </a:lnTo>
                  <a:lnTo>
                    <a:pt x="824" y="1801"/>
                  </a:lnTo>
                  <a:lnTo>
                    <a:pt x="869" y="1809"/>
                  </a:lnTo>
                  <a:lnTo>
                    <a:pt x="914" y="1813"/>
                  </a:lnTo>
                  <a:lnTo>
                    <a:pt x="923" y="1957"/>
                  </a:lnTo>
                  <a:lnTo>
                    <a:pt x="1033" y="1957"/>
                  </a:lnTo>
                  <a:lnTo>
                    <a:pt x="1041" y="1813"/>
                  </a:lnTo>
                  <a:lnTo>
                    <a:pt x="1087" y="1809"/>
                  </a:lnTo>
                  <a:lnTo>
                    <a:pt x="1132" y="1801"/>
                  </a:lnTo>
                  <a:lnTo>
                    <a:pt x="1178" y="1937"/>
                  </a:lnTo>
                  <a:lnTo>
                    <a:pt x="1285" y="1909"/>
                  </a:lnTo>
                  <a:lnTo>
                    <a:pt x="1255" y="1769"/>
                  </a:lnTo>
                  <a:lnTo>
                    <a:pt x="1298" y="1752"/>
                  </a:lnTo>
                  <a:lnTo>
                    <a:pt x="1341" y="1733"/>
                  </a:lnTo>
                  <a:lnTo>
                    <a:pt x="1419" y="1854"/>
                  </a:lnTo>
                  <a:lnTo>
                    <a:pt x="1515" y="1798"/>
                  </a:lnTo>
                  <a:lnTo>
                    <a:pt x="1450" y="1670"/>
                  </a:lnTo>
                  <a:lnTo>
                    <a:pt x="1488" y="1643"/>
                  </a:lnTo>
                  <a:lnTo>
                    <a:pt x="1524" y="1613"/>
                  </a:lnTo>
                  <a:lnTo>
                    <a:pt x="1630" y="1710"/>
                  </a:lnTo>
                  <a:lnTo>
                    <a:pt x="1709" y="1631"/>
                  </a:lnTo>
                  <a:lnTo>
                    <a:pt x="1613" y="1523"/>
                  </a:lnTo>
                  <a:lnTo>
                    <a:pt x="1642" y="1488"/>
                  </a:lnTo>
                  <a:lnTo>
                    <a:pt x="1670" y="1450"/>
                  </a:lnTo>
                  <a:lnTo>
                    <a:pt x="1798" y="1514"/>
                  </a:lnTo>
                  <a:lnTo>
                    <a:pt x="1853" y="1420"/>
                  </a:lnTo>
                  <a:lnTo>
                    <a:pt x="1732" y="1341"/>
                  </a:lnTo>
                  <a:lnTo>
                    <a:pt x="1751" y="1299"/>
                  </a:lnTo>
                  <a:lnTo>
                    <a:pt x="1768" y="1255"/>
                  </a:lnTo>
                  <a:lnTo>
                    <a:pt x="1908" y="1284"/>
                  </a:lnTo>
                  <a:lnTo>
                    <a:pt x="1937" y="1178"/>
                  </a:lnTo>
                  <a:lnTo>
                    <a:pt x="1801" y="1133"/>
                  </a:lnTo>
                  <a:lnTo>
                    <a:pt x="1808" y="1088"/>
                  </a:lnTo>
                  <a:lnTo>
                    <a:pt x="1812" y="1041"/>
                  </a:lnTo>
                  <a:lnTo>
                    <a:pt x="1956" y="1034"/>
                  </a:lnTo>
                </a:path>
              </a:pathLst>
            </a:custGeom>
            <a:gradFill rotWithShape="1">
              <a:gsLst>
                <a:gs pos="0">
                  <a:srgbClr val="808000"/>
                </a:gs>
                <a:gs pos="50000">
                  <a:srgbClr val="D5D5AA"/>
                </a:gs>
                <a:gs pos="100000">
                  <a:srgbClr val="808000"/>
                </a:gs>
              </a:gsLst>
              <a:lin ang="2700000" scaled="1"/>
            </a:gradFill>
            <a:ln w="9525">
              <a:round/>
              <a:headEnd/>
              <a:tailEnd/>
            </a:ln>
            <a:scene3d>
              <a:camera prst="legacyPerspectiveFront">
                <a:rot lat="20099963" lon="1500000" rev="0"/>
              </a:camera>
              <a:lightRig rig="legacyFlat4" dir="b"/>
            </a:scene3d>
            <a:sp3d extrusionH="608000" prstMaterial="legacyMatte">
              <a:bevelT w="13500" h="13500" prst="angle"/>
              <a:bevelB w="13500" h="13500" prst="angle"/>
              <a:extrusionClr>
                <a:srgbClr val="808000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104459" name="Oval 14"/>
            <p:cNvSpPr>
              <a:spLocks noChangeArrowheads="1"/>
            </p:cNvSpPr>
            <p:nvPr/>
          </p:nvSpPr>
          <p:spPr bwMode="gray">
            <a:xfrm rot="2506802">
              <a:off x="2663" y="1839"/>
              <a:ext cx="1008" cy="1248"/>
            </a:xfrm>
            <a:prstGeom prst="ellipse">
              <a:avLst/>
            </a:prstGeom>
            <a:gradFill rotWithShape="1">
              <a:gsLst>
                <a:gs pos="0">
                  <a:srgbClr val="525252"/>
                </a:gs>
                <a:gs pos="50000">
                  <a:srgbClr val="B2B2B2"/>
                </a:gs>
                <a:gs pos="100000">
                  <a:srgbClr val="52525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zh-CN" sz="1800" b="0">
                <a:solidFill>
                  <a:schemeClr val="tx1"/>
                </a:solidFill>
              </a:endParaRPr>
            </a:p>
          </p:txBody>
        </p:sp>
        <p:sp>
          <p:nvSpPr>
            <p:cNvPr id="104460" name="Oval 15"/>
            <p:cNvSpPr>
              <a:spLocks noChangeArrowheads="1"/>
            </p:cNvSpPr>
            <p:nvPr/>
          </p:nvSpPr>
          <p:spPr bwMode="gray">
            <a:xfrm rot="2506802">
              <a:off x="2837" y="1961"/>
              <a:ext cx="797" cy="11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zh-CN" sz="1800" b="0">
                <a:solidFill>
                  <a:schemeClr val="tx1"/>
                </a:solidFill>
              </a:endParaRPr>
            </a:p>
          </p:txBody>
        </p:sp>
      </p:grpSp>
      <p:sp>
        <p:nvSpPr>
          <p:cNvPr id="104453" name="Text Box 20"/>
          <p:cNvSpPr txBox="1">
            <a:spLocks noChangeArrowheads="1"/>
          </p:cNvSpPr>
          <p:nvPr/>
        </p:nvSpPr>
        <p:spPr bwMode="gray">
          <a:xfrm>
            <a:off x="1524000" y="2209800"/>
            <a:ext cx="15319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en-US" sz="2400" dirty="0">
                <a:solidFill>
                  <a:schemeClr val="tx1"/>
                </a:solidFill>
              </a:rPr>
              <a:t>报刊</a:t>
            </a:r>
            <a:r>
              <a:rPr lang="zh-CN" altLang="en-US" sz="2400" dirty="0" smtClean="0">
                <a:solidFill>
                  <a:schemeClr val="tx1"/>
                </a:solidFill>
              </a:rPr>
              <a:t>阅览室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04454" name="Text Box 20"/>
          <p:cNvSpPr txBox="1">
            <a:spLocks noChangeArrowheads="1"/>
          </p:cNvSpPr>
          <p:nvPr/>
        </p:nvSpPr>
        <p:spPr bwMode="gray">
          <a:xfrm>
            <a:off x="3182938" y="3143250"/>
            <a:ext cx="15319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en-US" sz="2400" dirty="0" smtClean="0">
                <a:solidFill>
                  <a:schemeClr val="tx1"/>
                </a:solidFill>
              </a:rPr>
              <a:t>电子</a:t>
            </a:r>
            <a:r>
              <a:rPr lang="zh-CN" altLang="en-US" sz="2400" dirty="0">
                <a:solidFill>
                  <a:schemeClr val="tx1"/>
                </a:solidFill>
              </a:rPr>
              <a:t>资源</a:t>
            </a:r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gray">
          <a:xfrm>
            <a:off x="5254625" y="4357688"/>
            <a:ext cx="15319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400" dirty="0" smtClean="0">
                <a:solidFill>
                  <a:schemeClr val="tx1"/>
                </a:solidFill>
              </a:rPr>
              <a:t>BALIS</a:t>
            </a:r>
            <a:r>
              <a:rPr lang="zh-CN" altLang="en-US" sz="2400" dirty="0" smtClean="0">
                <a:solidFill>
                  <a:schemeClr val="tx1"/>
                </a:solidFill>
              </a:rPr>
              <a:t>文献传递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25" name="Rectangle 2"/>
          <p:cNvSpPr txBox="1">
            <a:spLocks noChangeArrowheads="1"/>
          </p:cNvSpPr>
          <p:nvPr/>
        </p:nvSpPr>
        <p:spPr bwMode="auto">
          <a:xfrm>
            <a:off x="35632" y="228600"/>
            <a:ext cx="4766946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sz="7200" b="1" dirty="0" smtClean="0"/>
              <a:t>报刊文献</a:t>
            </a:r>
            <a:endParaRPr lang="zh-CN" altLang="en-US" sz="7200" b="1" dirty="0" smtClean="0">
              <a:solidFill>
                <a:schemeClr val="accent1"/>
              </a:solidFill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0" y="928688"/>
            <a:ext cx="4800600" cy="71437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tx2">
                  <a:lumMod val="40000"/>
                  <a:lumOff val="60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r">
              <a:defRPr/>
            </a:pPr>
            <a:endParaRPr lang="zh-CN" altLang="en-US" sz="2800" b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01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2" grpId="0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5081"/>
            <a:ext cx="9144000" cy="616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86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b="1" dirty="0" smtClean="0"/>
              <a:t>BALIS</a:t>
            </a:r>
            <a:r>
              <a:rPr lang="zh-CN" altLang="en-US" b="1" dirty="0" smtClean="0"/>
              <a:t>原文传递</a:t>
            </a:r>
            <a:endParaRPr lang="zh-CN" altLang="en-US" b="1" dirty="0"/>
          </a:p>
        </p:txBody>
      </p:sp>
      <p:cxnSp>
        <p:nvCxnSpPr>
          <p:cNvPr id="4" name="直接连接符 3"/>
          <p:cNvCxnSpPr/>
          <p:nvPr/>
        </p:nvCxnSpPr>
        <p:spPr bwMode="auto">
          <a:xfrm>
            <a:off x="7391400" y="6172200"/>
            <a:ext cx="17526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920726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2202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椭圆 2"/>
          <p:cNvSpPr>
            <a:spLocks noChangeArrowheads="1"/>
          </p:cNvSpPr>
          <p:nvPr/>
        </p:nvSpPr>
        <p:spPr bwMode="auto">
          <a:xfrm>
            <a:off x="-36689" y="5181600"/>
            <a:ext cx="1027289" cy="358775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4495800" y="5181600"/>
            <a:ext cx="1295400" cy="358775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3619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524000"/>
            <a:ext cx="6459642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581400"/>
            <a:ext cx="804862" cy="637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4109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1485900"/>
            <a:ext cx="9729627" cy="2531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0841" name="Oval 9"/>
          <p:cNvSpPr>
            <a:spLocks noChangeArrowheads="1"/>
          </p:cNvSpPr>
          <p:nvPr/>
        </p:nvSpPr>
        <p:spPr bwMode="auto">
          <a:xfrm>
            <a:off x="4267200" y="1600200"/>
            <a:ext cx="1219200" cy="533400"/>
          </a:xfrm>
          <a:prstGeom prst="ellipse">
            <a:avLst/>
          </a:prstGeom>
          <a:noFill/>
          <a:ln w="762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3209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0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41" grpId="0" animBg="1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81200"/>
            <a:ext cx="7039964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73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32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145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 bwMode="auto">
          <a:xfrm>
            <a:off x="1676400" y="2743200"/>
            <a:ext cx="36576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286000"/>
            <a:ext cx="762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-37415"/>
            <a:ext cx="7696200" cy="6895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9658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772" cy="6869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717" y="1066800"/>
            <a:ext cx="3744416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738776"/>
            <a:ext cx="9334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133" y="2638598"/>
            <a:ext cx="1584176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8863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066800"/>
            <a:ext cx="7847092" cy="471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44" y="2209800"/>
            <a:ext cx="15843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0084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390"/>
            <a:ext cx="9144000" cy="521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132856"/>
            <a:ext cx="15843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2335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" y="0"/>
            <a:ext cx="9178190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552" y="2438400"/>
            <a:ext cx="2613248" cy="876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175918"/>
            <a:ext cx="3810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71074"/>
            <a:ext cx="5334000" cy="1067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5244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7772400" cy="3163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497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altLang="zh-CN" b="1" dirty="0" smtClean="0"/>
              <a:t>BALIS</a:t>
            </a:r>
            <a:r>
              <a:rPr lang="zh-CN" altLang="en-US" b="1" dirty="0"/>
              <a:t>读者系统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799"/>
            <a:ext cx="9144000" cy="617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411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400"/>
            <a:ext cx="7884583" cy="5691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807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44"/>
            <a:ext cx="9144000" cy="6868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015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7526" y="-152400"/>
            <a:ext cx="8229600" cy="1143000"/>
          </a:xfrm>
        </p:spPr>
        <p:txBody>
          <a:bodyPr/>
          <a:lstStyle/>
          <a:p>
            <a:r>
              <a:rPr lang="zh-CN" altLang="en-US" b="1" dirty="0" smtClean="0"/>
              <a:t>申请单查询 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" y="762000"/>
            <a:ext cx="9141178" cy="705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295400"/>
            <a:ext cx="1066800" cy="5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5417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178" y="457200"/>
            <a:ext cx="6275784" cy="6018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363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7526" y="-152400"/>
            <a:ext cx="8229600" cy="1143000"/>
          </a:xfrm>
        </p:spPr>
        <p:txBody>
          <a:bodyPr/>
          <a:lstStyle/>
          <a:p>
            <a:r>
              <a:rPr lang="zh-CN" altLang="en-US" b="1" dirty="0" smtClean="0"/>
              <a:t>申请单查询 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" y="762000"/>
            <a:ext cx="9141178" cy="705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58711"/>
            <a:ext cx="1066800" cy="5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2605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-11289"/>
            <a:ext cx="7391400" cy="6895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008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 smtClean="0"/>
              <a:t>这么好的资源，</a:t>
            </a:r>
            <a:endParaRPr lang="en-US" altLang="zh-CN" b="1" dirty="0" smtClean="0"/>
          </a:p>
          <a:p>
            <a:r>
              <a:rPr lang="zh-CN" altLang="en-US" b="1" dirty="0" smtClean="0"/>
              <a:t>一定要注册使用！</a:t>
            </a:r>
            <a:endParaRPr lang="en-US" altLang="zh-CN" b="1" dirty="0" smtClean="0"/>
          </a:p>
          <a:p>
            <a:endParaRPr lang="en-US" altLang="zh-CN" b="1" dirty="0" smtClean="0"/>
          </a:p>
          <a:p>
            <a:endParaRPr lang="zh-CN" altLang="en-US" b="1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48680"/>
            <a:ext cx="4429125" cy="595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965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6" y="0"/>
            <a:ext cx="912424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肘形连接符 2"/>
          <p:cNvCxnSpPr/>
          <p:nvPr/>
        </p:nvCxnSpPr>
        <p:spPr bwMode="auto">
          <a:xfrm rot="5400000" flipH="1" flipV="1">
            <a:off x="7985478" y="3848100"/>
            <a:ext cx="762000" cy="533400"/>
          </a:xfrm>
          <a:prstGeom prst="bentConnector3">
            <a:avLst/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圆角矩形 3"/>
          <p:cNvSpPr/>
          <p:nvPr/>
        </p:nvSpPr>
        <p:spPr bwMode="auto">
          <a:xfrm>
            <a:off x="7772400" y="3200400"/>
            <a:ext cx="1219200" cy="533400"/>
          </a:xfrm>
          <a:prstGeom prst="round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宋体" pitchFamily="2" charset="-122"/>
              </a:rPr>
              <a:t>学习通</a:t>
            </a:r>
          </a:p>
        </p:txBody>
      </p:sp>
    </p:spTree>
    <p:extLst>
      <p:ext uri="{BB962C8B-B14F-4D97-AF65-F5344CB8AC3E}">
        <p14:creationId xmlns:p14="http://schemas.microsoft.com/office/powerpoint/2010/main" val="378646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4" y="812800"/>
            <a:ext cx="9142413" cy="604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直接连接符 2"/>
          <p:cNvCxnSpPr/>
          <p:nvPr/>
        </p:nvCxnSpPr>
        <p:spPr bwMode="auto">
          <a:xfrm>
            <a:off x="2267744" y="3284984"/>
            <a:ext cx="17526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标题 1"/>
          <p:cNvSpPr txBox="1">
            <a:spLocks/>
          </p:cNvSpPr>
          <p:nvPr/>
        </p:nvSpPr>
        <p:spPr>
          <a:xfrm>
            <a:off x="468051" y="17457"/>
            <a:ext cx="8229600" cy="8912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 smtClean="0"/>
              <a:t>图书馆</a:t>
            </a:r>
            <a:r>
              <a:rPr lang="zh-CN" altLang="en-US" dirty="0" smtClean="0"/>
              <a:t>：学习通</a:t>
            </a:r>
            <a:endParaRPr lang="zh-CN" altLang="en-US" b="1" dirty="0"/>
          </a:p>
        </p:txBody>
      </p:sp>
      <p:sp>
        <p:nvSpPr>
          <p:cNvPr id="5" name="椭圆形标注 4"/>
          <p:cNvSpPr/>
          <p:nvPr/>
        </p:nvSpPr>
        <p:spPr>
          <a:xfrm>
            <a:off x="4571206" y="1412776"/>
            <a:ext cx="3169146" cy="1512168"/>
          </a:xfrm>
          <a:prstGeom prst="wedgeEllipseCallout">
            <a:avLst>
              <a:gd name="adj1" fmla="val -66661"/>
              <a:gd name="adj2" fmla="val 70712"/>
            </a:avLst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solidFill>
                  <a:srgbClr val="7030A0"/>
                </a:solidFill>
              </a:rPr>
              <a:t>超星移动图书馆</a:t>
            </a:r>
            <a:endParaRPr lang="zh-CN" altLang="en-US" sz="4000" b="1" dirty="0">
              <a:solidFill>
                <a:srgbClr val="7030A0"/>
              </a:solidFill>
            </a:endParaRPr>
          </a:p>
        </p:txBody>
      </p:sp>
      <p:sp>
        <p:nvSpPr>
          <p:cNvPr id="2" name="下箭头 1"/>
          <p:cNvSpPr/>
          <p:nvPr/>
        </p:nvSpPr>
        <p:spPr bwMode="auto">
          <a:xfrm>
            <a:off x="5973489" y="2978566"/>
            <a:ext cx="364579" cy="812800"/>
          </a:xfrm>
          <a:prstGeom prst="downArrow">
            <a:avLst/>
          </a:prstGeom>
          <a:solidFill>
            <a:srgbClr val="00FFCC"/>
          </a:solidFill>
          <a:ln w="76200" cap="flat" cmpd="sng" algn="ctr">
            <a:solidFill>
              <a:srgbClr val="99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4" name="椭圆 3"/>
          <p:cNvSpPr/>
          <p:nvPr/>
        </p:nvSpPr>
        <p:spPr bwMode="auto">
          <a:xfrm>
            <a:off x="4707581" y="3835400"/>
            <a:ext cx="2896394" cy="1092200"/>
          </a:xfrm>
          <a:prstGeom prst="ellipse">
            <a:avLst/>
          </a:prstGeom>
          <a:solidFill>
            <a:srgbClr val="00FFCC"/>
          </a:solidFill>
          <a:ln w="31750" cap="flat" cmpd="sng" algn="ctr">
            <a:solidFill>
              <a:srgbClr val="99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4400" b="1" i="0" u="none" strike="noStrike" cap="none" normalizeH="0" baseline="0" dirty="0" smtClean="0">
                <a:ln>
                  <a:noFill/>
                </a:ln>
                <a:solidFill>
                  <a:srgbClr val="9900FF"/>
                </a:solidFill>
                <a:effectLst/>
                <a:latin typeface="Arial" charset="0"/>
                <a:ea typeface="宋体" pitchFamily="2" charset="-122"/>
              </a:rPr>
              <a:t>学习通</a:t>
            </a:r>
          </a:p>
        </p:txBody>
      </p:sp>
    </p:spTree>
    <p:extLst>
      <p:ext uri="{BB962C8B-B14F-4D97-AF65-F5344CB8AC3E}">
        <p14:creationId xmlns:p14="http://schemas.microsoft.com/office/powerpoint/2010/main" val="86838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  <p:bldP spid="2" grpId="0" animBg="1"/>
      <p:bldP spid="4" grpId="0" animBg="1"/>
    </p:bld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914400"/>
            <a:ext cx="2084717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0"/>
            <a:ext cx="4419600" cy="710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28600"/>
            <a:ext cx="838200" cy="5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3982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4438650" cy="678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925" y="228600"/>
            <a:ext cx="4410075" cy="48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5638800"/>
            <a:ext cx="1066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右箭头 1"/>
          <p:cNvSpPr/>
          <p:nvPr/>
        </p:nvSpPr>
        <p:spPr bwMode="auto">
          <a:xfrm>
            <a:off x="4267200" y="1828800"/>
            <a:ext cx="685800" cy="228600"/>
          </a:xfrm>
          <a:prstGeom prst="rightArrow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57211"/>
            <a:ext cx="1757362" cy="582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073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0"/>
            <a:ext cx="4648200" cy="6794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038600"/>
            <a:ext cx="8382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895600"/>
            <a:ext cx="8382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6228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1485900"/>
            <a:ext cx="9729627" cy="2531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0841" name="Oval 9"/>
          <p:cNvSpPr>
            <a:spLocks noChangeArrowheads="1"/>
          </p:cNvSpPr>
          <p:nvPr/>
        </p:nvSpPr>
        <p:spPr bwMode="auto">
          <a:xfrm>
            <a:off x="5410200" y="1600200"/>
            <a:ext cx="1219200" cy="533400"/>
          </a:xfrm>
          <a:prstGeom prst="ellipse">
            <a:avLst/>
          </a:prstGeom>
          <a:noFill/>
          <a:ln w="762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1464732" y="3048000"/>
            <a:ext cx="4648200" cy="3810000"/>
          </a:xfrm>
          <a:prstGeom prst="irregularSeal1">
            <a:avLst/>
          </a:prstGeom>
          <a:solidFill>
            <a:srgbClr val="FFFF99"/>
          </a:solidFill>
          <a:ln w="38100">
            <a:solidFill>
              <a:srgbClr val="8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 sz="3000" dirty="0" smtClean="0">
                <a:solidFill>
                  <a:schemeClr val="tx1"/>
                </a:solidFill>
              </a:rPr>
              <a:t>读秀有</a:t>
            </a:r>
            <a:endParaRPr lang="zh-CN" altLang="en-US" sz="3000" dirty="0">
              <a:solidFill>
                <a:schemeClr val="tx1"/>
              </a:solidFill>
            </a:endParaRPr>
          </a:p>
          <a:p>
            <a:r>
              <a:rPr lang="zh-CN" altLang="en-US" sz="3000" dirty="0">
                <a:solidFill>
                  <a:schemeClr val="tx1"/>
                </a:solidFill>
              </a:rPr>
              <a:t>专门的阅读器</a:t>
            </a:r>
          </a:p>
        </p:txBody>
      </p:sp>
    </p:spTree>
    <p:extLst>
      <p:ext uri="{BB962C8B-B14F-4D97-AF65-F5344CB8AC3E}">
        <p14:creationId xmlns:p14="http://schemas.microsoft.com/office/powerpoint/2010/main" val="3003969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0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41" grpId="0" animBg="1"/>
      <p:bldP spid="4" grpId="0" animBg="1"/>
    </p:bld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867"/>
            <a:ext cx="4429125" cy="682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0"/>
            <a:ext cx="4648200" cy="725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0430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0"/>
            <a:ext cx="4741862" cy="6931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966610"/>
            <a:ext cx="1447800" cy="535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568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442555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689" y="-15699"/>
            <a:ext cx="4410075" cy="6962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0823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7" y="0"/>
            <a:ext cx="4410075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453" y="-38453"/>
            <a:ext cx="4429125" cy="699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619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044"/>
            <a:ext cx="4429125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31044"/>
            <a:ext cx="4400550" cy="739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847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-5644"/>
            <a:ext cx="4695730" cy="6863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048000"/>
            <a:ext cx="12192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637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3" y="11290"/>
            <a:ext cx="431129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95400"/>
            <a:ext cx="1801459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75" y="11290"/>
            <a:ext cx="4619625" cy="6846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206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407614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170" y="0"/>
            <a:ext cx="46196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直接连接符 3"/>
          <p:cNvCxnSpPr/>
          <p:nvPr/>
        </p:nvCxnSpPr>
        <p:spPr bwMode="auto">
          <a:xfrm>
            <a:off x="251520" y="1340768"/>
            <a:ext cx="2376264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直接连接符 5"/>
          <p:cNvCxnSpPr/>
          <p:nvPr/>
        </p:nvCxnSpPr>
        <p:spPr bwMode="auto">
          <a:xfrm>
            <a:off x="403920" y="1844824"/>
            <a:ext cx="2376264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4716016" y="4869160"/>
            <a:ext cx="2084966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直接连接符 8"/>
          <p:cNvCxnSpPr/>
          <p:nvPr/>
        </p:nvCxnSpPr>
        <p:spPr bwMode="auto">
          <a:xfrm>
            <a:off x="4644008" y="5877272"/>
            <a:ext cx="3672408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直接连接符 10"/>
          <p:cNvCxnSpPr/>
          <p:nvPr/>
        </p:nvCxnSpPr>
        <p:spPr bwMode="auto">
          <a:xfrm>
            <a:off x="4644008" y="6309320"/>
            <a:ext cx="2156974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6537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3" y="11290"/>
            <a:ext cx="431129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86" y="2057400"/>
            <a:ext cx="1801459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25" y="11290"/>
            <a:ext cx="4600575" cy="6828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 bwMode="auto">
          <a:xfrm>
            <a:off x="8359519" y="602470"/>
            <a:ext cx="895957" cy="642257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8536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9094" name="Oval 6"/>
          <p:cNvSpPr>
            <a:spLocks noChangeArrowheads="1"/>
          </p:cNvSpPr>
          <p:nvPr/>
        </p:nvSpPr>
        <p:spPr bwMode="auto">
          <a:xfrm>
            <a:off x="7467600" y="4495800"/>
            <a:ext cx="1524000" cy="3810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818" y="1600200"/>
            <a:ext cx="5365985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直接连接符 2"/>
          <p:cNvCxnSpPr/>
          <p:nvPr/>
        </p:nvCxnSpPr>
        <p:spPr bwMode="auto">
          <a:xfrm>
            <a:off x="4724400" y="5257800"/>
            <a:ext cx="16764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73000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8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4" grpId="0" animBg="1"/>
      <p:bldP spid="8909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8006" name="Oval 6"/>
          <p:cNvSpPr>
            <a:spLocks noChangeArrowheads="1"/>
          </p:cNvSpPr>
          <p:nvPr/>
        </p:nvSpPr>
        <p:spPr bwMode="auto">
          <a:xfrm>
            <a:off x="6858000" y="0"/>
            <a:ext cx="609600" cy="381000"/>
          </a:xfrm>
          <a:prstGeom prst="ellipse">
            <a:avLst/>
          </a:prstGeom>
          <a:noFill/>
          <a:ln w="762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8007" name="Rectangle 7"/>
          <p:cNvSpPr>
            <a:spLocks noChangeArrowheads="1"/>
          </p:cNvSpPr>
          <p:nvPr/>
        </p:nvSpPr>
        <p:spPr bwMode="auto">
          <a:xfrm>
            <a:off x="-21771" y="762000"/>
            <a:ext cx="381000" cy="990600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8008" name="Oval 8"/>
          <p:cNvSpPr>
            <a:spLocks noChangeArrowheads="1"/>
          </p:cNvSpPr>
          <p:nvPr/>
        </p:nvSpPr>
        <p:spPr bwMode="auto">
          <a:xfrm>
            <a:off x="5562600" y="0"/>
            <a:ext cx="609600" cy="381000"/>
          </a:xfrm>
          <a:prstGeom prst="ellipse">
            <a:avLst/>
          </a:prstGeom>
          <a:noFill/>
          <a:ln w="762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8001000" y="0"/>
            <a:ext cx="838200" cy="381000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9298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8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28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28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6" grpId="0" animBg="1"/>
      <p:bldP spid="128007" grpId="0" animBg="1"/>
      <p:bldP spid="128008" grpId="0" animBg="1"/>
      <p:bldP spid="9" grpId="0" animBg="1"/>
    </p:bld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" y="-11290"/>
            <a:ext cx="9154343" cy="6869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 bwMode="auto">
          <a:xfrm>
            <a:off x="1219200" y="5791200"/>
            <a:ext cx="35052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2102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644"/>
            <a:ext cx="9233545" cy="6852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945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44"/>
            <a:ext cx="9188008" cy="6852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02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-2"/>
            <a:ext cx="7162800" cy="6910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2320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91440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椭圆 3"/>
          <p:cNvSpPr/>
          <p:nvPr/>
        </p:nvSpPr>
        <p:spPr bwMode="auto">
          <a:xfrm>
            <a:off x="3276600" y="838200"/>
            <a:ext cx="723899" cy="6858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04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657" y="0"/>
            <a:ext cx="917665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676400" y="304800"/>
            <a:ext cx="1233312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0185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357488" y="1295400"/>
            <a:ext cx="1233312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04800" y="990600"/>
            <a:ext cx="1142999" cy="2971800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89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6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257797" y="1828800"/>
            <a:ext cx="1257299" cy="457200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1322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图书馆馆藏简介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zh-CN" altLang="en-US" dirty="0"/>
              <a:t>截止到</a:t>
            </a:r>
            <a:r>
              <a:rPr lang="en-US" altLang="zh-CN" dirty="0" smtClean="0"/>
              <a:t>2016</a:t>
            </a:r>
            <a:r>
              <a:rPr lang="zh-CN" altLang="en-US" dirty="0" smtClean="0"/>
              <a:t>年年</a:t>
            </a:r>
            <a:r>
              <a:rPr lang="zh-CN" altLang="en-US" dirty="0"/>
              <a:t>底</a:t>
            </a:r>
            <a:r>
              <a:rPr lang="zh-CN" altLang="en-US" dirty="0" smtClean="0"/>
              <a:t>：藏书总量</a:t>
            </a:r>
            <a:r>
              <a:rPr lang="en-US" altLang="zh-CN" dirty="0" smtClean="0"/>
              <a:t>160</a:t>
            </a:r>
            <a:r>
              <a:rPr lang="zh-CN" altLang="en-US" dirty="0" smtClean="0"/>
              <a:t>多万册，其中外文图书</a:t>
            </a:r>
            <a:r>
              <a:rPr lang="en-US" altLang="zh-CN" dirty="0" smtClean="0"/>
              <a:t>7</a:t>
            </a:r>
            <a:r>
              <a:rPr lang="zh-CN" altLang="en-US" dirty="0" smtClean="0"/>
              <a:t>万多册，中外文报刊</a:t>
            </a:r>
            <a:r>
              <a:rPr lang="en-US" altLang="zh-CN" dirty="0" smtClean="0"/>
              <a:t>2000</a:t>
            </a:r>
            <a:r>
              <a:rPr lang="zh-CN" altLang="en-US" dirty="0" smtClean="0"/>
              <a:t>多种。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特色资源：</a:t>
            </a:r>
            <a:r>
              <a:rPr lang="zh-CN" altLang="en-US" b="1" dirty="0" smtClean="0"/>
              <a:t>古籍：</a:t>
            </a:r>
            <a:r>
              <a:rPr lang="en-US" altLang="zh-CN" b="1" dirty="0" smtClean="0"/>
              <a:t>3</a:t>
            </a:r>
            <a:r>
              <a:rPr lang="zh-CN" altLang="en-US" b="1" dirty="0" smtClean="0"/>
              <a:t>万多册；电子资源</a:t>
            </a:r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6536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2202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386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800" y="914400"/>
            <a:ext cx="91948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533400" y="4267200"/>
            <a:ext cx="5029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381000" y="4800600"/>
            <a:ext cx="25146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919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92" y="575733"/>
            <a:ext cx="782378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648" y="3733800"/>
            <a:ext cx="7862932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535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5" y="0"/>
            <a:ext cx="918327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209" y="1447800"/>
            <a:ext cx="7408622" cy="289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4168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2766" cy="746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339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1" y="0"/>
            <a:ext cx="920547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267200" y="6096000"/>
            <a:ext cx="32766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21771" y="6705600"/>
            <a:ext cx="8512629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7116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85"/>
            <a:ext cx="9144000" cy="6945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14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rrowheads="1"/>
          </p:cNvSpPr>
          <p:nvPr/>
        </p:nvSpPr>
        <p:spPr bwMode="ltGray">
          <a:xfrm rot="2712372" flipH="1">
            <a:off x="4701382" y="591343"/>
            <a:ext cx="3054350" cy="2443163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72549"/>
                  <a:invGamma/>
                </a:schemeClr>
              </a:gs>
            </a:gsLst>
            <a:lin ang="54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Left"/>
            <a:lightRig rig="legacyFlat2" dir="t"/>
          </a:scene3d>
          <a:sp3d extrusionH="1000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wrap="none" anchor="ctr">
            <a:flatTx/>
          </a:bodyPr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gray">
          <a:xfrm rot="18887628">
            <a:off x="1485107" y="594519"/>
            <a:ext cx="3081337" cy="2505075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3922"/>
                  <a:invGamma/>
                </a:schemeClr>
              </a:gs>
            </a:gsLst>
            <a:lin ang="5400000" scaled="1"/>
          </a:gradFill>
          <a:ln w="9525" algn="ctr"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gray">
          <a:xfrm>
            <a:off x="3286116" y="2000240"/>
            <a:ext cx="2759411" cy="2577448"/>
          </a:xfrm>
          <a:prstGeom prst="diamond">
            <a:avLst/>
          </a:prstGeom>
          <a:solidFill>
            <a:schemeClr val="folHlink">
              <a:alpha val="50195"/>
            </a:schemeClr>
          </a:solidFill>
          <a:ln w="9525">
            <a:miter lim="800000"/>
            <a:headEnd/>
            <a:tailEnd/>
          </a:ln>
          <a:scene3d>
            <a:camera prst="orthographicFront"/>
            <a:lightRig rig="legacyNormal4" dir="b"/>
          </a:scene3d>
          <a:sp3d extrusionH="100000" prstMaterial="legacyMatte">
            <a:bevelB w="13500" h="13500" prst="angle"/>
            <a:extrusionClr>
              <a:schemeClr val="folHlink"/>
            </a:extrusionClr>
          </a:sp3d>
        </p:spPr>
        <p:txBody>
          <a:bodyPr wrap="none" anchor="ctr"/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gray">
          <a:xfrm rot="18887628" flipH="1" flipV="1">
            <a:off x="4790281" y="3612357"/>
            <a:ext cx="2924175" cy="2716212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1">
                  <a:gamma/>
                  <a:tint val="7372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Left"/>
            <a:lightRig rig="legacyFlat2" dir="t"/>
          </a:scene3d>
          <a:sp3d extrusionH="163500" prstMaterial="legacyMatte">
            <a:bevelT w="13500" h="13500" prst="angle"/>
            <a:bevelB w="13500" h="13500" prst="angle"/>
            <a:extrusionClr>
              <a:srgbClr val="009CA4"/>
            </a:extrusionClr>
          </a:sp3d>
        </p:spPr>
        <p:txBody>
          <a:bodyPr wrap="none" anchor="ctr">
            <a:flatTx/>
          </a:bodyPr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643313" y="2857500"/>
            <a:ext cx="20716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图 书</a:t>
            </a:r>
            <a:endParaRPr lang="zh-CN" altLang="en-US" sz="2400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gray">
          <a:xfrm>
            <a:off x="5143500" y="1598613"/>
            <a:ext cx="2100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电子书数据库</a:t>
            </a: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gray">
          <a:xfrm>
            <a:off x="5143500" y="4357688"/>
            <a:ext cx="21002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BALIS</a:t>
            </a: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馆际互借</a:t>
            </a: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gray">
          <a:xfrm>
            <a:off x="2357438" y="1643063"/>
            <a:ext cx="1285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zh-CN" altLang="en-US" sz="24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图书馆</a:t>
            </a:r>
            <a:endParaRPr lang="zh-CN" altLang="en-US" sz="2400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9867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838200"/>
            <a:ext cx="9142413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68363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CN" b="1" dirty="0" smtClean="0"/>
              <a:t>BALIS</a:t>
            </a:r>
            <a:r>
              <a:rPr lang="zh-CN" altLang="en-US" b="1" dirty="0"/>
              <a:t>馆际互借</a:t>
            </a:r>
          </a:p>
        </p:txBody>
      </p:sp>
      <p:sp>
        <p:nvSpPr>
          <p:cNvPr id="107528" name="Oval 8"/>
          <p:cNvSpPr>
            <a:spLocks noChangeArrowheads="1"/>
          </p:cNvSpPr>
          <p:nvPr/>
        </p:nvSpPr>
        <p:spPr bwMode="auto">
          <a:xfrm>
            <a:off x="7424056" y="6096000"/>
            <a:ext cx="1491343" cy="3810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073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7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3276600" y="4876800"/>
            <a:ext cx="3429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4807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343400" y="1752600"/>
            <a:ext cx="4572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 sz="1800" b="0">
              <a:solidFill>
                <a:schemeClr val="tx1"/>
              </a:solidFill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737025" y="1996835"/>
            <a:ext cx="4876800" cy="1066800"/>
            <a:chOff x="0" y="0"/>
            <a:chExt cx="2976" cy="432"/>
          </a:xfrm>
        </p:grpSpPr>
        <p:sp>
          <p:nvSpPr>
            <p:cNvPr id="2" name="AutoShape 8"/>
            <p:cNvSpPr>
              <a:spLocks noChangeArrowheads="1"/>
            </p:cNvSpPr>
            <p:nvPr/>
          </p:nvSpPr>
          <p:spPr bwMode="auto">
            <a:xfrm>
              <a:off x="240" y="75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>
                <a:defRPr/>
              </a:pPr>
              <a:endParaRPr lang="zh-CN" altLang="en-US" sz="18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+mn-ea"/>
              </a:endParaRPr>
            </a:p>
          </p:txBody>
        </p:sp>
        <p:sp>
          <p:nvSpPr>
            <p:cNvPr id="4" name="AutoShape 9"/>
            <p:cNvSpPr>
              <a:spLocks noChangeArrowheads="1"/>
            </p:cNvSpPr>
            <p:nvPr/>
          </p:nvSpPr>
          <p:spPr bwMode="auto">
            <a:xfrm>
              <a:off x="0" y="0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>
                <a:defRPr/>
              </a:pPr>
              <a:endParaRPr lang="zh-CN" altLang="en-US" sz="18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+mn-ea"/>
              </a:endParaRPr>
            </a:p>
          </p:txBody>
        </p:sp>
        <p:sp>
          <p:nvSpPr>
            <p:cNvPr id="4111" name="Text Box 10"/>
            <p:cNvSpPr txBox="1">
              <a:spLocks noChangeArrowheads="1"/>
            </p:cNvSpPr>
            <p:nvPr/>
          </p:nvSpPr>
          <p:spPr bwMode="auto">
            <a:xfrm>
              <a:off x="384" y="110"/>
              <a:ext cx="2160" cy="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0" hangingPunct="0"/>
              <a:r>
                <a:rPr lang="zh-CN" altLang="en-US" sz="3600" dirty="0" smtClean="0">
                  <a:ea typeface="楷体_GB2312" pitchFamily="49" charset="-122"/>
                </a:rPr>
                <a:t>图书</a:t>
              </a:r>
              <a:endParaRPr lang="zh-CN" sz="3600" dirty="0">
                <a:ea typeface="楷体_GB2312" pitchFamily="49" charset="-122"/>
              </a:endParaRPr>
            </a:p>
          </p:txBody>
        </p:sp>
        <p:sp>
          <p:nvSpPr>
            <p:cNvPr id="4112" name="Text Box 11"/>
            <p:cNvSpPr txBox="1">
              <a:spLocks noChangeArrowheads="1"/>
            </p:cNvSpPr>
            <p:nvPr/>
          </p:nvSpPr>
          <p:spPr bwMode="auto">
            <a:xfrm>
              <a:off x="100" y="62"/>
              <a:ext cx="217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0" hangingPunct="0"/>
              <a:r>
                <a:rPr lang="en-US" altLang="zh-CN" sz="2400" b="0" dirty="0" smtClean="0"/>
                <a:t>1</a:t>
              </a:r>
              <a:endParaRPr lang="en-US" altLang="zh-CN" sz="2400" b="0" dirty="0"/>
            </a:p>
          </p:txBody>
        </p:sp>
      </p:grpSp>
      <p:grpSp>
        <p:nvGrpSpPr>
          <p:cNvPr id="37" name="Group 7"/>
          <p:cNvGrpSpPr>
            <a:grpSpLocks/>
          </p:cNvGrpSpPr>
          <p:nvPr/>
        </p:nvGrpSpPr>
        <p:grpSpPr bwMode="auto">
          <a:xfrm>
            <a:off x="3760730" y="3944037"/>
            <a:ext cx="4876800" cy="1066800"/>
            <a:chOff x="0" y="0"/>
            <a:chExt cx="2976" cy="432"/>
          </a:xfrm>
        </p:grpSpPr>
        <p:sp>
          <p:nvSpPr>
            <p:cNvPr id="38" name="AutoShape 8"/>
            <p:cNvSpPr>
              <a:spLocks noChangeArrowheads="1"/>
            </p:cNvSpPr>
            <p:nvPr/>
          </p:nvSpPr>
          <p:spPr bwMode="auto">
            <a:xfrm>
              <a:off x="240" y="75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>
                <a:defRPr/>
              </a:pPr>
              <a:endParaRPr lang="zh-CN" altLang="en-US" sz="18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+mn-ea"/>
              </a:endParaRPr>
            </a:p>
          </p:txBody>
        </p:sp>
        <p:sp>
          <p:nvSpPr>
            <p:cNvPr id="39" name="AutoShape 9"/>
            <p:cNvSpPr>
              <a:spLocks noChangeArrowheads="1"/>
            </p:cNvSpPr>
            <p:nvPr/>
          </p:nvSpPr>
          <p:spPr bwMode="auto">
            <a:xfrm>
              <a:off x="0" y="0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>
                <a:defRPr/>
              </a:pPr>
              <a:endParaRPr lang="zh-CN" altLang="en-US" sz="18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+mn-ea"/>
              </a:endParaRPr>
            </a:p>
          </p:txBody>
        </p:sp>
        <p:sp>
          <p:nvSpPr>
            <p:cNvPr id="40" name="Text Box 10"/>
            <p:cNvSpPr txBox="1">
              <a:spLocks noChangeArrowheads="1"/>
            </p:cNvSpPr>
            <p:nvPr/>
          </p:nvSpPr>
          <p:spPr bwMode="auto">
            <a:xfrm>
              <a:off x="384" y="110"/>
              <a:ext cx="2406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0" hangingPunct="0"/>
              <a:r>
                <a:rPr lang="zh-CN" altLang="en-US" sz="3600" dirty="0" smtClean="0">
                  <a:ea typeface="楷体_GB2312" pitchFamily="49" charset="-122"/>
                </a:rPr>
                <a:t>报 刊</a:t>
              </a:r>
              <a:endParaRPr lang="zh-CN" sz="3600" dirty="0">
                <a:ea typeface="楷体_GB2312" pitchFamily="49" charset="-122"/>
              </a:endParaRPr>
            </a:p>
          </p:txBody>
        </p:sp>
        <p:sp>
          <p:nvSpPr>
            <p:cNvPr id="41" name="Text Box 11"/>
            <p:cNvSpPr txBox="1">
              <a:spLocks noChangeArrowheads="1"/>
            </p:cNvSpPr>
            <p:nvPr/>
          </p:nvSpPr>
          <p:spPr bwMode="auto">
            <a:xfrm>
              <a:off x="100" y="62"/>
              <a:ext cx="217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0" hangingPunct="0"/>
              <a:r>
                <a:rPr lang="en-US" altLang="zh-CN" sz="2400" b="0" dirty="0" smtClean="0"/>
                <a:t>2</a:t>
              </a:r>
              <a:endParaRPr lang="en-US" altLang="zh-CN" sz="2400" b="0" dirty="0"/>
            </a:p>
          </p:txBody>
        </p:sp>
      </p:grpSp>
      <p:grpSp>
        <p:nvGrpSpPr>
          <p:cNvPr id="47" name="Group 7"/>
          <p:cNvGrpSpPr>
            <a:grpSpLocks/>
          </p:cNvGrpSpPr>
          <p:nvPr/>
        </p:nvGrpSpPr>
        <p:grpSpPr bwMode="auto">
          <a:xfrm>
            <a:off x="3712303" y="1817384"/>
            <a:ext cx="5183341" cy="1447800"/>
            <a:chOff x="0" y="0"/>
            <a:chExt cx="2977" cy="432"/>
          </a:xfrm>
        </p:grpSpPr>
        <p:sp>
          <p:nvSpPr>
            <p:cNvPr id="48" name="AutoShape 8"/>
            <p:cNvSpPr>
              <a:spLocks noChangeArrowheads="1"/>
            </p:cNvSpPr>
            <p:nvPr/>
          </p:nvSpPr>
          <p:spPr bwMode="auto">
            <a:xfrm>
              <a:off x="241" y="87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>
                <a:defRPr/>
              </a:pPr>
              <a:endParaRPr lang="zh-CN" altLang="en-US" sz="18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+mn-ea"/>
              </a:endParaRPr>
            </a:p>
          </p:txBody>
        </p:sp>
        <p:sp>
          <p:nvSpPr>
            <p:cNvPr id="49" name="AutoShape 9"/>
            <p:cNvSpPr>
              <a:spLocks noChangeArrowheads="1"/>
            </p:cNvSpPr>
            <p:nvPr/>
          </p:nvSpPr>
          <p:spPr bwMode="auto">
            <a:xfrm>
              <a:off x="0" y="0"/>
              <a:ext cx="432" cy="432"/>
            </a:xfrm>
            <a:prstGeom prst="diamond">
              <a:avLst/>
            </a:prstGeom>
            <a:solidFill>
              <a:srgbClr val="3366FF"/>
            </a:solidFill>
            <a:ln w="25400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>
                <a:defRPr/>
              </a:pPr>
              <a:endParaRPr lang="zh-CN" altLang="en-US" sz="18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+mn-ea"/>
              </a:endParaRPr>
            </a:p>
          </p:txBody>
        </p:sp>
        <p:sp>
          <p:nvSpPr>
            <p:cNvPr id="50" name="Text Box 10"/>
            <p:cNvSpPr txBox="1">
              <a:spLocks noChangeArrowheads="1"/>
            </p:cNvSpPr>
            <p:nvPr/>
          </p:nvSpPr>
          <p:spPr bwMode="auto">
            <a:xfrm>
              <a:off x="364" y="133"/>
              <a:ext cx="2160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0" hangingPunct="0"/>
              <a:r>
                <a:rPr lang="zh-CN" altLang="en-US" sz="3600" dirty="0" smtClean="0">
                  <a:ea typeface="楷体_GB2312" pitchFamily="49" charset="-122"/>
                </a:rPr>
                <a:t>图 书</a:t>
              </a:r>
              <a:endParaRPr lang="zh-CN" sz="3600" dirty="0">
                <a:ea typeface="楷体_GB2312" pitchFamily="49" charset="-122"/>
              </a:endParaRPr>
            </a:p>
          </p:txBody>
        </p:sp>
        <p:sp>
          <p:nvSpPr>
            <p:cNvPr id="51" name="Text Box 11"/>
            <p:cNvSpPr txBox="1">
              <a:spLocks noChangeArrowheads="1"/>
            </p:cNvSpPr>
            <p:nvPr/>
          </p:nvSpPr>
          <p:spPr bwMode="auto">
            <a:xfrm>
              <a:off x="122" y="133"/>
              <a:ext cx="205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0" hangingPunct="0"/>
              <a:r>
                <a:rPr lang="en-US" altLang="zh-CN" sz="2400" b="0" dirty="0" smtClean="0"/>
                <a:t>1</a:t>
              </a:r>
              <a:endParaRPr lang="en-US" altLang="zh-CN" sz="2400" b="0" dirty="0"/>
            </a:p>
          </p:txBody>
        </p: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26" y="1752600"/>
            <a:ext cx="3200399" cy="348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3266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6400800" cy="14478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b="1" dirty="0"/>
              <a:t>馆际互借注册第一步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44" y="1447800"/>
            <a:ext cx="9149644" cy="3858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19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-228600"/>
            <a:ext cx="6400800" cy="14478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b="1" dirty="0"/>
              <a:t>馆际互借注册第二步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66800"/>
            <a:ext cx="6248400" cy="5672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0874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7" y="914400"/>
            <a:ext cx="7434263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-304800"/>
            <a:ext cx="6400800" cy="12192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b="1" dirty="0"/>
              <a:t>馆际互借注册第三步</a:t>
            </a:r>
          </a:p>
        </p:txBody>
      </p:sp>
      <p:sp>
        <p:nvSpPr>
          <p:cNvPr id="146438" name="Rectangle 6"/>
          <p:cNvSpPr>
            <a:spLocks noChangeArrowheads="1"/>
          </p:cNvSpPr>
          <p:nvPr/>
        </p:nvSpPr>
        <p:spPr bwMode="auto">
          <a:xfrm>
            <a:off x="1524000" y="1676400"/>
            <a:ext cx="3064668" cy="533400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6439" name="Line 7"/>
          <p:cNvSpPr>
            <a:spLocks noChangeShapeType="1"/>
          </p:cNvSpPr>
          <p:nvPr/>
        </p:nvSpPr>
        <p:spPr bwMode="auto">
          <a:xfrm>
            <a:off x="1905000" y="3886200"/>
            <a:ext cx="29718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6440" name="Line 8"/>
          <p:cNvSpPr>
            <a:spLocks noChangeShapeType="1"/>
          </p:cNvSpPr>
          <p:nvPr/>
        </p:nvSpPr>
        <p:spPr bwMode="auto">
          <a:xfrm>
            <a:off x="1895599" y="5105400"/>
            <a:ext cx="44196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304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46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46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46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8" grpId="0" animBg="1"/>
      <p:bldP spid="146438" grpId="1" animBg="1"/>
      <p:bldP spid="146439" grpId="0" animBg="1"/>
      <p:bldP spid="14644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6400800" cy="14478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b="1" dirty="0"/>
              <a:t>馆际互借</a:t>
            </a:r>
            <a:r>
              <a:rPr lang="zh-CN" altLang="en-US" b="1" dirty="0" smtClean="0"/>
              <a:t>注册完成</a:t>
            </a:r>
            <a:endParaRPr lang="zh-CN" alt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828800"/>
            <a:ext cx="7883344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257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9144000" cy="6002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886" y="-152400"/>
            <a:ext cx="9144000" cy="1143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b="1" dirty="0"/>
              <a:t>借书第一步：登录</a:t>
            </a:r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3505200" y="4572000"/>
            <a:ext cx="1447800" cy="609600"/>
          </a:xfrm>
          <a:prstGeom prst="ellipse">
            <a:avLst/>
          </a:prstGeom>
          <a:noFill/>
          <a:ln w="762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199"/>
            <a:ext cx="9184900" cy="600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4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1524000"/>
            <a:ext cx="6324599" cy="533400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" y="1502229"/>
            <a:ext cx="761999" cy="533400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89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86" y="762001"/>
            <a:ext cx="9134475" cy="6048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-228600"/>
            <a:ext cx="9296400" cy="1143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b="1" dirty="0"/>
              <a:t>借书第二步：选择学校、填写检索词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1"/>
            <a:ext cx="9144000" cy="609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404" y="4267200"/>
            <a:ext cx="20955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130880" y="1262744"/>
            <a:ext cx="876299" cy="533400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-10886" y="2046515"/>
            <a:ext cx="761999" cy="533400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029" y="3246665"/>
            <a:ext cx="20955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479" y="1529444"/>
            <a:ext cx="20955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894" y="762001"/>
            <a:ext cx="9475788" cy="6115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692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3" grpId="0" animBg="1"/>
      <p:bldP spid="13" grpId="1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289" y="-304800"/>
            <a:ext cx="9144000" cy="1143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b="1" dirty="0"/>
              <a:t>借书第三步：查看图书信息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9182100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581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3514"/>
            <a:ext cx="9144000" cy="5954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-22860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dirty="0">
                <a:latin typeface="+mj-lt"/>
                <a:ea typeface="+mj-ea"/>
                <a:cs typeface="+mj-cs"/>
              </a:rPr>
              <a:t>查看图书信息：二外图书馆</a:t>
            </a: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2905347" y="6781800"/>
            <a:ext cx="17526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椭圆 6"/>
          <p:cNvSpPr/>
          <p:nvPr/>
        </p:nvSpPr>
        <p:spPr bwMode="auto">
          <a:xfrm>
            <a:off x="3781647" y="1094510"/>
            <a:ext cx="1512273" cy="5334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2415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06906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-22860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dirty="0">
                <a:latin typeface="+mj-lt"/>
                <a:ea typeface="+mj-ea"/>
                <a:cs typeface="+mj-cs"/>
              </a:rPr>
              <a:t>查看图书信息</a:t>
            </a:r>
            <a:r>
              <a:rPr lang="zh-CN" altLang="en-US" dirty="0" smtClean="0">
                <a:latin typeface="+mj-lt"/>
                <a:ea typeface="+mj-ea"/>
                <a:cs typeface="+mj-cs"/>
              </a:rPr>
              <a:t>：北师大图书馆</a:t>
            </a:r>
            <a:endParaRPr lang="zh-CN" alt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3860247" y="914400"/>
            <a:ext cx="1512273" cy="5334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 bwMode="auto">
          <a:xfrm>
            <a:off x="1600200" y="5236029"/>
            <a:ext cx="9906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直接连接符 9"/>
          <p:cNvCxnSpPr/>
          <p:nvPr/>
        </p:nvCxnSpPr>
        <p:spPr bwMode="auto">
          <a:xfrm>
            <a:off x="1600200" y="5791200"/>
            <a:ext cx="9906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306692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>
            <a:spLocks noChangeArrowheads="1"/>
          </p:cNvSpPr>
          <p:nvPr/>
        </p:nvSpPr>
        <p:spPr bwMode="gray">
          <a:xfrm rot="18887628">
            <a:off x="1485107" y="594519"/>
            <a:ext cx="3081337" cy="2505075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3922"/>
                  <a:invGamma/>
                </a:schemeClr>
              </a:gs>
            </a:gsLst>
            <a:lin ang="5400000" scaled="1"/>
          </a:gradFill>
          <a:ln w="9525" algn="ctr"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gray">
          <a:xfrm>
            <a:off x="3286116" y="2000240"/>
            <a:ext cx="2759411" cy="2577448"/>
          </a:xfrm>
          <a:prstGeom prst="diamond">
            <a:avLst/>
          </a:prstGeom>
          <a:solidFill>
            <a:schemeClr val="folHlink">
              <a:alpha val="50195"/>
            </a:schemeClr>
          </a:solidFill>
          <a:ln w="9525">
            <a:miter lim="800000"/>
            <a:headEnd/>
            <a:tailEnd/>
          </a:ln>
          <a:scene3d>
            <a:camera prst="orthographicFront"/>
            <a:lightRig rig="legacyNormal4" dir="b"/>
          </a:scene3d>
          <a:sp3d extrusionH="100000" prstMaterial="legacyMatte">
            <a:bevelB w="13500" h="13500" prst="angle"/>
            <a:extrusionClr>
              <a:schemeClr val="folHlink"/>
            </a:extrusionClr>
          </a:sp3d>
        </p:spPr>
        <p:txBody>
          <a:bodyPr wrap="none" anchor="ctr"/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gray">
          <a:xfrm>
            <a:off x="2357438" y="1643063"/>
            <a:ext cx="2100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24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图书馆</a:t>
            </a:r>
            <a:endParaRPr lang="zh-CN" altLang="en-US" sz="2400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643313" y="2857500"/>
            <a:ext cx="2071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图  书</a:t>
            </a:r>
            <a:endParaRPr lang="zh-CN" altLang="en-US" sz="2400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6554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43367" name="Rectangle 7"/>
          <p:cNvSpPr>
            <a:spLocks noChangeArrowheads="1"/>
          </p:cNvSpPr>
          <p:nvPr/>
        </p:nvSpPr>
        <p:spPr bwMode="auto">
          <a:xfrm>
            <a:off x="0" y="-22860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dirty="0">
                <a:latin typeface="+mj-lt"/>
                <a:ea typeface="+mj-ea"/>
                <a:cs typeface="+mj-cs"/>
              </a:rPr>
              <a:t>查看图书信息：清华大学图书馆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7238"/>
            <a:ext cx="9167455" cy="6100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直接连接符 2"/>
          <p:cNvCxnSpPr/>
          <p:nvPr/>
        </p:nvCxnSpPr>
        <p:spPr bwMode="auto">
          <a:xfrm>
            <a:off x="5715000" y="6172200"/>
            <a:ext cx="17526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椭圆 3"/>
          <p:cNvSpPr/>
          <p:nvPr/>
        </p:nvSpPr>
        <p:spPr bwMode="auto">
          <a:xfrm>
            <a:off x="4583727" y="2286000"/>
            <a:ext cx="1512273" cy="5334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889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51557" name="Rectangle 5"/>
          <p:cNvSpPr>
            <a:spLocks noChangeArrowheads="1"/>
          </p:cNvSpPr>
          <p:nvPr/>
        </p:nvSpPr>
        <p:spPr bwMode="auto">
          <a:xfrm>
            <a:off x="0" y="-22860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dirty="0">
                <a:latin typeface="+mj-lt"/>
                <a:ea typeface="+mj-ea"/>
                <a:cs typeface="+mj-cs"/>
              </a:rPr>
              <a:t>查看图书信息：中国政法大学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199" y="685800"/>
            <a:ext cx="9317292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直接连接符 5"/>
          <p:cNvCxnSpPr/>
          <p:nvPr/>
        </p:nvCxnSpPr>
        <p:spPr bwMode="auto">
          <a:xfrm>
            <a:off x="6019800" y="5867400"/>
            <a:ext cx="0" cy="99060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椭圆 6"/>
          <p:cNvSpPr/>
          <p:nvPr/>
        </p:nvSpPr>
        <p:spPr bwMode="auto">
          <a:xfrm>
            <a:off x="4343400" y="2133600"/>
            <a:ext cx="1512273" cy="5334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2921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7939" name="Rectangle 3"/>
          <p:cNvSpPr>
            <a:spLocks noChangeArrowheads="1"/>
          </p:cNvSpPr>
          <p:nvPr/>
        </p:nvSpPr>
        <p:spPr bwMode="auto">
          <a:xfrm>
            <a:off x="0" y="-22860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dirty="0">
                <a:latin typeface="+mj-lt"/>
                <a:ea typeface="+mj-ea"/>
                <a:cs typeface="+mj-cs"/>
              </a:rPr>
              <a:t>借书第四步：填写借书申请单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886200" y="6477000"/>
            <a:ext cx="664029" cy="304800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951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33946" y="31975"/>
            <a:ext cx="8229600" cy="1143000"/>
          </a:xfrm>
        </p:spPr>
        <p:txBody>
          <a:bodyPr/>
          <a:lstStyle/>
          <a:p>
            <a:r>
              <a:rPr lang="zh-CN" altLang="en-US" b="1" dirty="0" smtClean="0"/>
              <a:t>借书完成</a:t>
            </a:r>
            <a:endParaRPr lang="zh-CN" altLang="zh-CN" b="1" dirty="0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566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24060"/>
            <a:ext cx="5638800" cy="474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65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54629" name="Rectangle 5"/>
          <p:cNvSpPr>
            <a:spLocks noChangeArrowheads="1"/>
          </p:cNvSpPr>
          <p:nvPr/>
        </p:nvSpPr>
        <p:spPr bwMode="auto">
          <a:xfrm>
            <a:off x="0" y="-15240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dirty="0">
                <a:latin typeface="+mj-lt"/>
                <a:ea typeface="+mj-ea"/>
                <a:cs typeface="+mj-cs"/>
              </a:rPr>
              <a:t>申请单的状态查询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828675"/>
            <a:ext cx="9220200" cy="602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椭圆 7"/>
          <p:cNvSpPr/>
          <p:nvPr/>
        </p:nvSpPr>
        <p:spPr bwMode="auto">
          <a:xfrm>
            <a:off x="1981200" y="1447800"/>
            <a:ext cx="1512273" cy="5334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6660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3" name="Rectangle 5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r>
              <a:rPr lang="zh-CN" altLang="en-US" dirty="0"/>
              <a:t>申请单的状态查询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914400"/>
            <a:ext cx="9375733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2667000" y="4800600"/>
            <a:ext cx="64008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68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0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3581400" y="5867400"/>
            <a:ext cx="1600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668486" y="6019799"/>
            <a:ext cx="1513114" cy="820551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 bwMode="auto">
          <a:xfrm>
            <a:off x="6172200" y="5867400"/>
            <a:ext cx="990600" cy="83820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 flipH="1">
            <a:off x="6172200" y="5867400"/>
            <a:ext cx="990600" cy="83820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69991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33946" y="31975"/>
            <a:ext cx="8229600" cy="1143000"/>
          </a:xfrm>
        </p:spPr>
        <p:txBody>
          <a:bodyPr/>
          <a:lstStyle/>
          <a:p>
            <a:r>
              <a:rPr lang="zh-CN" altLang="en-US" b="1" dirty="0" smtClean="0"/>
              <a:t>借书完成</a:t>
            </a:r>
            <a:endParaRPr lang="zh-CN" altLang="zh-CN" b="1" dirty="0"/>
          </a:p>
        </p:txBody>
      </p:sp>
      <p:pic>
        <p:nvPicPr>
          <p:cNvPr id="1566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24060"/>
            <a:ext cx="5638800" cy="474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35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371600"/>
            <a:ext cx="6400800" cy="4525963"/>
          </a:xfrm>
        </p:spPr>
        <p:txBody>
          <a:bodyPr/>
          <a:lstStyle/>
          <a:p>
            <a:r>
              <a:rPr lang="zh-CN" altLang="en-US" b="1" dirty="0"/>
              <a:t>借期。特别要注意个别要求。</a:t>
            </a:r>
          </a:p>
          <a:p>
            <a:r>
              <a:rPr lang="zh-CN" altLang="en-US" b="1" dirty="0"/>
              <a:t>借阅权限。</a:t>
            </a:r>
          </a:p>
          <a:p>
            <a:r>
              <a:rPr lang="zh-CN" altLang="en-US" b="1" dirty="0"/>
              <a:t>读者联系方式的畅通。</a:t>
            </a:r>
          </a:p>
          <a:p>
            <a:r>
              <a:rPr lang="zh-CN" altLang="en-US" b="1" dirty="0"/>
              <a:t>中文书</a:t>
            </a:r>
            <a:r>
              <a:rPr lang="en-US" altLang="zh-CN" b="1" dirty="0"/>
              <a:t>——</a:t>
            </a:r>
            <a:r>
              <a:rPr lang="zh-CN" altLang="en-US" b="1" dirty="0"/>
              <a:t>高校馆</a:t>
            </a:r>
          </a:p>
          <a:p>
            <a:pPr>
              <a:buFontTx/>
              <a:buNone/>
            </a:pPr>
            <a:r>
              <a:rPr lang="zh-CN" altLang="en-US" b="1" dirty="0"/>
              <a:t>   外文书</a:t>
            </a:r>
            <a:r>
              <a:rPr lang="en-US" altLang="zh-CN" b="1" dirty="0"/>
              <a:t>——</a:t>
            </a:r>
            <a:r>
              <a:rPr lang="zh-CN" altLang="en-US" b="1" dirty="0"/>
              <a:t>国图、上图</a:t>
            </a:r>
          </a:p>
          <a:p>
            <a:r>
              <a:rPr lang="zh-CN" altLang="en-US" b="1" dirty="0" smtClean="0"/>
              <a:t>借书时一定要注意图书是否可借</a:t>
            </a:r>
            <a:endParaRPr lang="en-US" altLang="zh-CN" b="1" dirty="0" smtClean="0"/>
          </a:p>
          <a:p>
            <a:r>
              <a:rPr lang="zh-CN" altLang="en-US" b="1" dirty="0" smtClean="0"/>
              <a:t>服务</a:t>
            </a:r>
            <a:r>
              <a:rPr lang="zh-CN" altLang="en-US" b="1" dirty="0"/>
              <a:t>免费期：</a:t>
            </a:r>
            <a:r>
              <a:rPr lang="en-US" altLang="zh-CN" b="1" dirty="0" smtClean="0"/>
              <a:t>2017.12.31</a:t>
            </a:r>
            <a:r>
              <a:rPr lang="zh-CN" altLang="en-US" b="1" dirty="0"/>
              <a:t>。</a:t>
            </a:r>
          </a:p>
        </p:txBody>
      </p:sp>
      <p:sp>
        <p:nvSpPr>
          <p:cNvPr id="157700" name="Rectangle 4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6553200" cy="1371600"/>
          </a:xfrm>
          <a:noFill/>
          <a:ln/>
        </p:spPr>
        <p:txBody>
          <a:bodyPr/>
          <a:lstStyle/>
          <a:p>
            <a:r>
              <a:rPr lang="en-US" altLang="zh-CN" b="1"/>
              <a:t>BALIS</a:t>
            </a:r>
            <a:r>
              <a:rPr lang="zh-CN" altLang="en-US" b="1"/>
              <a:t>馆际互借提示</a:t>
            </a:r>
          </a:p>
        </p:txBody>
      </p:sp>
    </p:spTree>
    <p:extLst>
      <p:ext uri="{BB962C8B-B14F-4D97-AF65-F5344CB8AC3E}">
        <p14:creationId xmlns:p14="http://schemas.microsoft.com/office/powerpoint/2010/main" val="52822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5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5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5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5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5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5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57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57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57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57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57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57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699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rrowheads="1"/>
          </p:cNvSpPr>
          <p:nvPr/>
        </p:nvSpPr>
        <p:spPr bwMode="ltGray">
          <a:xfrm rot="2712372" flipH="1">
            <a:off x="4701382" y="591343"/>
            <a:ext cx="3054350" cy="2443163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72549"/>
                  <a:invGamma/>
                </a:schemeClr>
              </a:gs>
            </a:gsLst>
            <a:lin ang="54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Left"/>
            <a:lightRig rig="legacyFlat2" dir="t"/>
          </a:scene3d>
          <a:sp3d extrusionH="1000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wrap="none" anchor="ctr">
            <a:flatTx/>
          </a:bodyPr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gray">
          <a:xfrm rot="18887628">
            <a:off x="1485107" y="594519"/>
            <a:ext cx="3081337" cy="2505075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3922"/>
                  <a:invGamma/>
                </a:schemeClr>
              </a:gs>
            </a:gsLst>
            <a:lin ang="5400000" scaled="1"/>
          </a:gradFill>
          <a:ln w="9525" algn="ctr"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gray">
          <a:xfrm>
            <a:off x="3286116" y="2000240"/>
            <a:ext cx="2759411" cy="2577448"/>
          </a:xfrm>
          <a:prstGeom prst="diamond">
            <a:avLst/>
          </a:prstGeom>
          <a:solidFill>
            <a:schemeClr val="folHlink">
              <a:alpha val="50195"/>
            </a:schemeClr>
          </a:solidFill>
          <a:ln w="9525">
            <a:miter lim="800000"/>
            <a:headEnd/>
            <a:tailEnd/>
          </a:ln>
          <a:scene3d>
            <a:camera prst="orthographicFront"/>
            <a:lightRig rig="legacyNormal4" dir="b"/>
          </a:scene3d>
          <a:sp3d extrusionH="100000" prstMaterial="legacyMatte">
            <a:bevelB w="13500" h="13500" prst="angle"/>
            <a:extrusionClr>
              <a:schemeClr val="folHlink"/>
            </a:extrusionClr>
          </a:sp3d>
        </p:spPr>
        <p:txBody>
          <a:bodyPr wrap="none" anchor="ctr"/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gray">
          <a:xfrm rot="18887628" flipH="1" flipV="1">
            <a:off x="4790281" y="3612357"/>
            <a:ext cx="2924175" cy="2716212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1">
                  <a:gamma/>
                  <a:tint val="7372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Left"/>
            <a:lightRig rig="legacyFlat2" dir="t"/>
          </a:scene3d>
          <a:sp3d extrusionH="163500" prstMaterial="legacyMatte">
            <a:bevelT w="13500" h="13500" prst="angle"/>
            <a:bevelB w="13500" h="13500" prst="angle"/>
            <a:extrusionClr>
              <a:srgbClr val="009CA4"/>
            </a:extrusionClr>
          </a:sp3d>
        </p:spPr>
        <p:txBody>
          <a:bodyPr wrap="none" anchor="ctr">
            <a:flatTx/>
          </a:bodyPr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643313" y="2857500"/>
            <a:ext cx="2071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图 书</a:t>
            </a:r>
            <a:endParaRPr lang="zh-CN" altLang="en-US" sz="2400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gray">
          <a:xfrm rot="2712372" flipV="1">
            <a:off x="1596231" y="3599657"/>
            <a:ext cx="3025775" cy="2728912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73725"/>
                  <a:invGamma/>
                </a:schemeClr>
              </a:gs>
            </a:gsLst>
            <a:lin ang="54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Right"/>
            <a:lightRig rig="legacyFlat2" dir="t"/>
          </a:scene3d>
          <a:sp3d extrusionH="1635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wrap="none" anchor="ctr">
            <a:flatTx/>
          </a:bodyPr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gray">
          <a:xfrm>
            <a:off x="5143500" y="1598613"/>
            <a:ext cx="2100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电子书数据库</a:t>
            </a: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gray">
          <a:xfrm>
            <a:off x="2500313" y="4313238"/>
            <a:ext cx="21002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高校联合体馆际互借</a:t>
            </a: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gray">
          <a:xfrm>
            <a:off x="5105400" y="4343400"/>
            <a:ext cx="21002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BALIS</a:t>
            </a: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馆际互借</a:t>
            </a:r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gray">
          <a:xfrm>
            <a:off x="2357438" y="1643063"/>
            <a:ext cx="15287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zh-CN" altLang="en-US" sz="24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图书馆</a:t>
            </a:r>
            <a:endParaRPr lang="zh-CN" altLang="en-US" sz="2400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2981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圆角矩形 3"/>
          <p:cNvSpPr/>
          <p:nvPr/>
        </p:nvSpPr>
        <p:spPr bwMode="auto">
          <a:xfrm>
            <a:off x="4114800" y="5791200"/>
            <a:ext cx="1676400" cy="99060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7252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91424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1013" name="Oval 5"/>
          <p:cNvSpPr>
            <a:spLocks noChangeArrowheads="1"/>
          </p:cNvSpPr>
          <p:nvPr/>
        </p:nvSpPr>
        <p:spPr bwMode="auto">
          <a:xfrm>
            <a:off x="7428138" y="5030808"/>
            <a:ext cx="1524000" cy="455592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7101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4" y="1534886"/>
            <a:ext cx="523875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1016" name="Line 8"/>
          <p:cNvSpPr>
            <a:spLocks noChangeShapeType="1"/>
          </p:cNvSpPr>
          <p:nvPr/>
        </p:nvSpPr>
        <p:spPr bwMode="auto">
          <a:xfrm>
            <a:off x="2057400" y="3352800"/>
            <a:ext cx="16764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7101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738" y="1524000"/>
            <a:ext cx="548640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直接连接符 7"/>
          <p:cNvCxnSpPr/>
          <p:nvPr/>
        </p:nvCxnSpPr>
        <p:spPr bwMode="auto">
          <a:xfrm>
            <a:off x="2057400" y="3581400"/>
            <a:ext cx="11430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8032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7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17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7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17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3" grpId="0" animBg="1"/>
      <p:bldP spid="171013" grpId="1" animBg="1"/>
      <p:bldP spid="17101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657"/>
            <a:ext cx="9144001" cy="689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 bwMode="auto">
          <a:xfrm>
            <a:off x="2209800" y="2590800"/>
            <a:ext cx="19812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89597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 bwMode="auto">
          <a:xfrm>
            <a:off x="3124200" y="1066800"/>
            <a:ext cx="15240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2590800" y="2209800"/>
            <a:ext cx="15240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直接连接符 8"/>
          <p:cNvCxnSpPr/>
          <p:nvPr/>
        </p:nvCxnSpPr>
        <p:spPr bwMode="auto">
          <a:xfrm>
            <a:off x="6019800" y="3429000"/>
            <a:ext cx="26670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直接连接符 10"/>
          <p:cNvCxnSpPr/>
          <p:nvPr/>
        </p:nvCxnSpPr>
        <p:spPr bwMode="auto">
          <a:xfrm>
            <a:off x="381000" y="3657600"/>
            <a:ext cx="25146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直接连接符 12"/>
          <p:cNvCxnSpPr/>
          <p:nvPr/>
        </p:nvCxnSpPr>
        <p:spPr bwMode="auto">
          <a:xfrm>
            <a:off x="3733800" y="3962400"/>
            <a:ext cx="6858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直接连接符 14"/>
          <p:cNvCxnSpPr/>
          <p:nvPr/>
        </p:nvCxnSpPr>
        <p:spPr bwMode="auto">
          <a:xfrm>
            <a:off x="3886200" y="4800600"/>
            <a:ext cx="5334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39800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343400" y="1752600"/>
            <a:ext cx="4572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 sz="1800" b="0">
              <a:solidFill>
                <a:schemeClr val="tx1"/>
              </a:solidFill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750683" y="2174570"/>
            <a:ext cx="4876800" cy="1066800"/>
            <a:chOff x="0" y="0"/>
            <a:chExt cx="2976" cy="432"/>
          </a:xfrm>
        </p:grpSpPr>
        <p:sp>
          <p:nvSpPr>
            <p:cNvPr id="2" name="AutoShape 8"/>
            <p:cNvSpPr>
              <a:spLocks noChangeArrowheads="1"/>
            </p:cNvSpPr>
            <p:nvPr/>
          </p:nvSpPr>
          <p:spPr bwMode="auto">
            <a:xfrm>
              <a:off x="240" y="75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>
                <a:defRPr/>
              </a:pPr>
              <a:endParaRPr lang="zh-CN" altLang="en-US" sz="18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+mn-ea"/>
              </a:endParaRPr>
            </a:p>
          </p:txBody>
        </p:sp>
        <p:sp>
          <p:nvSpPr>
            <p:cNvPr id="4" name="AutoShape 9"/>
            <p:cNvSpPr>
              <a:spLocks noChangeArrowheads="1"/>
            </p:cNvSpPr>
            <p:nvPr/>
          </p:nvSpPr>
          <p:spPr bwMode="auto">
            <a:xfrm>
              <a:off x="0" y="0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>
                <a:defRPr/>
              </a:pPr>
              <a:endParaRPr lang="zh-CN" altLang="en-US" sz="18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+mn-ea"/>
              </a:endParaRPr>
            </a:p>
          </p:txBody>
        </p:sp>
        <p:sp>
          <p:nvSpPr>
            <p:cNvPr id="4111" name="Text Box 10"/>
            <p:cNvSpPr txBox="1">
              <a:spLocks noChangeArrowheads="1"/>
            </p:cNvSpPr>
            <p:nvPr/>
          </p:nvSpPr>
          <p:spPr bwMode="auto">
            <a:xfrm>
              <a:off x="384" y="110"/>
              <a:ext cx="2160" cy="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0" hangingPunct="0"/>
              <a:r>
                <a:rPr lang="zh-CN" altLang="en-US" sz="3600" dirty="0" smtClean="0">
                  <a:ea typeface="楷体_GB2312" pitchFamily="49" charset="-122"/>
                </a:rPr>
                <a:t>图  书</a:t>
              </a:r>
              <a:endParaRPr lang="zh-CN" sz="3600" dirty="0">
                <a:ea typeface="楷体_GB2312" pitchFamily="49" charset="-122"/>
              </a:endParaRPr>
            </a:p>
          </p:txBody>
        </p:sp>
        <p:sp>
          <p:nvSpPr>
            <p:cNvPr id="4112" name="Text Box 11"/>
            <p:cNvSpPr txBox="1">
              <a:spLocks noChangeArrowheads="1"/>
            </p:cNvSpPr>
            <p:nvPr/>
          </p:nvSpPr>
          <p:spPr bwMode="auto">
            <a:xfrm>
              <a:off x="107" y="106"/>
              <a:ext cx="217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0" hangingPunct="0"/>
              <a:r>
                <a:rPr lang="en-US" altLang="zh-CN" sz="2400" b="0" dirty="0" smtClean="0"/>
                <a:t>1</a:t>
              </a:r>
              <a:endParaRPr lang="en-US" altLang="zh-CN" sz="2400" b="0" dirty="0"/>
            </a:p>
          </p:txBody>
        </p:sp>
      </p:grpSp>
      <p:grpSp>
        <p:nvGrpSpPr>
          <p:cNvPr id="37" name="Group 7"/>
          <p:cNvGrpSpPr>
            <a:grpSpLocks/>
          </p:cNvGrpSpPr>
          <p:nvPr/>
        </p:nvGrpSpPr>
        <p:grpSpPr bwMode="auto">
          <a:xfrm>
            <a:off x="3677401" y="4090492"/>
            <a:ext cx="4876800" cy="1066800"/>
            <a:chOff x="0" y="0"/>
            <a:chExt cx="2976" cy="432"/>
          </a:xfrm>
        </p:grpSpPr>
        <p:sp>
          <p:nvSpPr>
            <p:cNvPr id="38" name="AutoShape 8"/>
            <p:cNvSpPr>
              <a:spLocks noChangeArrowheads="1"/>
            </p:cNvSpPr>
            <p:nvPr/>
          </p:nvSpPr>
          <p:spPr bwMode="auto">
            <a:xfrm>
              <a:off x="240" y="75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>
                <a:defRPr/>
              </a:pPr>
              <a:endParaRPr lang="zh-CN" altLang="en-US" sz="18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+mn-ea"/>
              </a:endParaRPr>
            </a:p>
          </p:txBody>
        </p:sp>
        <p:sp>
          <p:nvSpPr>
            <p:cNvPr id="39" name="AutoShape 9"/>
            <p:cNvSpPr>
              <a:spLocks noChangeArrowheads="1"/>
            </p:cNvSpPr>
            <p:nvPr/>
          </p:nvSpPr>
          <p:spPr bwMode="auto">
            <a:xfrm>
              <a:off x="0" y="0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>
                <a:defRPr/>
              </a:pPr>
              <a:endParaRPr lang="zh-CN" altLang="en-US" sz="18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+mn-ea"/>
              </a:endParaRPr>
            </a:p>
          </p:txBody>
        </p:sp>
        <p:sp>
          <p:nvSpPr>
            <p:cNvPr id="40" name="Text Box 10"/>
            <p:cNvSpPr txBox="1">
              <a:spLocks noChangeArrowheads="1"/>
            </p:cNvSpPr>
            <p:nvPr/>
          </p:nvSpPr>
          <p:spPr bwMode="auto">
            <a:xfrm>
              <a:off x="384" y="110"/>
              <a:ext cx="2406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0" hangingPunct="0"/>
              <a:r>
                <a:rPr lang="zh-CN" altLang="en-US" sz="3600" dirty="0" smtClean="0">
                  <a:ea typeface="楷体_GB2312" pitchFamily="49" charset="-122"/>
                </a:rPr>
                <a:t>报刊</a:t>
              </a:r>
              <a:endParaRPr lang="zh-CN" sz="3600" dirty="0">
                <a:ea typeface="楷体_GB2312" pitchFamily="49" charset="-122"/>
              </a:endParaRPr>
            </a:p>
          </p:txBody>
        </p:sp>
        <p:sp>
          <p:nvSpPr>
            <p:cNvPr id="41" name="Text Box 11"/>
            <p:cNvSpPr txBox="1">
              <a:spLocks noChangeArrowheads="1"/>
            </p:cNvSpPr>
            <p:nvPr/>
          </p:nvSpPr>
          <p:spPr bwMode="auto">
            <a:xfrm>
              <a:off x="100" y="62"/>
              <a:ext cx="217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0" hangingPunct="0"/>
              <a:r>
                <a:rPr lang="en-US" altLang="zh-CN" sz="2400" b="0" dirty="0" smtClean="0"/>
                <a:t>2</a:t>
              </a:r>
              <a:endParaRPr lang="en-US" altLang="zh-CN" sz="2400" b="0" dirty="0"/>
            </a:p>
          </p:txBody>
        </p:sp>
      </p:grpSp>
      <p:grpSp>
        <p:nvGrpSpPr>
          <p:cNvPr id="52" name="Group 7"/>
          <p:cNvGrpSpPr>
            <a:grpSpLocks/>
          </p:cNvGrpSpPr>
          <p:nvPr/>
        </p:nvGrpSpPr>
        <p:grpSpPr bwMode="auto">
          <a:xfrm>
            <a:off x="3640070" y="3886200"/>
            <a:ext cx="5181600" cy="1447800"/>
            <a:chOff x="0" y="0"/>
            <a:chExt cx="2976" cy="432"/>
          </a:xfrm>
        </p:grpSpPr>
        <p:sp>
          <p:nvSpPr>
            <p:cNvPr id="53" name="AutoShape 8"/>
            <p:cNvSpPr>
              <a:spLocks noChangeArrowheads="1"/>
            </p:cNvSpPr>
            <p:nvPr/>
          </p:nvSpPr>
          <p:spPr bwMode="auto">
            <a:xfrm>
              <a:off x="240" y="75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>
                <a:defRPr/>
              </a:pPr>
              <a:endParaRPr lang="zh-CN" altLang="en-US" sz="18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+mn-ea"/>
              </a:endParaRPr>
            </a:p>
          </p:txBody>
        </p:sp>
        <p:sp>
          <p:nvSpPr>
            <p:cNvPr id="54" name="AutoShape 9"/>
            <p:cNvSpPr>
              <a:spLocks noChangeArrowheads="1"/>
            </p:cNvSpPr>
            <p:nvPr/>
          </p:nvSpPr>
          <p:spPr bwMode="auto">
            <a:xfrm>
              <a:off x="0" y="0"/>
              <a:ext cx="432" cy="432"/>
            </a:xfrm>
            <a:prstGeom prst="diamond">
              <a:avLst/>
            </a:prstGeom>
            <a:solidFill>
              <a:srgbClr val="3366FF"/>
            </a:solidFill>
            <a:ln w="25400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l">
                <a:defRPr/>
              </a:pPr>
              <a:endParaRPr lang="zh-CN" altLang="en-US" sz="18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+mn-ea"/>
              </a:endParaRPr>
            </a:p>
          </p:txBody>
        </p:sp>
        <p:sp>
          <p:nvSpPr>
            <p:cNvPr id="55" name="Text Box 10"/>
            <p:cNvSpPr txBox="1">
              <a:spLocks noChangeArrowheads="1"/>
            </p:cNvSpPr>
            <p:nvPr/>
          </p:nvSpPr>
          <p:spPr bwMode="auto">
            <a:xfrm>
              <a:off x="384" y="110"/>
              <a:ext cx="2160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0" hangingPunct="0"/>
              <a:r>
                <a:rPr lang="zh-CN" altLang="en-US" sz="3600" dirty="0" smtClean="0">
                  <a:ea typeface="楷体_GB2312" pitchFamily="49" charset="-122"/>
                </a:rPr>
                <a:t>报 刊</a:t>
              </a:r>
              <a:endParaRPr lang="zh-CN" sz="3600" dirty="0">
                <a:ea typeface="楷体_GB2312" pitchFamily="49" charset="-122"/>
              </a:endParaRPr>
            </a:p>
          </p:txBody>
        </p:sp>
        <p:sp>
          <p:nvSpPr>
            <p:cNvPr id="56" name="Text Box 11"/>
            <p:cNvSpPr txBox="1">
              <a:spLocks noChangeArrowheads="1"/>
            </p:cNvSpPr>
            <p:nvPr/>
          </p:nvSpPr>
          <p:spPr bwMode="auto">
            <a:xfrm>
              <a:off x="122" y="116"/>
              <a:ext cx="205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0" hangingPunct="0"/>
              <a:r>
                <a:rPr lang="en-US" altLang="zh-CN" sz="2400" b="0" dirty="0" smtClean="0"/>
                <a:t>2</a:t>
              </a:r>
              <a:endParaRPr lang="en-US" altLang="zh-CN" sz="2400" b="0" dirty="0"/>
            </a:p>
          </p:txBody>
        </p:sp>
      </p:grpSp>
      <p:pic>
        <p:nvPicPr>
          <p:cNvPr id="47" name="图片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04" y="1926201"/>
            <a:ext cx="3200399" cy="348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9766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8" name="Group 8"/>
          <p:cNvGrpSpPr>
            <a:grpSpLocks/>
          </p:cNvGrpSpPr>
          <p:nvPr/>
        </p:nvGrpSpPr>
        <p:grpSpPr bwMode="auto">
          <a:xfrm>
            <a:off x="928688" y="1428750"/>
            <a:ext cx="2419350" cy="2420938"/>
            <a:chOff x="2172" y="1440"/>
            <a:chExt cx="1956" cy="1957"/>
          </a:xfrm>
        </p:grpSpPr>
        <p:sp>
          <p:nvSpPr>
            <p:cNvPr id="90118" name="Freeform 9"/>
            <p:cNvSpPr>
              <a:spLocks/>
            </p:cNvSpPr>
            <p:nvPr/>
          </p:nvSpPr>
          <p:spPr bwMode="gray">
            <a:xfrm>
              <a:off x="2172" y="1440"/>
              <a:ext cx="1956" cy="1957"/>
            </a:xfrm>
            <a:custGeom>
              <a:avLst/>
              <a:gdLst>
                <a:gd name="T0" fmla="*/ 1956 w 1956"/>
                <a:gd name="T1" fmla="*/ 923 h 1957"/>
                <a:gd name="T2" fmla="*/ 1808 w 1956"/>
                <a:gd name="T3" fmla="*/ 869 h 1957"/>
                <a:gd name="T4" fmla="*/ 1937 w 1956"/>
                <a:gd name="T5" fmla="*/ 778 h 1957"/>
                <a:gd name="T6" fmla="*/ 1767 w 1956"/>
                <a:gd name="T7" fmla="*/ 700 h 1957"/>
                <a:gd name="T8" fmla="*/ 1732 w 1956"/>
                <a:gd name="T9" fmla="*/ 616 h 1957"/>
                <a:gd name="T10" fmla="*/ 1798 w 1956"/>
                <a:gd name="T11" fmla="*/ 441 h 1957"/>
                <a:gd name="T12" fmla="*/ 1642 w 1956"/>
                <a:gd name="T13" fmla="*/ 469 h 1957"/>
                <a:gd name="T14" fmla="*/ 1709 w 1956"/>
                <a:gd name="T15" fmla="*/ 325 h 1957"/>
                <a:gd name="T16" fmla="*/ 1522 w 1956"/>
                <a:gd name="T17" fmla="*/ 344 h 1957"/>
                <a:gd name="T18" fmla="*/ 1450 w 1956"/>
                <a:gd name="T19" fmla="*/ 287 h 1957"/>
                <a:gd name="T20" fmla="*/ 1419 w 1956"/>
                <a:gd name="T21" fmla="*/ 103 h 1957"/>
                <a:gd name="T22" fmla="*/ 1298 w 1956"/>
                <a:gd name="T23" fmla="*/ 205 h 1957"/>
                <a:gd name="T24" fmla="*/ 1285 w 1956"/>
                <a:gd name="T25" fmla="*/ 47 h 1957"/>
                <a:gd name="T26" fmla="*/ 1132 w 1956"/>
                <a:gd name="T27" fmla="*/ 156 h 1957"/>
                <a:gd name="T28" fmla="*/ 1041 w 1956"/>
                <a:gd name="T29" fmla="*/ 144 h 1957"/>
                <a:gd name="T30" fmla="*/ 923 w 1956"/>
                <a:gd name="T31" fmla="*/ 0 h 1957"/>
                <a:gd name="T32" fmla="*/ 869 w 1956"/>
                <a:gd name="T33" fmla="*/ 148 h 1957"/>
                <a:gd name="T34" fmla="*/ 779 w 1956"/>
                <a:gd name="T35" fmla="*/ 19 h 1957"/>
                <a:gd name="T36" fmla="*/ 700 w 1956"/>
                <a:gd name="T37" fmla="*/ 189 h 1957"/>
                <a:gd name="T38" fmla="*/ 616 w 1956"/>
                <a:gd name="T39" fmla="*/ 224 h 1957"/>
                <a:gd name="T40" fmla="*/ 441 w 1956"/>
                <a:gd name="T41" fmla="*/ 159 h 1957"/>
                <a:gd name="T42" fmla="*/ 469 w 1956"/>
                <a:gd name="T43" fmla="*/ 314 h 1957"/>
                <a:gd name="T44" fmla="*/ 326 w 1956"/>
                <a:gd name="T45" fmla="*/ 246 h 1957"/>
                <a:gd name="T46" fmla="*/ 343 w 1956"/>
                <a:gd name="T47" fmla="*/ 434 h 1957"/>
                <a:gd name="T48" fmla="*/ 288 w 1956"/>
                <a:gd name="T49" fmla="*/ 507 h 1957"/>
                <a:gd name="T50" fmla="*/ 103 w 1956"/>
                <a:gd name="T51" fmla="*/ 536 h 1957"/>
                <a:gd name="T52" fmla="*/ 205 w 1956"/>
                <a:gd name="T53" fmla="*/ 658 h 1957"/>
                <a:gd name="T54" fmla="*/ 48 w 1956"/>
                <a:gd name="T55" fmla="*/ 671 h 1957"/>
                <a:gd name="T56" fmla="*/ 156 w 1956"/>
                <a:gd name="T57" fmla="*/ 824 h 1957"/>
                <a:gd name="T58" fmla="*/ 144 w 1956"/>
                <a:gd name="T59" fmla="*/ 914 h 1957"/>
                <a:gd name="T60" fmla="*/ 0 w 1956"/>
                <a:gd name="T61" fmla="*/ 1034 h 1957"/>
                <a:gd name="T62" fmla="*/ 148 w 1956"/>
                <a:gd name="T63" fmla="*/ 1088 h 1957"/>
                <a:gd name="T64" fmla="*/ 19 w 1956"/>
                <a:gd name="T65" fmla="*/ 1178 h 1957"/>
                <a:gd name="T66" fmla="*/ 189 w 1956"/>
                <a:gd name="T67" fmla="*/ 1255 h 1957"/>
                <a:gd name="T68" fmla="*/ 224 w 1956"/>
                <a:gd name="T69" fmla="*/ 1341 h 1957"/>
                <a:gd name="T70" fmla="*/ 159 w 1956"/>
                <a:gd name="T71" fmla="*/ 1514 h 1957"/>
                <a:gd name="T72" fmla="*/ 314 w 1956"/>
                <a:gd name="T73" fmla="*/ 1488 h 1957"/>
                <a:gd name="T74" fmla="*/ 247 w 1956"/>
                <a:gd name="T75" fmla="*/ 1631 h 1957"/>
                <a:gd name="T76" fmla="*/ 434 w 1956"/>
                <a:gd name="T77" fmla="*/ 1613 h 1957"/>
                <a:gd name="T78" fmla="*/ 506 w 1956"/>
                <a:gd name="T79" fmla="*/ 1670 h 1957"/>
                <a:gd name="T80" fmla="*/ 537 w 1956"/>
                <a:gd name="T81" fmla="*/ 1854 h 1957"/>
                <a:gd name="T82" fmla="*/ 658 w 1956"/>
                <a:gd name="T83" fmla="*/ 1752 h 1957"/>
                <a:gd name="T84" fmla="*/ 671 w 1956"/>
                <a:gd name="T85" fmla="*/ 1909 h 1957"/>
                <a:gd name="T86" fmla="*/ 824 w 1956"/>
                <a:gd name="T87" fmla="*/ 1801 h 1957"/>
                <a:gd name="T88" fmla="*/ 914 w 1956"/>
                <a:gd name="T89" fmla="*/ 1813 h 1957"/>
                <a:gd name="T90" fmla="*/ 1033 w 1956"/>
                <a:gd name="T91" fmla="*/ 1957 h 1957"/>
                <a:gd name="T92" fmla="*/ 1087 w 1956"/>
                <a:gd name="T93" fmla="*/ 1809 h 1957"/>
                <a:gd name="T94" fmla="*/ 1178 w 1956"/>
                <a:gd name="T95" fmla="*/ 1937 h 1957"/>
                <a:gd name="T96" fmla="*/ 1255 w 1956"/>
                <a:gd name="T97" fmla="*/ 1769 h 1957"/>
                <a:gd name="T98" fmla="*/ 1341 w 1956"/>
                <a:gd name="T99" fmla="*/ 1733 h 1957"/>
                <a:gd name="T100" fmla="*/ 1515 w 1956"/>
                <a:gd name="T101" fmla="*/ 1798 h 1957"/>
                <a:gd name="T102" fmla="*/ 1488 w 1956"/>
                <a:gd name="T103" fmla="*/ 1643 h 1957"/>
                <a:gd name="T104" fmla="*/ 1630 w 1956"/>
                <a:gd name="T105" fmla="*/ 1710 h 1957"/>
                <a:gd name="T106" fmla="*/ 1613 w 1956"/>
                <a:gd name="T107" fmla="*/ 1523 h 1957"/>
                <a:gd name="T108" fmla="*/ 1670 w 1956"/>
                <a:gd name="T109" fmla="*/ 1450 h 1957"/>
                <a:gd name="T110" fmla="*/ 1853 w 1956"/>
                <a:gd name="T111" fmla="*/ 1420 h 1957"/>
                <a:gd name="T112" fmla="*/ 1751 w 1956"/>
                <a:gd name="T113" fmla="*/ 1299 h 1957"/>
                <a:gd name="T114" fmla="*/ 1908 w 1956"/>
                <a:gd name="T115" fmla="*/ 1284 h 1957"/>
                <a:gd name="T116" fmla="*/ 1801 w 1956"/>
                <a:gd name="T117" fmla="*/ 1133 h 1957"/>
                <a:gd name="T118" fmla="*/ 1812 w 1956"/>
                <a:gd name="T119" fmla="*/ 1041 h 195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56"/>
                <a:gd name="T181" fmla="*/ 0 h 1957"/>
                <a:gd name="T182" fmla="*/ 1956 w 1956"/>
                <a:gd name="T183" fmla="*/ 1957 h 195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56" h="1957">
                  <a:moveTo>
                    <a:pt x="1956" y="1034"/>
                  </a:moveTo>
                  <a:lnTo>
                    <a:pt x="1956" y="923"/>
                  </a:lnTo>
                  <a:lnTo>
                    <a:pt x="1812" y="914"/>
                  </a:lnTo>
                  <a:lnTo>
                    <a:pt x="1808" y="869"/>
                  </a:lnTo>
                  <a:lnTo>
                    <a:pt x="1801" y="824"/>
                  </a:lnTo>
                  <a:lnTo>
                    <a:pt x="1937" y="778"/>
                  </a:lnTo>
                  <a:lnTo>
                    <a:pt x="1908" y="671"/>
                  </a:lnTo>
                  <a:lnTo>
                    <a:pt x="1767" y="700"/>
                  </a:lnTo>
                  <a:lnTo>
                    <a:pt x="1751" y="658"/>
                  </a:lnTo>
                  <a:lnTo>
                    <a:pt x="1732" y="616"/>
                  </a:lnTo>
                  <a:lnTo>
                    <a:pt x="1853" y="536"/>
                  </a:lnTo>
                  <a:lnTo>
                    <a:pt x="1798" y="441"/>
                  </a:lnTo>
                  <a:lnTo>
                    <a:pt x="1670" y="507"/>
                  </a:lnTo>
                  <a:lnTo>
                    <a:pt x="1642" y="469"/>
                  </a:lnTo>
                  <a:lnTo>
                    <a:pt x="1613" y="434"/>
                  </a:lnTo>
                  <a:lnTo>
                    <a:pt x="1709" y="325"/>
                  </a:lnTo>
                  <a:lnTo>
                    <a:pt x="1630" y="246"/>
                  </a:lnTo>
                  <a:lnTo>
                    <a:pt x="1522" y="344"/>
                  </a:lnTo>
                  <a:lnTo>
                    <a:pt x="1488" y="314"/>
                  </a:lnTo>
                  <a:lnTo>
                    <a:pt x="1450" y="287"/>
                  </a:lnTo>
                  <a:lnTo>
                    <a:pt x="1515" y="159"/>
                  </a:lnTo>
                  <a:lnTo>
                    <a:pt x="1419" y="103"/>
                  </a:lnTo>
                  <a:lnTo>
                    <a:pt x="1341" y="224"/>
                  </a:lnTo>
                  <a:lnTo>
                    <a:pt x="1298" y="205"/>
                  </a:lnTo>
                  <a:lnTo>
                    <a:pt x="1256" y="189"/>
                  </a:lnTo>
                  <a:lnTo>
                    <a:pt x="1285" y="47"/>
                  </a:lnTo>
                  <a:lnTo>
                    <a:pt x="1178" y="19"/>
                  </a:lnTo>
                  <a:lnTo>
                    <a:pt x="1132" y="156"/>
                  </a:lnTo>
                  <a:lnTo>
                    <a:pt x="1087" y="148"/>
                  </a:lnTo>
                  <a:lnTo>
                    <a:pt x="1041" y="144"/>
                  </a:lnTo>
                  <a:lnTo>
                    <a:pt x="1033" y="0"/>
                  </a:lnTo>
                  <a:lnTo>
                    <a:pt x="923" y="0"/>
                  </a:lnTo>
                  <a:lnTo>
                    <a:pt x="914" y="144"/>
                  </a:lnTo>
                  <a:lnTo>
                    <a:pt x="869" y="148"/>
                  </a:lnTo>
                  <a:lnTo>
                    <a:pt x="824" y="156"/>
                  </a:lnTo>
                  <a:lnTo>
                    <a:pt x="779" y="19"/>
                  </a:lnTo>
                  <a:lnTo>
                    <a:pt x="671" y="47"/>
                  </a:lnTo>
                  <a:lnTo>
                    <a:pt x="700" y="189"/>
                  </a:lnTo>
                  <a:lnTo>
                    <a:pt x="658" y="205"/>
                  </a:lnTo>
                  <a:lnTo>
                    <a:pt x="616" y="224"/>
                  </a:lnTo>
                  <a:lnTo>
                    <a:pt x="537" y="103"/>
                  </a:lnTo>
                  <a:lnTo>
                    <a:pt x="441" y="159"/>
                  </a:lnTo>
                  <a:lnTo>
                    <a:pt x="506" y="287"/>
                  </a:lnTo>
                  <a:lnTo>
                    <a:pt x="469" y="314"/>
                  </a:lnTo>
                  <a:lnTo>
                    <a:pt x="434" y="344"/>
                  </a:lnTo>
                  <a:lnTo>
                    <a:pt x="326" y="246"/>
                  </a:lnTo>
                  <a:lnTo>
                    <a:pt x="247" y="325"/>
                  </a:lnTo>
                  <a:lnTo>
                    <a:pt x="343" y="434"/>
                  </a:lnTo>
                  <a:lnTo>
                    <a:pt x="314" y="469"/>
                  </a:lnTo>
                  <a:lnTo>
                    <a:pt x="288" y="507"/>
                  </a:lnTo>
                  <a:lnTo>
                    <a:pt x="159" y="441"/>
                  </a:lnTo>
                  <a:lnTo>
                    <a:pt x="103" y="536"/>
                  </a:lnTo>
                  <a:lnTo>
                    <a:pt x="224" y="616"/>
                  </a:lnTo>
                  <a:lnTo>
                    <a:pt x="205" y="658"/>
                  </a:lnTo>
                  <a:lnTo>
                    <a:pt x="189" y="700"/>
                  </a:lnTo>
                  <a:lnTo>
                    <a:pt x="48" y="671"/>
                  </a:lnTo>
                  <a:lnTo>
                    <a:pt x="19" y="778"/>
                  </a:lnTo>
                  <a:lnTo>
                    <a:pt x="156" y="824"/>
                  </a:lnTo>
                  <a:lnTo>
                    <a:pt x="148" y="869"/>
                  </a:lnTo>
                  <a:lnTo>
                    <a:pt x="144" y="914"/>
                  </a:lnTo>
                  <a:lnTo>
                    <a:pt x="0" y="923"/>
                  </a:lnTo>
                  <a:lnTo>
                    <a:pt x="0" y="1034"/>
                  </a:lnTo>
                  <a:lnTo>
                    <a:pt x="144" y="1041"/>
                  </a:lnTo>
                  <a:lnTo>
                    <a:pt x="148" y="1088"/>
                  </a:lnTo>
                  <a:lnTo>
                    <a:pt x="156" y="1133"/>
                  </a:lnTo>
                  <a:lnTo>
                    <a:pt x="19" y="1178"/>
                  </a:lnTo>
                  <a:lnTo>
                    <a:pt x="48" y="1284"/>
                  </a:lnTo>
                  <a:lnTo>
                    <a:pt x="189" y="1255"/>
                  </a:lnTo>
                  <a:lnTo>
                    <a:pt x="205" y="1299"/>
                  </a:lnTo>
                  <a:lnTo>
                    <a:pt x="224" y="1341"/>
                  </a:lnTo>
                  <a:lnTo>
                    <a:pt x="103" y="1420"/>
                  </a:lnTo>
                  <a:lnTo>
                    <a:pt x="159" y="1514"/>
                  </a:lnTo>
                  <a:lnTo>
                    <a:pt x="287" y="1450"/>
                  </a:lnTo>
                  <a:lnTo>
                    <a:pt x="314" y="1488"/>
                  </a:lnTo>
                  <a:lnTo>
                    <a:pt x="343" y="1523"/>
                  </a:lnTo>
                  <a:lnTo>
                    <a:pt x="247" y="1631"/>
                  </a:lnTo>
                  <a:lnTo>
                    <a:pt x="326" y="1710"/>
                  </a:lnTo>
                  <a:lnTo>
                    <a:pt x="434" y="1613"/>
                  </a:lnTo>
                  <a:lnTo>
                    <a:pt x="469" y="1643"/>
                  </a:lnTo>
                  <a:lnTo>
                    <a:pt x="506" y="1670"/>
                  </a:lnTo>
                  <a:lnTo>
                    <a:pt x="441" y="1798"/>
                  </a:lnTo>
                  <a:lnTo>
                    <a:pt x="537" y="1854"/>
                  </a:lnTo>
                  <a:lnTo>
                    <a:pt x="616" y="1733"/>
                  </a:lnTo>
                  <a:lnTo>
                    <a:pt x="658" y="1752"/>
                  </a:lnTo>
                  <a:lnTo>
                    <a:pt x="702" y="1768"/>
                  </a:lnTo>
                  <a:lnTo>
                    <a:pt x="671" y="1909"/>
                  </a:lnTo>
                  <a:lnTo>
                    <a:pt x="779" y="1937"/>
                  </a:lnTo>
                  <a:lnTo>
                    <a:pt x="824" y="1801"/>
                  </a:lnTo>
                  <a:lnTo>
                    <a:pt x="869" y="1809"/>
                  </a:lnTo>
                  <a:lnTo>
                    <a:pt x="914" y="1813"/>
                  </a:lnTo>
                  <a:lnTo>
                    <a:pt x="923" y="1957"/>
                  </a:lnTo>
                  <a:lnTo>
                    <a:pt x="1033" y="1957"/>
                  </a:lnTo>
                  <a:lnTo>
                    <a:pt x="1041" y="1813"/>
                  </a:lnTo>
                  <a:lnTo>
                    <a:pt x="1087" y="1809"/>
                  </a:lnTo>
                  <a:lnTo>
                    <a:pt x="1132" y="1801"/>
                  </a:lnTo>
                  <a:lnTo>
                    <a:pt x="1178" y="1937"/>
                  </a:lnTo>
                  <a:lnTo>
                    <a:pt x="1285" y="1909"/>
                  </a:lnTo>
                  <a:lnTo>
                    <a:pt x="1255" y="1769"/>
                  </a:lnTo>
                  <a:lnTo>
                    <a:pt x="1298" y="1752"/>
                  </a:lnTo>
                  <a:lnTo>
                    <a:pt x="1341" y="1733"/>
                  </a:lnTo>
                  <a:lnTo>
                    <a:pt x="1419" y="1854"/>
                  </a:lnTo>
                  <a:lnTo>
                    <a:pt x="1515" y="1798"/>
                  </a:lnTo>
                  <a:lnTo>
                    <a:pt x="1450" y="1670"/>
                  </a:lnTo>
                  <a:lnTo>
                    <a:pt x="1488" y="1643"/>
                  </a:lnTo>
                  <a:lnTo>
                    <a:pt x="1524" y="1613"/>
                  </a:lnTo>
                  <a:lnTo>
                    <a:pt x="1630" y="1710"/>
                  </a:lnTo>
                  <a:lnTo>
                    <a:pt x="1709" y="1631"/>
                  </a:lnTo>
                  <a:lnTo>
                    <a:pt x="1613" y="1523"/>
                  </a:lnTo>
                  <a:lnTo>
                    <a:pt x="1642" y="1488"/>
                  </a:lnTo>
                  <a:lnTo>
                    <a:pt x="1670" y="1450"/>
                  </a:lnTo>
                  <a:lnTo>
                    <a:pt x="1798" y="1514"/>
                  </a:lnTo>
                  <a:lnTo>
                    <a:pt x="1853" y="1420"/>
                  </a:lnTo>
                  <a:lnTo>
                    <a:pt x="1732" y="1341"/>
                  </a:lnTo>
                  <a:lnTo>
                    <a:pt x="1751" y="1299"/>
                  </a:lnTo>
                  <a:lnTo>
                    <a:pt x="1768" y="1255"/>
                  </a:lnTo>
                  <a:lnTo>
                    <a:pt x="1908" y="1284"/>
                  </a:lnTo>
                  <a:lnTo>
                    <a:pt x="1937" y="1178"/>
                  </a:lnTo>
                  <a:lnTo>
                    <a:pt x="1801" y="1133"/>
                  </a:lnTo>
                  <a:lnTo>
                    <a:pt x="1808" y="1088"/>
                  </a:lnTo>
                  <a:lnTo>
                    <a:pt x="1812" y="1041"/>
                  </a:lnTo>
                  <a:lnTo>
                    <a:pt x="1956" y="1034"/>
                  </a:lnTo>
                </a:path>
              </a:pathLst>
            </a:custGeom>
            <a:solidFill>
              <a:schemeClr val="bg2"/>
            </a:solidFill>
            <a:ln w="9525">
              <a:round/>
              <a:headEnd/>
              <a:tailEnd/>
            </a:ln>
            <a:scene3d>
              <a:camera prst="legacyPerspectiveFront">
                <a:rot lat="20099963" lon="1500000" rev="0"/>
              </a:camera>
              <a:lightRig rig="legacyFlat4" dir="b"/>
            </a:scene3d>
            <a:sp3d extrusionH="608000" prstMaterial="legacyMatte">
              <a:bevelT w="13500" h="13500" prst="angle"/>
              <a:bevelB w="13500" h="13500" prst="angle"/>
              <a:extrusionClr>
                <a:srgbClr val="00CC99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90119" name="Oval 10"/>
            <p:cNvSpPr>
              <a:spLocks noChangeArrowheads="1"/>
            </p:cNvSpPr>
            <p:nvPr/>
          </p:nvSpPr>
          <p:spPr bwMode="gray">
            <a:xfrm rot="2506802">
              <a:off x="2663" y="1839"/>
              <a:ext cx="1008" cy="1248"/>
            </a:xfrm>
            <a:prstGeom prst="ellipse">
              <a:avLst/>
            </a:prstGeom>
            <a:gradFill rotWithShape="1">
              <a:gsLst>
                <a:gs pos="0">
                  <a:srgbClr val="525252"/>
                </a:gs>
                <a:gs pos="50000">
                  <a:srgbClr val="B2B2B2"/>
                </a:gs>
                <a:gs pos="100000">
                  <a:srgbClr val="52525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zh-CN" sz="1800" b="0">
                <a:solidFill>
                  <a:schemeClr val="tx1"/>
                </a:solidFill>
              </a:endParaRPr>
            </a:p>
          </p:txBody>
        </p:sp>
        <p:sp>
          <p:nvSpPr>
            <p:cNvPr id="90120" name="Oval 11"/>
            <p:cNvSpPr>
              <a:spLocks noChangeArrowheads="1"/>
            </p:cNvSpPr>
            <p:nvPr/>
          </p:nvSpPr>
          <p:spPr bwMode="gray">
            <a:xfrm rot="2506802">
              <a:off x="2837" y="1961"/>
              <a:ext cx="797" cy="11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zh-CN" sz="1800" b="0">
                <a:solidFill>
                  <a:schemeClr val="tx1"/>
                </a:solidFill>
              </a:endParaRPr>
            </a:p>
          </p:txBody>
        </p:sp>
      </p:grpSp>
      <p:sp>
        <p:nvSpPr>
          <p:cNvPr id="8210" name="Text Box 20"/>
          <p:cNvSpPr txBox="1">
            <a:spLocks noChangeArrowheads="1"/>
          </p:cNvSpPr>
          <p:nvPr/>
        </p:nvSpPr>
        <p:spPr bwMode="gray">
          <a:xfrm>
            <a:off x="1468438" y="2357438"/>
            <a:ext cx="15319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报刊</a:t>
            </a:r>
            <a:r>
              <a:rPr lang="zh-CN" altLang="en-US" sz="2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阅览室</a:t>
            </a:r>
            <a:endParaRPr lang="zh-CN" altLang="en-US" sz="2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0" y="928688"/>
            <a:ext cx="4800600" cy="71437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tx2">
                  <a:lumMod val="40000"/>
                  <a:lumOff val="60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r">
              <a:defRPr/>
            </a:pPr>
            <a:endParaRPr lang="zh-CN" altLang="en-US" sz="2800" b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01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7462" y="228600"/>
            <a:ext cx="4894262" cy="563562"/>
          </a:xfrm>
        </p:spPr>
        <p:txBody>
          <a:bodyPr/>
          <a:lstStyle/>
          <a:p>
            <a:pPr eaLnBrk="1" hangingPunct="1"/>
            <a:r>
              <a:rPr lang="zh-CN" altLang="en-US" sz="7200" b="1" dirty="0" smtClean="0"/>
              <a:t>报刊文献</a:t>
            </a:r>
            <a:endParaRPr lang="zh-CN" altLang="en-US" sz="7200" b="1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75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0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91424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椭圆 10"/>
          <p:cNvSpPr/>
          <p:nvPr/>
        </p:nvSpPr>
        <p:spPr bwMode="auto">
          <a:xfrm>
            <a:off x="7391400" y="5638800"/>
            <a:ext cx="1524000" cy="3810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1845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" y="21771"/>
            <a:ext cx="6481758" cy="6836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-69986"/>
            <a:ext cx="7315200" cy="6927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764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234" name="Group 8"/>
          <p:cNvGrpSpPr>
            <a:grpSpLocks/>
          </p:cNvGrpSpPr>
          <p:nvPr/>
        </p:nvGrpSpPr>
        <p:grpSpPr bwMode="auto">
          <a:xfrm>
            <a:off x="928688" y="1428750"/>
            <a:ext cx="2419350" cy="2420938"/>
            <a:chOff x="2172" y="1440"/>
            <a:chExt cx="1956" cy="1957"/>
          </a:xfrm>
        </p:grpSpPr>
        <p:sp>
          <p:nvSpPr>
            <p:cNvPr id="95243" name="Freeform 9"/>
            <p:cNvSpPr>
              <a:spLocks/>
            </p:cNvSpPr>
            <p:nvPr/>
          </p:nvSpPr>
          <p:spPr bwMode="gray">
            <a:xfrm>
              <a:off x="2172" y="1440"/>
              <a:ext cx="1956" cy="1957"/>
            </a:xfrm>
            <a:custGeom>
              <a:avLst/>
              <a:gdLst>
                <a:gd name="T0" fmla="*/ 1956 w 1956"/>
                <a:gd name="T1" fmla="*/ 923 h 1957"/>
                <a:gd name="T2" fmla="*/ 1808 w 1956"/>
                <a:gd name="T3" fmla="*/ 869 h 1957"/>
                <a:gd name="T4" fmla="*/ 1937 w 1956"/>
                <a:gd name="T5" fmla="*/ 778 h 1957"/>
                <a:gd name="T6" fmla="*/ 1767 w 1956"/>
                <a:gd name="T7" fmla="*/ 700 h 1957"/>
                <a:gd name="T8" fmla="*/ 1732 w 1956"/>
                <a:gd name="T9" fmla="*/ 616 h 1957"/>
                <a:gd name="T10" fmla="*/ 1798 w 1956"/>
                <a:gd name="T11" fmla="*/ 441 h 1957"/>
                <a:gd name="T12" fmla="*/ 1642 w 1956"/>
                <a:gd name="T13" fmla="*/ 469 h 1957"/>
                <a:gd name="T14" fmla="*/ 1709 w 1956"/>
                <a:gd name="T15" fmla="*/ 325 h 1957"/>
                <a:gd name="T16" fmla="*/ 1522 w 1956"/>
                <a:gd name="T17" fmla="*/ 344 h 1957"/>
                <a:gd name="T18" fmla="*/ 1450 w 1956"/>
                <a:gd name="T19" fmla="*/ 287 h 1957"/>
                <a:gd name="T20" fmla="*/ 1419 w 1956"/>
                <a:gd name="T21" fmla="*/ 103 h 1957"/>
                <a:gd name="T22" fmla="*/ 1298 w 1956"/>
                <a:gd name="T23" fmla="*/ 205 h 1957"/>
                <a:gd name="T24" fmla="*/ 1285 w 1956"/>
                <a:gd name="T25" fmla="*/ 47 h 1957"/>
                <a:gd name="T26" fmla="*/ 1132 w 1956"/>
                <a:gd name="T27" fmla="*/ 156 h 1957"/>
                <a:gd name="T28" fmla="*/ 1041 w 1956"/>
                <a:gd name="T29" fmla="*/ 144 h 1957"/>
                <a:gd name="T30" fmla="*/ 923 w 1956"/>
                <a:gd name="T31" fmla="*/ 0 h 1957"/>
                <a:gd name="T32" fmla="*/ 869 w 1956"/>
                <a:gd name="T33" fmla="*/ 148 h 1957"/>
                <a:gd name="T34" fmla="*/ 779 w 1956"/>
                <a:gd name="T35" fmla="*/ 19 h 1957"/>
                <a:gd name="T36" fmla="*/ 700 w 1956"/>
                <a:gd name="T37" fmla="*/ 189 h 1957"/>
                <a:gd name="T38" fmla="*/ 616 w 1956"/>
                <a:gd name="T39" fmla="*/ 224 h 1957"/>
                <a:gd name="T40" fmla="*/ 441 w 1956"/>
                <a:gd name="T41" fmla="*/ 159 h 1957"/>
                <a:gd name="T42" fmla="*/ 469 w 1956"/>
                <a:gd name="T43" fmla="*/ 314 h 1957"/>
                <a:gd name="T44" fmla="*/ 326 w 1956"/>
                <a:gd name="T45" fmla="*/ 246 h 1957"/>
                <a:gd name="T46" fmla="*/ 343 w 1956"/>
                <a:gd name="T47" fmla="*/ 434 h 1957"/>
                <a:gd name="T48" fmla="*/ 288 w 1956"/>
                <a:gd name="T49" fmla="*/ 507 h 1957"/>
                <a:gd name="T50" fmla="*/ 103 w 1956"/>
                <a:gd name="T51" fmla="*/ 536 h 1957"/>
                <a:gd name="T52" fmla="*/ 205 w 1956"/>
                <a:gd name="T53" fmla="*/ 658 h 1957"/>
                <a:gd name="T54" fmla="*/ 48 w 1956"/>
                <a:gd name="T55" fmla="*/ 671 h 1957"/>
                <a:gd name="T56" fmla="*/ 156 w 1956"/>
                <a:gd name="T57" fmla="*/ 824 h 1957"/>
                <a:gd name="T58" fmla="*/ 144 w 1956"/>
                <a:gd name="T59" fmla="*/ 914 h 1957"/>
                <a:gd name="T60" fmla="*/ 0 w 1956"/>
                <a:gd name="T61" fmla="*/ 1034 h 1957"/>
                <a:gd name="T62" fmla="*/ 148 w 1956"/>
                <a:gd name="T63" fmla="*/ 1088 h 1957"/>
                <a:gd name="T64" fmla="*/ 19 w 1956"/>
                <a:gd name="T65" fmla="*/ 1178 h 1957"/>
                <a:gd name="T66" fmla="*/ 189 w 1956"/>
                <a:gd name="T67" fmla="*/ 1255 h 1957"/>
                <a:gd name="T68" fmla="*/ 224 w 1956"/>
                <a:gd name="T69" fmla="*/ 1341 h 1957"/>
                <a:gd name="T70" fmla="*/ 159 w 1956"/>
                <a:gd name="T71" fmla="*/ 1514 h 1957"/>
                <a:gd name="T72" fmla="*/ 314 w 1956"/>
                <a:gd name="T73" fmla="*/ 1488 h 1957"/>
                <a:gd name="T74" fmla="*/ 247 w 1956"/>
                <a:gd name="T75" fmla="*/ 1631 h 1957"/>
                <a:gd name="T76" fmla="*/ 434 w 1956"/>
                <a:gd name="T77" fmla="*/ 1613 h 1957"/>
                <a:gd name="T78" fmla="*/ 506 w 1956"/>
                <a:gd name="T79" fmla="*/ 1670 h 1957"/>
                <a:gd name="T80" fmla="*/ 537 w 1956"/>
                <a:gd name="T81" fmla="*/ 1854 h 1957"/>
                <a:gd name="T82" fmla="*/ 658 w 1956"/>
                <a:gd name="T83" fmla="*/ 1752 h 1957"/>
                <a:gd name="T84" fmla="*/ 671 w 1956"/>
                <a:gd name="T85" fmla="*/ 1909 h 1957"/>
                <a:gd name="T86" fmla="*/ 824 w 1956"/>
                <a:gd name="T87" fmla="*/ 1801 h 1957"/>
                <a:gd name="T88" fmla="*/ 914 w 1956"/>
                <a:gd name="T89" fmla="*/ 1813 h 1957"/>
                <a:gd name="T90" fmla="*/ 1033 w 1956"/>
                <a:gd name="T91" fmla="*/ 1957 h 1957"/>
                <a:gd name="T92" fmla="*/ 1087 w 1956"/>
                <a:gd name="T93" fmla="*/ 1809 h 1957"/>
                <a:gd name="T94" fmla="*/ 1178 w 1956"/>
                <a:gd name="T95" fmla="*/ 1937 h 1957"/>
                <a:gd name="T96" fmla="*/ 1255 w 1956"/>
                <a:gd name="T97" fmla="*/ 1769 h 1957"/>
                <a:gd name="T98" fmla="*/ 1341 w 1956"/>
                <a:gd name="T99" fmla="*/ 1733 h 1957"/>
                <a:gd name="T100" fmla="*/ 1515 w 1956"/>
                <a:gd name="T101" fmla="*/ 1798 h 1957"/>
                <a:gd name="T102" fmla="*/ 1488 w 1956"/>
                <a:gd name="T103" fmla="*/ 1643 h 1957"/>
                <a:gd name="T104" fmla="*/ 1630 w 1956"/>
                <a:gd name="T105" fmla="*/ 1710 h 1957"/>
                <a:gd name="T106" fmla="*/ 1613 w 1956"/>
                <a:gd name="T107" fmla="*/ 1523 h 1957"/>
                <a:gd name="T108" fmla="*/ 1670 w 1956"/>
                <a:gd name="T109" fmla="*/ 1450 h 1957"/>
                <a:gd name="T110" fmla="*/ 1853 w 1956"/>
                <a:gd name="T111" fmla="*/ 1420 h 1957"/>
                <a:gd name="T112" fmla="*/ 1751 w 1956"/>
                <a:gd name="T113" fmla="*/ 1299 h 1957"/>
                <a:gd name="T114" fmla="*/ 1908 w 1956"/>
                <a:gd name="T115" fmla="*/ 1284 h 1957"/>
                <a:gd name="T116" fmla="*/ 1801 w 1956"/>
                <a:gd name="T117" fmla="*/ 1133 h 1957"/>
                <a:gd name="T118" fmla="*/ 1812 w 1956"/>
                <a:gd name="T119" fmla="*/ 1041 h 195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56"/>
                <a:gd name="T181" fmla="*/ 0 h 1957"/>
                <a:gd name="T182" fmla="*/ 1956 w 1956"/>
                <a:gd name="T183" fmla="*/ 1957 h 195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56" h="1957">
                  <a:moveTo>
                    <a:pt x="1956" y="1034"/>
                  </a:moveTo>
                  <a:lnTo>
                    <a:pt x="1956" y="923"/>
                  </a:lnTo>
                  <a:lnTo>
                    <a:pt x="1812" y="914"/>
                  </a:lnTo>
                  <a:lnTo>
                    <a:pt x="1808" y="869"/>
                  </a:lnTo>
                  <a:lnTo>
                    <a:pt x="1801" y="824"/>
                  </a:lnTo>
                  <a:lnTo>
                    <a:pt x="1937" y="778"/>
                  </a:lnTo>
                  <a:lnTo>
                    <a:pt x="1908" y="671"/>
                  </a:lnTo>
                  <a:lnTo>
                    <a:pt x="1767" y="700"/>
                  </a:lnTo>
                  <a:lnTo>
                    <a:pt x="1751" y="658"/>
                  </a:lnTo>
                  <a:lnTo>
                    <a:pt x="1732" y="616"/>
                  </a:lnTo>
                  <a:lnTo>
                    <a:pt x="1853" y="536"/>
                  </a:lnTo>
                  <a:lnTo>
                    <a:pt x="1798" y="441"/>
                  </a:lnTo>
                  <a:lnTo>
                    <a:pt x="1670" y="507"/>
                  </a:lnTo>
                  <a:lnTo>
                    <a:pt x="1642" y="469"/>
                  </a:lnTo>
                  <a:lnTo>
                    <a:pt x="1613" y="434"/>
                  </a:lnTo>
                  <a:lnTo>
                    <a:pt x="1709" y="325"/>
                  </a:lnTo>
                  <a:lnTo>
                    <a:pt x="1630" y="246"/>
                  </a:lnTo>
                  <a:lnTo>
                    <a:pt x="1522" y="344"/>
                  </a:lnTo>
                  <a:lnTo>
                    <a:pt x="1488" y="314"/>
                  </a:lnTo>
                  <a:lnTo>
                    <a:pt x="1450" y="287"/>
                  </a:lnTo>
                  <a:lnTo>
                    <a:pt x="1515" y="159"/>
                  </a:lnTo>
                  <a:lnTo>
                    <a:pt x="1419" y="103"/>
                  </a:lnTo>
                  <a:lnTo>
                    <a:pt x="1341" y="224"/>
                  </a:lnTo>
                  <a:lnTo>
                    <a:pt x="1298" y="205"/>
                  </a:lnTo>
                  <a:lnTo>
                    <a:pt x="1256" y="189"/>
                  </a:lnTo>
                  <a:lnTo>
                    <a:pt x="1285" y="47"/>
                  </a:lnTo>
                  <a:lnTo>
                    <a:pt x="1178" y="19"/>
                  </a:lnTo>
                  <a:lnTo>
                    <a:pt x="1132" y="156"/>
                  </a:lnTo>
                  <a:lnTo>
                    <a:pt x="1087" y="148"/>
                  </a:lnTo>
                  <a:lnTo>
                    <a:pt x="1041" y="144"/>
                  </a:lnTo>
                  <a:lnTo>
                    <a:pt x="1033" y="0"/>
                  </a:lnTo>
                  <a:lnTo>
                    <a:pt x="923" y="0"/>
                  </a:lnTo>
                  <a:lnTo>
                    <a:pt x="914" y="144"/>
                  </a:lnTo>
                  <a:lnTo>
                    <a:pt x="869" y="148"/>
                  </a:lnTo>
                  <a:lnTo>
                    <a:pt x="824" y="156"/>
                  </a:lnTo>
                  <a:lnTo>
                    <a:pt x="779" y="19"/>
                  </a:lnTo>
                  <a:lnTo>
                    <a:pt x="671" y="47"/>
                  </a:lnTo>
                  <a:lnTo>
                    <a:pt x="700" y="189"/>
                  </a:lnTo>
                  <a:lnTo>
                    <a:pt x="658" y="205"/>
                  </a:lnTo>
                  <a:lnTo>
                    <a:pt x="616" y="224"/>
                  </a:lnTo>
                  <a:lnTo>
                    <a:pt x="537" y="103"/>
                  </a:lnTo>
                  <a:lnTo>
                    <a:pt x="441" y="159"/>
                  </a:lnTo>
                  <a:lnTo>
                    <a:pt x="506" y="287"/>
                  </a:lnTo>
                  <a:lnTo>
                    <a:pt x="469" y="314"/>
                  </a:lnTo>
                  <a:lnTo>
                    <a:pt x="434" y="344"/>
                  </a:lnTo>
                  <a:lnTo>
                    <a:pt x="326" y="246"/>
                  </a:lnTo>
                  <a:lnTo>
                    <a:pt x="247" y="325"/>
                  </a:lnTo>
                  <a:lnTo>
                    <a:pt x="343" y="434"/>
                  </a:lnTo>
                  <a:lnTo>
                    <a:pt x="314" y="469"/>
                  </a:lnTo>
                  <a:lnTo>
                    <a:pt x="288" y="507"/>
                  </a:lnTo>
                  <a:lnTo>
                    <a:pt x="159" y="441"/>
                  </a:lnTo>
                  <a:lnTo>
                    <a:pt x="103" y="536"/>
                  </a:lnTo>
                  <a:lnTo>
                    <a:pt x="224" y="616"/>
                  </a:lnTo>
                  <a:lnTo>
                    <a:pt x="205" y="658"/>
                  </a:lnTo>
                  <a:lnTo>
                    <a:pt x="189" y="700"/>
                  </a:lnTo>
                  <a:lnTo>
                    <a:pt x="48" y="671"/>
                  </a:lnTo>
                  <a:lnTo>
                    <a:pt x="19" y="778"/>
                  </a:lnTo>
                  <a:lnTo>
                    <a:pt x="156" y="824"/>
                  </a:lnTo>
                  <a:lnTo>
                    <a:pt x="148" y="869"/>
                  </a:lnTo>
                  <a:lnTo>
                    <a:pt x="144" y="914"/>
                  </a:lnTo>
                  <a:lnTo>
                    <a:pt x="0" y="923"/>
                  </a:lnTo>
                  <a:lnTo>
                    <a:pt x="0" y="1034"/>
                  </a:lnTo>
                  <a:lnTo>
                    <a:pt x="144" y="1041"/>
                  </a:lnTo>
                  <a:lnTo>
                    <a:pt x="148" y="1088"/>
                  </a:lnTo>
                  <a:lnTo>
                    <a:pt x="156" y="1133"/>
                  </a:lnTo>
                  <a:lnTo>
                    <a:pt x="19" y="1178"/>
                  </a:lnTo>
                  <a:lnTo>
                    <a:pt x="48" y="1284"/>
                  </a:lnTo>
                  <a:lnTo>
                    <a:pt x="189" y="1255"/>
                  </a:lnTo>
                  <a:lnTo>
                    <a:pt x="205" y="1299"/>
                  </a:lnTo>
                  <a:lnTo>
                    <a:pt x="224" y="1341"/>
                  </a:lnTo>
                  <a:lnTo>
                    <a:pt x="103" y="1420"/>
                  </a:lnTo>
                  <a:lnTo>
                    <a:pt x="159" y="1514"/>
                  </a:lnTo>
                  <a:lnTo>
                    <a:pt x="287" y="1450"/>
                  </a:lnTo>
                  <a:lnTo>
                    <a:pt x="314" y="1488"/>
                  </a:lnTo>
                  <a:lnTo>
                    <a:pt x="343" y="1523"/>
                  </a:lnTo>
                  <a:lnTo>
                    <a:pt x="247" y="1631"/>
                  </a:lnTo>
                  <a:lnTo>
                    <a:pt x="326" y="1710"/>
                  </a:lnTo>
                  <a:lnTo>
                    <a:pt x="434" y="1613"/>
                  </a:lnTo>
                  <a:lnTo>
                    <a:pt x="469" y="1643"/>
                  </a:lnTo>
                  <a:lnTo>
                    <a:pt x="506" y="1670"/>
                  </a:lnTo>
                  <a:lnTo>
                    <a:pt x="441" y="1798"/>
                  </a:lnTo>
                  <a:lnTo>
                    <a:pt x="537" y="1854"/>
                  </a:lnTo>
                  <a:lnTo>
                    <a:pt x="616" y="1733"/>
                  </a:lnTo>
                  <a:lnTo>
                    <a:pt x="658" y="1752"/>
                  </a:lnTo>
                  <a:lnTo>
                    <a:pt x="702" y="1768"/>
                  </a:lnTo>
                  <a:lnTo>
                    <a:pt x="671" y="1909"/>
                  </a:lnTo>
                  <a:lnTo>
                    <a:pt x="779" y="1937"/>
                  </a:lnTo>
                  <a:lnTo>
                    <a:pt x="824" y="1801"/>
                  </a:lnTo>
                  <a:lnTo>
                    <a:pt x="869" y="1809"/>
                  </a:lnTo>
                  <a:lnTo>
                    <a:pt x="914" y="1813"/>
                  </a:lnTo>
                  <a:lnTo>
                    <a:pt x="923" y="1957"/>
                  </a:lnTo>
                  <a:lnTo>
                    <a:pt x="1033" y="1957"/>
                  </a:lnTo>
                  <a:lnTo>
                    <a:pt x="1041" y="1813"/>
                  </a:lnTo>
                  <a:lnTo>
                    <a:pt x="1087" y="1809"/>
                  </a:lnTo>
                  <a:lnTo>
                    <a:pt x="1132" y="1801"/>
                  </a:lnTo>
                  <a:lnTo>
                    <a:pt x="1178" y="1937"/>
                  </a:lnTo>
                  <a:lnTo>
                    <a:pt x="1285" y="1909"/>
                  </a:lnTo>
                  <a:lnTo>
                    <a:pt x="1255" y="1769"/>
                  </a:lnTo>
                  <a:lnTo>
                    <a:pt x="1298" y="1752"/>
                  </a:lnTo>
                  <a:lnTo>
                    <a:pt x="1341" y="1733"/>
                  </a:lnTo>
                  <a:lnTo>
                    <a:pt x="1419" y="1854"/>
                  </a:lnTo>
                  <a:lnTo>
                    <a:pt x="1515" y="1798"/>
                  </a:lnTo>
                  <a:lnTo>
                    <a:pt x="1450" y="1670"/>
                  </a:lnTo>
                  <a:lnTo>
                    <a:pt x="1488" y="1643"/>
                  </a:lnTo>
                  <a:lnTo>
                    <a:pt x="1524" y="1613"/>
                  </a:lnTo>
                  <a:lnTo>
                    <a:pt x="1630" y="1710"/>
                  </a:lnTo>
                  <a:lnTo>
                    <a:pt x="1709" y="1631"/>
                  </a:lnTo>
                  <a:lnTo>
                    <a:pt x="1613" y="1523"/>
                  </a:lnTo>
                  <a:lnTo>
                    <a:pt x="1642" y="1488"/>
                  </a:lnTo>
                  <a:lnTo>
                    <a:pt x="1670" y="1450"/>
                  </a:lnTo>
                  <a:lnTo>
                    <a:pt x="1798" y="1514"/>
                  </a:lnTo>
                  <a:lnTo>
                    <a:pt x="1853" y="1420"/>
                  </a:lnTo>
                  <a:lnTo>
                    <a:pt x="1732" y="1341"/>
                  </a:lnTo>
                  <a:lnTo>
                    <a:pt x="1751" y="1299"/>
                  </a:lnTo>
                  <a:lnTo>
                    <a:pt x="1768" y="1255"/>
                  </a:lnTo>
                  <a:lnTo>
                    <a:pt x="1908" y="1284"/>
                  </a:lnTo>
                  <a:lnTo>
                    <a:pt x="1937" y="1178"/>
                  </a:lnTo>
                  <a:lnTo>
                    <a:pt x="1801" y="1133"/>
                  </a:lnTo>
                  <a:lnTo>
                    <a:pt x="1808" y="1088"/>
                  </a:lnTo>
                  <a:lnTo>
                    <a:pt x="1812" y="1041"/>
                  </a:lnTo>
                  <a:lnTo>
                    <a:pt x="1956" y="1034"/>
                  </a:lnTo>
                </a:path>
              </a:pathLst>
            </a:custGeom>
            <a:solidFill>
              <a:schemeClr val="bg2"/>
            </a:solidFill>
            <a:ln w="9525">
              <a:round/>
              <a:headEnd/>
              <a:tailEnd/>
            </a:ln>
            <a:scene3d>
              <a:camera prst="legacyPerspectiveFront">
                <a:rot lat="20099963" lon="1500000" rev="0"/>
              </a:camera>
              <a:lightRig rig="legacyFlat4" dir="b"/>
            </a:scene3d>
            <a:sp3d extrusionH="608000" prstMaterial="legacyMatte">
              <a:bevelT w="13500" h="13500" prst="angle"/>
              <a:bevelB w="13500" h="13500" prst="angle"/>
              <a:extrusionClr>
                <a:srgbClr val="00CC99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95244" name="Oval 10"/>
            <p:cNvSpPr>
              <a:spLocks noChangeArrowheads="1"/>
            </p:cNvSpPr>
            <p:nvPr/>
          </p:nvSpPr>
          <p:spPr bwMode="gray">
            <a:xfrm rot="2506802">
              <a:off x="2663" y="1839"/>
              <a:ext cx="1008" cy="1248"/>
            </a:xfrm>
            <a:prstGeom prst="ellipse">
              <a:avLst/>
            </a:prstGeom>
            <a:gradFill rotWithShape="1">
              <a:gsLst>
                <a:gs pos="0">
                  <a:srgbClr val="525252"/>
                </a:gs>
                <a:gs pos="50000">
                  <a:srgbClr val="B2B2B2"/>
                </a:gs>
                <a:gs pos="100000">
                  <a:srgbClr val="52525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zh-CN" sz="1800" b="0">
                <a:solidFill>
                  <a:schemeClr val="tx1"/>
                </a:solidFill>
              </a:endParaRPr>
            </a:p>
          </p:txBody>
        </p:sp>
        <p:sp>
          <p:nvSpPr>
            <p:cNvPr id="95245" name="Oval 11"/>
            <p:cNvSpPr>
              <a:spLocks noChangeArrowheads="1"/>
            </p:cNvSpPr>
            <p:nvPr/>
          </p:nvSpPr>
          <p:spPr bwMode="gray">
            <a:xfrm rot="2506802">
              <a:off x="2837" y="1961"/>
              <a:ext cx="797" cy="11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zh-CN" sz="1800" b="0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2643188" y="2214563"/>
            <a:ext cx="2419350" cy="2420937"/>
            <a:chOff x="2172" y="1440"/>
            <a:chExt cx="1956" cy="1957"/>
          </a:xfrm>
        </p:grpSpPr>
        <p:sp>
          <p:nvSpPr>
            <p:cNvPr id="95240" name="Freeform 13"/>
            <p:cNvSpPr>
              <a:spLocks/>
            </p:cNvSpPr>
            <p:nvPr/>
          </p:nvSpPr>
          <p:spPr bwMode="gray">
            <a:xfrm>
              <a:off x="2172" y="1440"/>
              <a:ext cx="1956" cy="1957"/>
            </a:xfrm>
            <a:custGeom>
              <a:avLst/>
              <a:gdLst>
                <a:gd name="T0" fmla="*/ 1956 w 1956"/>
                <a:gd name="T1" fmla="*/ 923 h 1957"/>
                <a:gd name="T2" fmla="*/ 1808 w 1956"/>
                <a:gd name="T3" fmla="*/ 869 h 1957"/>
                <a:gd name="T4" fmla="*/ 1937 w 1956"/>
                <a:gd name="T5" fmla="*/ 778 h 1957"/>
                <a:gd name="T6" fmla="*/ 1767 w 1956"/>
                <a:gd name="T7" fmla="*/ 700 h 1957"/>
                <a:gd name="T8" fmla="*/ 1732 w 1956"/>
                <a:gd name="T9" fmla="*/ 616 h 1957"/>
                <a:gd name="T10" fmla="*/ 1798 w 1956"/>
                <a:gd name="T11" fmla="*/ 441 h 1957"/>
                <a:gd name="T12" fmla="*/ 1642 w 1956"/>
                <a:gd name="T13" fmla="*/ 469 h 1957"/>
                <a:gd name="T14" fmla="*/ 1709 w 1956"/>
                <a:gd name="T15" fmla="*/ 325 h 1957"/>
                <a:gd name="T16" fmla="*/ 1522 w 1956"/>
                <a:gd name="T17" fmla="*/ 344 h 1957"/>
                <a:gd name="T18" fmla="*/ 1450 w 1956"/>
                <a:gd name="T19" fmla="*/ 287 h 1957"/>
                <a:gd name="T20" fmla="*/ 1419 w 1956"/>
                <a:gd name="T21" fmla="*/ 103 h 1957"/>
                <a:gd name="T22" fmla="*/ 1298 w 1956"/>
                <a:gd name="T23" fmla="*/ 205 h 1957"/>
                <a:gd name="T24" fmla="*/ 1285 w 1956"/>
                <a:gd name="T25" fmla="*/ 47 h 1957"/>
                <a:gd name="T26" fmla="*/ 1132 w 1956"/>
                <a:gd name="T27" fmla="*/ 156 h 1957"/>
                <a:gd name="T28" fmla="*/ 1041 w 1956"/>
                <a:gd name="T29" fmla="*/ 144 h 1957"/>
                <a:gd name="T30" fmla="*/ 923 w 1956"/>
                <a:gd name="T31" fmla="*/ 0 h 1957"/>
                <a:gd name="T32" fmla="*/ 869 w 1956"/>
                <a:gd name="T33" fmla="*/ 148 h 1957"/>
                <a:gd name="T34" fmla="*/ 779 w 1956"/>
                <a:gd name="T35" fmla="*/ 19 h 1957"/>
                <a:gd name="T36" fmla="*/ 700 w 1956"/>
                <a:gd name="T37" fmla="*/ 189 h 1957"/>
                <a:gd name="T38" fmla="*/ 616 w 1956"/>
                <a:gd name="T39" fmla="*/ 224 h 1957"/>
                <a:gd name="T40" fmla="*/ 441 w 1956"/>
                <a:gd name="T41" fmla="*/ 159 h 1957"/>
                <a:gd name="T42" fmla="*/ 469 w 1956"/>
                <a:gd name="T43" fmla="*/ 314 h 1957"/>
                <a:gd name="T44" fmla="*/ 326 w 1956"/>
                <a:gd name="T45" fmla="*/ 246 h 1957"/>
                <a:gd name="T46" fmla="*/ 343 w 1956"/>
                <a:gd name="T47" fmla="*/ 434 h 1957"/>
                <a:gd name="T48" fmla="*/ 288 w 1956"/>
                <a:gd name="T49" fmla="*/ 507 h 1957"/>
                <a:gd name="T50" fmla="*/ 103 w 1956"/>
                <a:gd name="T51" fmla="*/ 536 h 1957"/>
                <a:gd name="T52" fmla="*/ 205 w 1956"/>
                <a:gd name="T53" fmla="*/ 658 h 1957"/>
                <a:gd name="T54" fmla="*/ 48 w 1956"/>
                <a:gd name="T55" fmla="*/ 671 h 1957"/>
                <a:gd name="T56" fmla="*/ 156 w 1956"/>
                <a:gd name="T57" fmla="*/ 824 h 1957"/>
                <a:gd name="T58" fmla="*/ 144 w 1956"/>
                <a:gd name="T59" fmla="*/ 914 h 1957"/>
                <a:gd name="T60" fmla="*/ 0 w 1956"/>
                <a:gd name="T61" fmla="*/ 1034 h 1957"/>
                <a:gd name="T62" fmla="*/ 148 w 1956"/>
                <a:gd name="T63" fmla="*/ 1088 h 1957"/>
                <a:gd name="T64" fmla="*/ 19 w 1956"/>
                <a:gd name="T65" fmla="*/ 1178 h 1957"/>
                <a:gd name="T66" fmla="*/ 189 w 1956"/>
                <a:gd name="T67" fmla="*/ 1255 h 1957"/>
                <a:gd name="T68" fmla="*/ 224 w 1956"/>
                <a:gd name="T69" fmla="*/ 1341 h 1957"/>
                <a:gd name="T70" fmla="*/ 159 w 1956"/>
                <a:gd name="T71" fmla="*/ 1514 h 1957"/>
                <a:gd name="T72" fmla="*/ 314 w 1956"/>
                <a:gd name="T73" fmla="*/ 1488 h 1957"/>
                <a:gd name="T74" fmla="*/ 247 w 1956"/>
                <a:gd name="T75" fmla="*/ 1631 h 1957"/>
                <a:gd name="T76" fmla="*/ 434 w 1956"/>
                <a:gd name="T77" fmla="*/ 1613 h 1957"/>
                <a:gd name="T78" fmla="*/ 506 w 1956"/>
                <a:gd name="T79" fmla="*/ 1670 h 1957"/>
                <a:gd name="T80" fmla="*/ 537 w 1956"/>
                <a:gd name="T81" fmla="*/ 1854 h 1957"/>
                <a:gd name="T82" fmla="*/ 658 w 1956"/>
                <a:gd name="T83" fmla="*/ 1752 h 1957"/>
                <a:gd name="T84" fmla="*/ 671 w 1956"/>
                <a:gd name="T85" fmla="*/ 1909 h 1957"/>
                <a:gd name="T86" fmla="*/ 824 w 1956"/>
                <a:gd name="T87" fmla="*/ 1801 h 1957"/>
                <a:gd name="T88" fmla="*/ 914 w 1956"/>
                <a:gd name="T89" fmla="*/ 1813 h 1957"/>
                <a:gd name="T90" fmla="*/ 1033 w 1956"/>
                <a:gd name="T91" fmla="*/ 1957 h 1957"/>
                <a:gd name="T92" fmla="*/ 1087 w 1956"/>
                <a:gd name="T93" fmla="*/ 1809 h 1957"/>
                <a:gd name="T94" fmla="*/ 1178 w 1956"/>
                <a:gd name="T95" fmla="*/ 1937 h 1957"/>
                <a:gd name="T96" fmla="*/ 1255 w 1956"/>
                <a:gd name="T97" fmla="*/ 1769 h 1957"/>
                <a:gd name="T98" fmla="*/ 1341 w 1956"/>
                <a:gd name="T99" fmla="*/ 1733 h 1957"/>
                <a:gd name="T100" fmla="*/ 1515 w 1956"/>
                <a:gd name="T101" fmla="*/ 1798 h 1957"/>
                <a:gd name="T102" fmla="*/ 1488 w 1956"/>
                <a:gd name="T103" fmla="*/ 1643 h 1957"/>
                <a:gd name="T104" fmla="*/ 1630 w 1956"/>
                <a:gd name="T105" fmla="*/ 1710 h 1957"/>
                <a:gd name="T106" fmla="*/ 1613 w 1956"/>
                <a:gd name="T107" fmla="*/ 1523 h 1957"/>
                <a:gd name="T108" fmla="*/ 1670 w 1956"/>
                <a:gd name="T109" fmla="*/ 1450 h 1957"/>
                <a:gd name="T110" fmla="*/ 1853 w 1956"/>
                <a:gd name="T111" fmla="*/ 1420 h 1957"/>
                <a:gd name="T112" fmla="*/ 1751 w 1956"/>
                <a:gd name="T113" fmla="*/ 1299 h 1957"/>
                <a:gd name="T114" fmla="*/ 1908 w 1956"/>
                <a:gd name="T115" fmla="*/ 1284 h 1957"/>
                <a:gd name="T116" fmla="*/ 1801 w 1956"/>
                <a:gd name="T117" fmla="*/ 1133 h 1957"/>
                <a:gd name="T118" fmla="*/ 1812 w 1956"/>
                <a:gd name="T119" fmla="*/ 1041 h 195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56"/>
                <a:gd name="T181" fmla="*/ 0 h 1957"/>
                <a:gd name="T182" fmla="*/ 1956 w 1956"/>
                <a:gd name="T183" fmla="*/ 1957 h 195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56" h="1957">
                  <a:moveTo>
                    <a:pt x="1956" y="1034"/>
                  </a:moveTo>
                  <a:lnTo>
                    <a:pt x="1956" y="923"/>
                  </a:lnTo>
                  <a:lnTo>
                    <a:pt x="1812" y="914"/>
                  </a:lnTo>
                  <a:lnTo>
                    <a:pt x="1808" y="869"/>
                  </a:lnTo>
                  <a:lnTo>
                    <a:pt x="1801" y="824"/>
                  </a:lnTo>
                  <a:lnTo>
                    <a:pt x="1937" y="778"/>
                  </a:lnTo>
                  <a:lnTo>
                    <a:pt x="1908" y="671"/>
                  </a:lnTo>
                  <a:lnTo>
                    <a:pt x="1767" y="700"/>
                  </a:lnTo>
                  <a:lnTo>
                    <a:pt x="1751" y="658"/>
                  </a:lnTo>
                  <a:lnTo>
                    <a:pt x="1732" y="616"/>
                  </a:lnTo>
                  <a:lnTo>
                    <a:pt x="1853" y="536"/>
                  </a:lnTo>
                  <a:lnTo>
                    <a:pt x="1798" y="441"/>
                  </a:lnTo>
                  <a:lnTo>
                    <a:pt x="1670" y="507"/>
                  </a:lnTo>
                  <a:lnTo>
                    <a:pt x="1642" y="469"/>
                  </a:lnTo>
                  <a:lnTo>
                    <a:pt x="1613" y="434"/>
                  </a:lnTo>
                  <a:lnTo>
                    <a:pt x="1709" y="325"/>
                  </a:lnTo>
                  <a:lnTo>
                    <a:pt x="1630" y="246"/>
                  </a:lnTo>
                  <a:lnTo>
                    <a:pt x="1522" y="344"/>
                  </a:lnTo>
                  <a:lnTo>
                    <a:pt x="1488" y="314"/>
                  </a:lnTo>
                  <a:lnTo>
                    <a:pt x="1450" y="287"/>
                  </a:lnTo>
                  <a:lnTo>
                    <a:pt x="1515" y="159"/>
                  </a:lnTo>
                  <a:lnTo>
                    <a:pt x="1419" y="103"/>
                  </a:lnTo>
                  <a:lnTo>
                    <a:pt x="1341" y="224"/>
                  </a:lnTo>
                  <a:lnTo>
                    <a:pt x="1298" y="205"/>
                  </a:lnTo>
                  <a:lnTo>
                    <a:pt x="1256" y="189"/>
                  </a:lnTo>
                  <a:lnTo>
                    <a:pt x="1285" y="47"/>
                  </a:lnTo>
                  <a:lnTo>
                    <a:pt x="1178" y="19"/>
                  </a:lnTo>
                  <a:lnTo>
                    <a:pt x="1132" y="156"/>
                  </a:lnTo>
                  <a:lnTo>
                    <a:pt x="1087" y="148"/>
                  </a:lnTo>
                  <a:lnTo>
                    <a:pt x="1041" y="144"/>
                  </a:lnTo>
                  <a:lnTo>
                    <a:pt x="1033" y="0"/>
                  </a:lnTo>
                  <a:lnTo>
                    <a:pt x="923" y="0"/>
                  </a:lnTo>
                  <a:lnTo>
                    <a:pt x="914" y="144"/>
                  </a:lnTo>
                  <a:lnTo>
                    <a:pt x="869" y="148"/>
                  </a:lnTo>
                  <a:lnTo>
                    <a:pt x="824" y="156"/>
                  </a:lnTo>
                  <a:lnTo>
                    <a:pt x="779" y="19"/>
                  </a:lnTo>
                  <a:lnTo>
                    <a:pt x="671" y="47"/>
                  </a:lnTo>
                  <a:lnTo>
                    <a:pt x="700" y="189"/>
                  </a:lnTo>
                  <a:lnTo>
                    <a:pt x="658" y="205"/>
                  </a:lnTo>
                  <a:lnTo>
                    <a:pt x="616" y="224"/>
                  </a:lnTo>
                  <a:lnTo>
                    <a:pt x="537" y="103"/>
                  </a:lnTo>
                  <a:lnTo>
                    <a:pt x="441" y="159"/>
                  </a:lnTo>
                  <a:lnTo>
                    <a:pt x="506" y="287"/>
                  </a:lnTo>
                  <a:lnTo>
                    <a:pt x="469" y="314"/>
                  </a:lnTo>
                  <a:lnTo>
                    <a:pt x="434" y="344"/>
                  </a:lnTo>
                  <a:lnTo>
                    <a:pt x="326" y="246"/>
                  </a:lnTo>
                  <a:lnTo>
                    <a:pt x="247" y="325"/>
                  </a:lnTo>
                  <a:lnTo>
                    <a:pt x="343" y="434"/>
                  </a:lnTo>
                  <a:lnTo>
                    <a:pt x="314" y="469"/>
                  </a:lnTo>
                  <a:lnTo>
                    <a:pt x="288" y="507"/>
                  </a:lnTo>
                  <a:lnTo>
                    <a:pt x="159" y="441"/>
                  </a:lnTo>
                  <a:lnTo>
                    <a:pt x="103" y="536"/>
                  </a:lnTo>
                  <a:lnTo>
                    <a:pt x="224" y="616"/>
                  </a:lnTo>
                  <a:lnTo>
                    <a:pt x="205" y="658"/>
                  </a:lnTo>
                  <a:lnTo>
                    <a:pt x="189" y="700"/>
                  </a:lnTo>
                  <a:lnTo>
                    <a:pt x="48" y="671"/>
                  </a:lnTo>
                  <a:lnTo>
                    <a:pt x="19" y="778"/>
                  </a:lnTo>
                  <a:lnTo>
                    <a:pt x="156" y="824"/>
                  </a:lnTo>
                  <a:lnTo>
                    <a:pt x="148" y="869"/>
                  </a:lnTo>
                  <a:lnTo>
                    <a:pt x="144" y="914"/>
                  </a:lnTo>
                  <a:lnTo>
                    <a:pt x="0" y="923"/>
                  </a:lnTo>
                  <a:lnTo>
                    <a:pt x="0" y="1034"/>
                  </a:lnTo>
                  <a:lnTo>
                    <a:pt x="144" y="1041"/>
                  </a:lnTo>
                  <a:lnTo>
                    <a:pt x="148" y="1088"/>
                  </a:lnTo>
                  <a:lnTo>
                    <a:pt x="156" y="1133"/>
                  </a:lnTo>
                  <a:lnTo>
                    <a:pt x="19" y="1178"/>
                  </a:lnTo>
                  <a:lnTo>
                    <a:pt x="48" y="1284"/>
                  </a:lnTo>
                  <a:lnTo>
                    <a:pt x="189" y="1255"/>
                  </a:lnTo>
                  <a:lnTo>
                    <a:pt x="205" y="1299"/>
                  </a:lnTo>
                  <a:lnTo>
                    <a:pt x="224" y="1341"/>
                  </a:lnTo>
                  <a:lnTo>
                    <a:pt x="103" y="1420"/>
                  </a:lnTo>
                  <a:lnTo>
                    <a:pt x="159" y="1514"/>
                  </a:lnTo>
                  <a:lnTo>
                    <a:pt x="287" y="1450"/>
                  </a:lnTo>
                  <a:lnTo>
                    <a:pt x="314" y="1488"/>
                  </a:lnTo>
                  <a:lnTo>
                    <a:pt x="343" y="1523"/>
                  </a:lnTo>
                  <a:lnTo>
                    <a:pt x="247" y="1631"/>
                  </a:lnTo>
                  <a:lnTo>
                    <a:pt x="326" y="1710"/>
                  </a:lnTo>
                  <a:lnTo>
                    <a:pt x="434" y="1613"/>
                  </a:lnTo>
                  <a:lnTo>
                    <a:pt x="469" y="1643"/>
                  </a:lnTo>
                  <a:lnTo>
                    <a:pt x="506" y="1670"/>
                  </a:lnTo>
                  <a:lnTo>
                    <a:pt x="441" y="1798"/>
                  </a:lnTo>
                  <a:lnTo>
                    <a:pt x="537" y="1854"/>
                  </a:lnTo>
                  <a:lnTo>
                    <a:pt x="616" y="1733"/>
                  </a:lnTo>
                  <a:lnTo>
                    <a:pt x="658" y="1752"/>
                  </a:lnTo>
                  <a:lnTo>
                    <a:pt x="702" y="1768"/>
                  </a:lnTo>
                  <a:lnTo>
                    <a:pt x="671" y="1909"/>
                  </a:lnTo>
                  <a:lnTo>
                    <a:pt x="779" y="1937"/>
                  </a:lnTo>
                  <a:lnTo>
                    <a:pt x="824" y="1801"/>
                  </a:lnTo>
                  <a:lnTo>
                    <a:pt x="869" y="1809"/>
                  </a:lnTo>
                  <a:lnTo>
                    <a:pt x="914" y="1813"/>
                  </a:lnTo>
                  <a:lnTo>
                    <a:pt x="923" y="1957"/>
                  </a:lnTo>
                  <a:lnTo>
                    <a:pt x="1033" y="1957"/>
                  </a:lnTo>
                  <a:lnTo>
                    <a:pt x="1041" y="1813"/>
                  </a:lnTo>
                  <a:lnTo>
                    <a:pt x="1087" y="1809"/>
                  </a:lnTo>
                  <a:lnTo>
                    <a:pt x="1132" y="1801"/>
                  </a:lnTo>
                  <a:lnTo>
                    <a:pt x="1178" y="1937"/>
                  </a:lnTo>
                  <a:lnTo>
                    <a:pt x="1285" y="1909"/>
                  </a:lnTo>
                  <a:lnTo>
                    <a:pt x="1255" y="1769"/>
                  </a:lnTo>
                  <a:lnTo>
                    <a:pt x="1298" y="1752"/>
                  </a:lnTo>
                  <a:lnTo>
                    <a:pt x="1341" y="1733"/>
                  </a:lnTo>
                  <a:lnTo>
                    <a:pt x="1419" y="1854"/>
                  </a:lnTo>
                  <a:lnTo>
                    <a:pt x="1515" y="1798"/>
                  </a:lnTo>
                  <a:lnTo>
                    <a:pt x="1450" y="1670"/>
                  </a:lnTo>
                  <a:lnTo>
                    <a:pt x="1488" y="1643"/>
                  </a:lnTo>
                  <a:lnTo>
                    <a:pt x="1524" y="1613"/>
                  </a:lnTo>
                  <a:lnTo>
                    <a:pt x="1630" y="1710"/>
                  </a:lnTo>
                  <a:lnTo>
                    <a:pt x="1709" y="1631"/>
                  </a:lnTo>
                  <a:lnTo>
                    <a:pt x="1613" y="1523"/>
                  </a:lnTo>
                  <a:lnTo>
                    <a:pt x="1642" y="1488"/>
                  </a:lnTo>
                  <a:lnTo>
                    <a:pt x="1670" y="1450"/>
                  </a:lnTo>
                  <a:lnTo>
                    <a:pt x="1798" y="1514"/>
                  </a:lnTo>
                  <a:lnTo>
                    <a:pt x="1853" y="1420"/>
                  </a:lnTo>
                  <a:lnTo>
                    <a:pt x="1732" y="1341"/>
                  </a:lnTo>
                  <a:lnTo>
                    <a:pt x="1751" y="1299"/>
                  </a:lnTo>
                  <a:lnTo>
                    <a:pt x="1768" y="1255"/>
                  </a:lnTo>
                  <a:lnTo>
                    <a:pt x="1908" y="1284"/>
                  </a:lnTo>
                  <a:lnTo>
                    <a:pt x="1937" y="1178"/>
                  </a:lnTo>
                  <a:lnTo>
                    <a:pt x="1801" y="1133"/>
                  </a:lnTo>
                  <a:lnTo>
                    <a:pt x="1808" y="1088"/>
                  </a:lnTo>
                  <a:lnTo>
                    <a:pt x="1812" y="1041"/>
                  </a:lnTo>
                  <a:lnTo>
                    <a:pt x="1956" y="1034"/>
                  </a:lnTo>
                </a:path>
              </a:pathLst>
            </a:custGeom>
            <a:gradFill rotWithShape="1">
              <a:gsLst>
                <a:gs pos="0">
                  <a:srgbClr val="808000"/>
                </a:gs>
                <a:gs pos="50000">
                  <a:srgbClr val="D5D5AA"/>
                </a:gs>
                <a:gs pos="100000">
                  <a:srgbClr val="808000"/>
                </a:gs>
              </a:gsLst>
              <a:lin ang="2700000" scaled="1"/>
            </a:gradFill>
            <a:ln w="9525">
              <a:round/>
              <a:headEnd/>
              <a:tailEnd/>
            </a:ln>
            <a:scene3d>
              <a:camera prst="legacyPerspectiveFront">
                <a:rot lat="20099963" lon="1500000" rev="0"/>
              </a:camera>
              <a:lightRig rig="legacyFlat4" dir="b"/>
            </a:scene3d>
            <a:sp3d extrusionH="608000" prstMaterial="legacyMatte">
              <a:bevelT w="13500" h="13500" prst="angle"/>
              <a:bevelB w="13500" h="13500" prst="angle"/>
              <a:extrusionClr>
                <a:srgbClr val="808000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95241" name="Oval 14"/>
            <p:cNvSpPr>
              <a:spLocks noChangeArrowheads="1"/>
            </p:cNvSpPr>
            <p:nvPr/>
          </p:nvSpPr>
          <p:spPr bwMode="gray">
            <a:xfrm rot="2506802">
              <a:off x="2663" y="1839"/>
              <a:ext cx="1008" cy="1248"/>
            </a:xfrm>
            <a:prstGeom prst="ellipse">
              <a:avLst/>
            </a:prstGeom>
            <a:gradFill rotWithShape="1">
              <a:gsLst>
                <a:gs pos="0">
                  <a:srgbClr val="525252"/>
                </a:gs>
                <a:gs pos="50000">
                  <a:srgbClr val="B2B2B2"/>
                </a:gs>
                <a:gs pos="100000">
                  <a:srgbClr val="52525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zh-CN" sz="1800" b="0">
                <a:solidFill>
                  <a:schemeClr val="tx1"/>
                </a:solidFill>
              </a:endParaRPr>
            </a:p>
          </p:txBody>
        </p:sp>
        <p:sp>
          <p:nvSpPr>
            <p:cNvPr id="95242" name="Oval 15"/>
            <p:cNvSpPr>
              <a:spLocks noChangeArrowheads="1"/>
            </p:cNvSpPr>
            <p:nvPr/>
          </p:nvSpPr>
          <p:spPr bwMode="gray">
            <a:xfrm rot="2506802">
              <a:off x="2837" y="1961"/>
              <a:ext cx="797" cy="11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zh-CN" sz="1800" b="0">
                <a:solidFill>
                  <a:schemeClr val="tx1"/>
                </a:solidFill>
              </a:endParaRPr>
            </a:p>
          </p:txBody>
        </p:sp>
      </p:grpSp>
      <p:sp>
        <p:nvSpPr>
          <p:cNvPr id="95236" name="Text Box 20"/>
          <p:cNvSpPr txBox="1">
            <a:spLocks noChangeArrowheads="1"/>
          </p:cNvSpPr>
          <p:nvPr/>
        </p:nvSpPr>
        <p:spPr bwMode="gray">
          <a:xfrm>
            <a:off x="1371600" y="2209800"/>
            <a:ext cx="17049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en-US" sz="2400" dirty="0">
                <a:solidFill>
                  <a:schemeClr val="tx1"/>
                </a:solidFill>
              </a:rPr>
              <a:t>报刊</a:t>
            </a:r>
            <a:r>
              <a:rPr lang="zh-CN" altLang="en-US" sz="2400" dirty="0" smtClean="0">
                <a:solidFill>
                  <a:schemeClr val="tx1"/>
                </a:solidFill>
              </a:rPr>
              <a:t>阅览室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22547" name="Text Box 20"/>
          <p:cNvSpPr txBox="1">
            <a:spLocks noChangeArrowheads="1"/>
          </p:cNvSpPr>
          <p:nvPr/>
        </p:nvSpPr>
        <p:spPr bwMode="gray">
          <a:xfrm>
            <a:off x="3200400" y="3276600"/>
            <a:ext cx="15319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en-US" sz="2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电子</a:t>
            </a: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资源</a:t>
            </a: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35632" y="228600"/>
            <a:ext cx="4766946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sz="7200" b="1" dirty="0" smtClean="0"/>
              <a:t>报刊文献</a:t>
            </a:r>
            <a:endParaRPr lang="zh-CN" altLang="en-US" sz="7200" b="1" dirty="0" smtClean="0">
              <a:solidFill>
                <a:schemeClr val="accent1"/>
              </a:solidFill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0" y="928688"/>
            <a:ext cx="4800600" cy="71437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tx2">
                  <a:lumMod val="40000"/>
                  <a:lumOff val="60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r">
              <a:defRPr/>
            </a:pPr>
            <a:endParaRPr lang="zh-CN" altLang="en-US" sz="2800" b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0472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4216" name="Line 8"/>
          <p:cNvSpPr>
            <a:spLocks noChangeShapeType="1"/>
          </p:cNvSpPr>
          <p:nvPr/>
        </p:nvSpPr>
        <p:spPr bwMode="auto">
          <a:xfrm>
            <a:off x="2191836" y="3200400"/>
            <a:ext cx="2638779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4217" name="Line 9"/>
          <p:cNvSpPr>
            <a:spLocks noChangeShapeType="1"/>
          </p:cNvSpPr>
          <p:nvPr/>
        </p:nvSpPr>
        <p:spPr bwMode="auto">
          <a:xfrm>
            <a:off x="2177724" y="4876800"/>
            <a:ext cx="178929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4218" name="Line 10"/>
          <p:cNvSpPr>
            <a:spLocks noChangeShapeType="1"/>
          </p:cNvSpPr>
          <p:nvPr/>
        </p:nvSpPr>
        <p:spPr bwMode="auto">
          <a:xfrm>
            <a:off x="2191836" y="5334000"/>
            <a:ext cx="178929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4219" name="Line 11"/>
          <p:cNvSpPr>
            <a:spLocks noChangeShapeType="1"/>
          </p:cNvSpPr>
          <p:nvPr/>
        </p:nvSpPr>
        <p:spPr bwMode="auto">
          <a:xfrm>
            <a:off x="2260129" y="5943600"/>
            <a:ext cx="14478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4220" name="Line 12"/>
          <p:cNvSpPr>
            <a:spLocks noChangeShapeType="1"/>
          </p:cNvSpPr>
          <p:nvPr/>
        </p:nvSpPr>
        <p:spPr bwMode="auto">
          <a:xfrm>
            <a:off x="2260129" y="6400800"/>
            <a:ext cx="2137452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2260129" y="6629400"/>
            <a:ext cx="2029089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59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6" grpId="0" animBg="1"/>
      <p:bldP spid="94217" grpId="0" animBg="1"/>
      <p:bldP spid="94218" grpId="0" animBg="1"/>
      <p:bldP spid="94219" grpId="0" animBg="1"/>
      <p:bldP spid="94220" grpId="0" animBg="1"/>
      <p:bldP spid="10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9142413" cy="604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9144000" cy="1143000"/>
          </a:xfrm>
          <a:noFill/>
        </p:spPr>
        <p:txBody>
          <a:bodyPr/>
          <a:lstStyle/>
          <a:p>
            <a:r>
              <a:rPr lang="en-US" altLang="zh-CN" b="1" dirty="0" smtClean="0"/>
              <a:t>NO1:</a:t>
            </a:r>
            <a:r>
              <a:rPr lang="zh-CN" altLang="en-US" b="1" dirty="0" smtClean="0"/>
              <a:t>中国知网（</a:t>
            </a:r>
            <a:r>
              <a:rPr lang="en-US" altLang="zh-CN" b="1" dirty="0" smtClean="0"/>
              <a:t>CNKI</a:t>
            </a:r>
            <a:r>
              <a:rPr lang="zh-CN" altLang="en-US" b="1" dirty="0" smtClean="0"/>
              <a:t>）</a:t>
            </a:r>
            <a:endParaRPr lang="zh-CN" altLang="en-US" b="1" dirty="0"/>
          </a:p>
        </p:txBody>
      </p:sp>
      <p:sp>
        <p:nvSpPr>
          <p:cNvPr id="179213" name="Line 13"/>
          <p:cNvSpPr>
            <a:spLocks noChangeShapeType="1"/>
          </p:cNvSpPr>
          <p:nvPr/>
        </p:nvSpPr>
        <p:spPr bwMode="auto">
          <a:xfrm>
            <a:off x="2322689" y="5136444"/>
            <a:ext cx="16764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276600" y="4680857"/>
            <a:ext cx="762000" cy="500743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8060377" y="31975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B0F0"/>
                </a:solidFill>
                <a:latin typeface="华文新魏" pitchFamily="2" charset="-122"/>
                <a:ea typeface="华文新魏" pitchFamily="2" charset="-122"/>
              </a:rPr>
              <a:t>传媒</a:t>
            </a:r>
          </a:p>
        </p:txBody>
      </p:sp>
    </p:spTree>
    <p:extLst>
      <p:ext uri="{BB962C8B-B14F-4D97-AF65-F5344CB8AC3E}">
        <p14:creationId xmlns:p14="http://schemas.microsoft.com/office/powerpoint/2010/main" val="150429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79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13" grpId="0" animBg="1"/>
      <p:bldP spid="179213" grpId="1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rrowheads="1"/>
          </p:cNvSpPr>
          <p:nvPr/>
        </p:nvSpPr>
        <p:spPr bwMode="ltGray">
          <a:xfrm rot="2712372" flipH="1">
            <a:off x="4701382" y="591343"/>
            <a:ext cx="3054350" cy="2443163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72549"/>
                  <a:invGamma/>
                </a:schemeClr>
              </a:gs>
            </a:gsLst>
            <a:lin ang="54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Left"/>
            <a:lightRig rig="legacyFlat2" dir="t"/>
          </a:scene3d>
          <a:sp3d extrusionH="1000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wrap="none" anchor="ctr">
            <a:flatTx/>
          </a:bodyPr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gray">
          <a:xfrm rot="18887628">
            <a:off x="1485107" y="594519"/>
            <a:ext cx="3081337" cy="2505075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3922"/>
                  <a:invGamma/>
                </a:schemeClr>
              </a:gs>
            </a:gsLst>
            <a:lin ang="5400000" scaled="1"/>
          </a:gradFill>
          <a:ln w="9525" algn="ctr"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gray">
          <a:xfrm>
            <a:off x="3286116" y="2000240"/>
            <a:ext cx="2759411" cy="2577448"/>
          </a:xfrm>
          <a:prstGeom prst="diamond">
            <a:avLst/>
          </a:prstGeom>
          <a:solidFill>
            <a:schemeClr val="folHlink">
              <a:alpha val="50195"/>
            </a:schemeClr>
          </a:solidFill>
          <a:ln w="9525">
            <a:miter lim="800000"/>
            <a:headEnd/>
            <a:tailEnd/>
          </a:ln>
          <a:scene3d>
            <a:camera prst="orthographicFront"/>
            <a:lightRig rig="legacyNormal4" dir="b"/>
          </a:scene3d>
          <a:sp3d extrusionH="100000" prstMaterial="legacyMatte">
            <a:bevelB w="13500" h="13500" prst="angle"/>
            <a:extrusionClr>
              <a:schemeClr val="folHlink"/>
            </a:extrusionClr>
          </a:sp3d>
        </p:spPr>
        <p:txBody>
          <a:bodyPr wrap="none" anchor="ctr"/>
          <a:lstStyle/>
          <a:p>
            <a:pPr algn="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657600" y="2895600"/>
            <a:ext cx="2071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图 书</a:t>
            </a:r>
            <a:endParaRPr lang="zh-CN" altLang="en-US" sz="2400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gray">
          <a:xfrm>
            <a:off x="5143500" y="1598613"/>
            <a:ext cx="2100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电子书数据库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383486" y="5105400"/>
            <a:ext cx="4948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00B0F0"/>
                </a:solidFill>
                <a:latin typeface="华文新魏" pitchFamily="2" charset="-122"/>
                <a:ea typeface="华文新魏" pitchFamily="2" charset="-122"/>
              </a:rPr>
              <a:t>图</a:t>
            </a:r>
            <a:endParaRPr lang="zh-CN" altLang="en-US" sz="2000" dirty="0">
              <a:solidFill>
                <a:srgbClr val="00B0F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63200" y="5546081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B0F0"/>
                </a:solidFill>
                <a:latin typeface="华文新魏" pitchFamily="2" charset="-122"/>
                <a:ea typeface="华文新魏" pitchFamily="2" charset="-122"/>
              </a:rPr>
              <a:t>书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51473" y="58674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B0F0"/>
                </a:solidFill>
                <a:latin typeface="华文新魏" pitchFamily="2" charset="-122"/>
                <a:ea typeface="华文新魏" pitchFamily="2" charset="-122"/>
              </a:rPr>
              <a:t>馆</a:t>
            </a:r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gray">
          <a:xfrm>
            <a:off x="2357438" y="1643063"/>
            <a:ext cx="1376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zh-CN" altLang="en-US" sz="24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图书馆</a:t>
            </a:r>
            <a:endParaRPr lang="zh-CN" altLang="en-US" sz="2400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3247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8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924050" y="1295400"/>
            <a:ext cx="6362700" cy="381000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905000" y="1676400"/>
            <a:ext cx="64008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319867" y="1295400"/>
            <a:ext cx="1828800" cy="381000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098" y="1330678"/>
            <a:ext cx="111442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601" y="1723496"/>
            <a:ext cx="785417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658" y="1680986"/>
            <a:ext cx="1186010" cy="457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4646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 bwMode="auto">
          <a:xfrm>
            <a:off x="6248400" y="2971800"/>
            <a:ext cx="639536" cy="3886198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4191000" y="3200400"/>
            <a:ext cx="4381500" cy="3429000"/>
          </a:xfrm>
          <a:prstGeom prst="irregularSeal1">
            <a:avLst/>
          </a:prstGeom>
          <a:solidFill>
            <a:srgbClr val="FFFF99"/>
          </a:solidFill>
          <a:ln w="38100">
            <a:solidFill>
              <a:srgbClr val="8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3000" dirty="0" smtClean="0">
                <a:solidFill>
                  <a:schemeClr val="tx1"/>
                </a:solidFill>
              </a:rPr>
              <a:t>CNKI</a:t>
            </a:r>
            <a:r>
              <a:rPr lang="zh-CN" altLang="en-US" sz="3000" dirty="0" smtClean="0">
                <a:solidFill>
                  <a:schemeClr val="tx1"/>
                </a:solidFill>
              </a:rPr>
              <a:t>有</a:t>
            </a:r>
            <a:endParaRPr lang="zh-CN" altLang="en-US" sz="3000" dirty="0">
              <a:solidFill>
                <a:schemeClr val="tx1"/>
              </a:solidFill>
            </a:endParaRPr>
          </a:p>
          <a:p>
            <a:r>
              <a:rPr lang="zh-CN" altLang="en-US" sz="3000" dirty="0">
                <a:solidFill>
                  <a:schemeClr val="tx1"/>
                </a:solidFill>
              </a:rPr>
              <a:t>专门的阅读器</a:t>
            </a:r>
          </a:p>
        </p:txBody>
      </p:sp>
    </p:spTree>
    <p:extLst>
      <p:ext uri="{BB962C8B-B14F-4D97-AF65-F5344CB8AC3E}">
        <p14:creationId xmlns:p14="http://schemas.microsoft.com/office/powerpoint/2010/main" val="410864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23312"/>
            <a:ext cx="6542143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340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8060377" y="31975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B0F0"/>
                </a:solidFill>
                <a:latin typeface="华文新魏" pitchFamily="2" charset="-122"/>
                <a:ea typeface="华文新魏" pitchFamily="2" charset="-122"/>
              </a:rPr>
              <a:t>传媒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32658"/>
            <a:ext cx="9231189" cy="6890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971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 bwMode="auto">
          <a:xfrm>
            <a:off x="76200" y="2998938"/>
            <a:ext cx="3505200" cy="3859061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6324599" y="2971800"/>
            <a:ext cx="531435" cy="3886199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cxnSp>
        <p:nvCxnSpPr>
          <p:cNvPr id="10" name="直接连接符 9"/>
          <p:cNvCxnSpPr/>
          <p:nvPr/>
        </p:nvCxnSpPr>
        <p:spPr bwMode="auto">
          <a:xfrm>
            <a:off x="76200" y="3733800"/>
            <a:ext cx="27432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76430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29" y="33867"/>
            <a:ext cx="7899073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 bwMode="auto">
          <a:xfrm>
            <a:off x="587829" y="533400"/>
            <a:ext cx="2079171" cy="7620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819401" y="685800"/>
            <a:ext cx="1295400" cy="6096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cxnSp>
        <p:nvCxnSpPr>
          <p:cNvPr id="12" name="直接连接符 11"/>
          <p:cNvCxnSpPr/>
          <p:nvPr/>
        </p:nvCxnSpPr>
        <p:spPr bwMode="auto">
          <a:xfrm>
            <a:off x="2286000" y="1600200"/>
            <a:ext cx="8382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直接连接符 12"/>
          <p:cNvCxnSpPr/>
          <p:nvPr/>
        </p:nvCxnSpPr>
        <p:spPr bwMode="auto">
          <a:xfrm>
            <a:off x="2286000" y="1905000"/>
            <a:ext cx="16764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直接连接符 13"/>
          <p:cNvCxnSpPr/>
          <p:nvPr/>
        </p:nvCxnSpPr>
        <p:spPr bwMode="auto">
          <a:xfrm>
            <a:off x="2262250" y="2133600"/>
            <a:ext cx="27432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直接连接符 16"/>
          <p:cNvCxnSpPr/>
          <p:nvPr/>
        </p:nvCxnSpPr>
        <p:spPr bwMode="auto">
          <a:xfrm>
            <a:off x="3214750" y="696686"/>
            <a:ext cx="280505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07441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 bwMode="auto">
          <a:xfrm>
            <a:off x="7467600" y="1322614"/>
            <a:ext cx="1600200" cy="4392385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42333" y="1524000"/>
            <a:ext cx="4529667" cy="28575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8060378" y="562428"/>
            <a:ext cx="725504" cy="3810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 bwMode="auto">
          <a:xfrm>
            <a:off x="0" y="2590800"/>
            <a:ext cx="24384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32085"/>
            <a:ext cx="762000" cy="437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接连接符 13"/>
          <p:cNvCxnSpPr/>
          <p:nvPr/>
        </p:nvCxnSpPr>
        <p:spPr bwMode="auto">
          <a:xfrm>
            <a:off x="76200" y="1156506"/>
            <a:ext cx="8382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77916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1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 bwMode="auto">
          <a:xfrm>
            <a:off x="76200" y="1066800"/>
            <a:ext cx="13716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直接连接符 5"/>
          <p:cNvCxnSpPr/>
          <p:nvPr/>
        </p:nvCxnSpPr>
        <p:spPr bwMode="auto">
          <a:xfrm>
            <a:off x="76200" y="1752600"/>
            <a:ext cx="30480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20308"/>
            <a:ext cx="1062038" cy="56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/>
          <p:nvPr/>
        </p:nvSpPr>
        <p:spPr bwMode="auto">
          <a:xfrm>
            <a:off x="8077200" y="512974"/>
            <a:ext cx="712998" cy="3810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4080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7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 bwMode="auto">
          <a:xfrm>
            <a:off x="152400" y="1175657"/>
            <a:ext cx="17526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直接连接符 5"/>
          <p:cNvCxnSpPr/>
          <p:nvPr/>
        </p:nvCxnSpPr>
        <p:spPr bwMode="auto">
          <a:xfrm>
            <a:off x="0" y="1828800"/>
            <a:ext cx="28956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24087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6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 bwMode="auto">
          <a:xfrm>
            <a:off x="67733" y="5802489"/>
            <a:ext cx="781050" cy="4572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0" y="6400800"/>
            <a:ext cx="22860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1752600" y="2057400"/>
            <a:ext cx="63246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矩形 11"/>
          <p:cNvSpPr/>
          <p:nvPr/>
        </p:nvSpPr>
        <p:spPr bwMode="auto">
          <a:xfrm>
            <a:off x="59266" y="6107288"/>
            <a:ext cx="609600" cy="369711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059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91424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756" y="1600200"/>
            <a:ext cx="5238044" cy="5298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4216" name="Line 8"/>
          <p:cNvSpPr>
            <a:spLocks noChangeShapeType="1"/>
          </p:cNvSpPr>
          <p:nvPr/>
        </p:nvSpPr>
        <p:spPr bwMode="auto">
          <a:xfrm>
            <a:off x="2283506" y="3200400"/>
            <a:ext cx="914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4217" name="Line 9"/>
          <p:cNvSpPr>
            <a:spLocks noChangeShapeType="1"/>
          </p:cNvSpPr>
          <p:nvPr/>
        </p:nvSpPr>
        <p:spPr bwMode="auto">
          <a:xfrm>
            <a:off x="2291165" y="3429000"/>
            <a:ext cx="1143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4218" name="Line 10"/>
          <p:cNvSpPr>
            <a:spLocks noChangeShapeType="1"/>
          </p:cNvSpPr>
          <p:nvPr/>
        </p:nvSpPr>
        <p:spPr bwMode="auto">
          <a:xfrm>
            <a:off x="2283506" y="4038600"/>
            <a:ext cx="13716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4219" name="Line 11"/>
          <p:cNvSpPr>
            <a:spLocks noChangeShapeType="1"/>
          </p:cNvSpPr>
          <p:nvPr/>
        </p:nvSpPr>
        <p:spPr bwMode="auto">
          <a:xfrm>
            <a:off x="2291165" y="4419600"/>
            <a:ext cx="14478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4220" name="Line 12"/>
          <p:cNvSpPr>
            <a:spLocks noChangeShapeType="1"/>
          </p:cNvSpPr>
          <p:nvPr/>
        </p:nvSpPr>
        <p:spPr bwMode="auto">
          <a:xfrm>
            <a:off x="2230966" y="5105400"/>
            <a:ext cx="18288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4213" name="Oval 5"/>
          <p:cNvSpPr>
            <a:spLocks noChangeArrowheads="1"/>
          </p:cNvSpPr>
          <p:nvPr/>
        </p:nvSpPr>
        <p:spPr bwMode="auto">
          <a:xfrm>
            <a:off x="6019800" y="1498600"/>
            <a:ext cx="1371600" cy="4572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1066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6" grpId="0" animBg="1"/>
      <p:bldP spid="94217" grpId="0" animBg="1"/>
      <p:bldP spid="94218" grpId="0" animBg="1"/>
      <p:bldP spid="94219" grpId="0" animBg="1"/>
      <p:bldP spid="94220" grpId="0" animBg="1"/>
      <p:bldP spid="94213" grpId="0" animBg="1"/>
      <p:bldP spid="94213" grpId="1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289"/>
            <a:ext cx="9144000" cy="6869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999" y="642760"/>
            <a:ext cx="1942233" cy="957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/>
        </p:nvSpPr>
        <p:spPr bwMode="auto">
          <a:xfrm>
            <a:off x="67732" y="1295400"/>
            <a:ext cx="1303867" cy="54864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 bwMode="auto">
          <a:xfrm>
            <a:off x="1816100" y="838200"/>
            <a:ext cx="64897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04635"/>
            <a:ext cx="83820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5943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8127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直接连接符 5"/>
          <p:cNvCxnSpPr/>
          <p:nvPr/>
        </p:nvCxnSpPr>
        <p:spPr bwMode="auto">
          <a:xfrm>
            <a:off x="1962855" y="4191000"/>
            <a:ext cx="2609145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矩形 8"/>
          <p:cNvSpPr/>
          <p:nvPr/>
        </p:nvSpPr>
        <p:spPr bwMode="auto">
          <a:xfrm>
            <a:off x="238805" y="2209800"/>
            <a:ext cx="2656795" cy="3048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 bwMode="auto">
          <a:xfrm>
            <a:off x="1639711" y="976489"/>
            <a:ext cx="646289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直接连接符 9"/>
          <p:cNvCxnSpPr/>
          <p:nvPr/>
        </p:nvCxnSpPr>
        <p:spPr bwMode="auto">
          <a:xfrm>
            <a:off x="4191000" y="976489"/>
            <a:ext cx="6096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直接连接符 10"/>
          <p:cNvCxnSpPr/>
          <p:nvPr/>
        </p:nvCxnSpPr>
        <p:spPr bwMode="auto">
          <a:xfrm>
            <a:off x="6629400" y="976489"/>
            <a:ext cx="8382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矩形 14"/>
          <p:cNvSpPr/>
          <p:nvPr/>
        </p:nvSpPr>
        <p:spPr bwMode="auto">
          <a:xfrm>
            <a:off x="300894" y="2209800"/>
            <a:ext cx="675595" cy="3048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-28221" y="2681111"/>
            <a:ext cx="1595424" cy="4176888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" y="2755194"/>
            <a:ext cx="1371272" cy="4028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3000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5" grpId="0" animBg="1"/>
      <p:bldP spid="17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 bwMode="auto">
          <a:xfrm>
            <a:off x="108857" y="1295400"/>
            <a:ext cx="2253343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22316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矩形 14"/>
          <p:cNvSpPr/>
          <p:nvPr/>
        </p:nvSpPr>
        <p:spPr bwMode="auto">
          <a:xfrm>
            <a:off x="1143000" y="2209800"/>
            <a:ext cx="675595" cy="3048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1215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 bwMode="auto">
          <a:xfrm>
            <a:off x="1" y="4648200"/>
            <a:ext cx="1828799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764050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矩形 14"/>
          <p:cNvSpPr/>
          <p:nvPr/>
        </p:nvSpPr>
        <p:spPr bwMode="auto">
          <a:xfrm>
            <a:off x="2133600" y="2209800"/>
            <a:ext cx="675595" cy="3048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2140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696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1921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78" y="0"/>
            <a:ext cx="920420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9574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21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4666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838200"/>
            <a:ext cx="9142413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8200"/>
          </a:xfrm>
          <a:noFill/>
        </p:spPr>
        <p:txBody>
          <a:bodyPr/>
          <a:lstStyle/>
          <a:p>
            <a:r>
              <a:rPr lang="en-US" altLang="zh-CN" b="1" dirty="0"/>
              <a:t>NO1:</a:t>
            </a:r>
            <a:r>
              <a:rPr lang="zh-CN" altLang="en-US" b="1" dirty="0" smtClean="0"/>
              <a:t>超</a:t>
            </a:r>
            <a:r>
              <a:rPr lang="zh-CN" altLang="en-US" b="1" dirty="0"/>
              <a:t>星读秀电子图书</a:t>
            </a: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1937657" y="2743200"/>
            <a:ext cx="1371600" cy="4572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596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6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直接连接符 5"/>
          <p:cNvCxnSpPr/>
          <p:nvPr/>
        </p:nvCxnSpPr>
        <p:spPr bwMode="auto">
          <a:xfrm>
            <a:off x="1905000" y="6400800"/>
            <a:ext cx="3810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矩形 6"/>
          <p:cNvSpPr/>
          <p:nvPr/>
        </p:nvSpPr>
        <p:spPr bwMode="auto">
          <a:xfrm>
            <a:off x="8468" y="5867399"/>
            <a:ext cx="781050" cy="316089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9303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直接连接符 5"/>
          <p:cNvCxnSpPr/>
          <p:nvPr/>
        </p:nvCxnSpPr>
        <p:spPr bwMode="auto">
          <a:xfrm>
            <a:off x="152400" y="1600200"/>
            <a:ext cx="6858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直接连接符 8"/>
          <p:cNvCxnSpPr/>
          <p:nvPr/>
        </p:nvCxnSpPr>
        <p:spPr bwMode="auto">
          <a:xfrm>
            <a:off x="152400" y="2667000"/>
            <a:ext cx="8382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直接连接符 10"/>
          <p:cNvCxnSpPr/>
          <p:nvPr/>
        </p:nvCxnSpPr>
        <p:spPr bwMode="auto">
          <a:xfrm>
            <a:off x="1905000" y="914400"/>
            <a:ext cx="66294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" y="2743200"/>
            <a:ext cx="1741742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999" y="685800"/>
            <a:ext cx="2009503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745" y="413499"/>
            <a:ext cx="905148" cy="356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6533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 bwMode="auto">
          <a:xfrm>
            <a:off x="2057400" y="2743200"/>
            <a:ext cx="1905000" cy="16764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2152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 bwMode="auto">
          <a:xfrm>
            <a:off x="152400" y="1981200"/>
            <a:ext cx="952500" cy="3810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19400"/>
            <a:ext cx="18240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/>
        </p:nvSpPr>
        <p:spPr bwMode="auto">
          <a:xfrm>
            <a:off x="999911" y="1943100"/>
            <a:ext cx="952500" cy="3810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7618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 bwMode="auto">
          <a:xfrm>
            <a:off x="0" y="2895600"/>
            <a:ext cx="1600200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7984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762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6376234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 bwMode="auto">
          <a:xfrm>
            <a:off x="2513606" y="1981200"/>
            <a:ext cx="4191994" cy="72390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786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103" y="762000"/>
            <a:ext cx="9686925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49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71" y="-228600"/>
            <a:ext cx="13716000" cy="826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332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6376234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 bwMode="auto">
          <a:xfrm>
            <a:off x="2243667" y="2819400"/>
            <a:ext cx="1947333" cy="72390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0813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3814"/>
            <a:ext cx="9144001" cy="688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9"/>
          <p:cNvSpPr>
            <a:spLocks noChangeArrowheads="1"/>
          </p:cNvSpPr>
          <p:nvPr/>
        </p:nvSpPr>
        <p:spPr bwMode="auto">
          <a:xfrm>
            <a:off x="1219200" y="1524000"/>
            <a:ext cx="990600" cy="533400"/>
          </a:xfrm>
          <a:prstGeom prst="ellipse">
            <a:avLst/>
          </a:prstGeom>
          <a:noFill/>
          <a:ln w="762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1357488" y="2057400"/>
            <a:ext cx="5805312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3570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" y="991658"/>
            <a:ext cx="9182100" cy="4607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663" y="2743200"/>
            <a:ext cx="1284337" cy="552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6174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030111"/>
            <a:ext cx="9110133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812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65984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89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6376234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 bwMode="auto">
          <a:xfrm>
            <a:off x="5486400" y="4038600"/>
            <a:ext cx="1185333" cy="72390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3114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48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72355"/>
            <a:ext cx="914400" cy="369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7672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56" y="0"/>
            <a:ext cx="917239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075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9144000" cy="1143000"/>
          </a:xfrm>
          <a:noFill/>
        </p:spPr>
        <p:txBody>
          <a:bodyPr/>
          <a:lstStyle/>
          <a:p>
            <a:r>
              <a:rPr lang="en-US" altLang="zh-CN" b="1" dirty="0" smtClean="0"/>
              <a:t>NO.2:</a:t>
            </a:r>
            <a:r>
              <a:rPr lang="zh-CN" altLang="en-US" b="1" dirty="0" smtClean="0"/>
              <a:t>万方学位论文</a:t>
            </a:r>
            <a:endParaRPr lang="zh-CN" altLang="en-US" b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2800"/>
            <a:ext cx="9142413" cy="604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9213" name="Line 13"/>
          <p:cNvSpPr>
            <a:spLocks noChangeShapeType="1"/>
          </p:cNvSpPr>
          <p:nvPr/>
        </p:nvSpPr>
        <p:spPr bwMode="auto">
          <a:xfrm>
            <a:off x="2286000" y="6477000"/>
            <a:ext cx="21336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747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79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13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828800" y="457200"/>
            <a:ext cx="6705599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2514600" y="-16669"/>
            <a:ext cx="1143000" cy="473869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>
            <a:off x="1828799" y="921328"/>
            <a:ext cx="6019801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57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85" y="10886"/>
            <a:ext cx="9154886" cy="6847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 bwMode="auto">
          <a:xfrm>
            <a:off x="2438401" y="-21771"/>
            <a:ext cx="500742" cy="402772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49418"/>
            <a:ext cx="1447800" cy="689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椭圆 6"/>
          <p:cNvSpPr/>
          <p:nvPr/>
        </p:nvSpPr>
        <p:spPr bwMode="auto">
          <a:xfrm>
            <a:off x="7151914" y="324020"/>
            <a:ext cx="838200" cy="5334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304800" y="3488872"/>
            <a:ext cx="5334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1371600" y="3488872"/>
            <a:ext cx="5334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>
            <a:off x="2438401" y="3488872"/>
            <a:ext cx="5334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>
            <a:off x="3505200" y="3488872"/>
            <a:ext cx="5334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620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 bwMode="auto">
          <a:xfrm>
            <a:off x="0" y="1219200"/>
            <a:ext cx="1828799" cy="56388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4343400" y="1752600"/>
            <a:ext cx="3200400" cy="3810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7543800" y="827314"/>
            <a:ext cx="1600200" cy="1382486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1817911" y="1359743"/>
            <a:ext cx="5334001" cy="3810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44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宋体" pitchFamily="2" charset="-122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568" y="1289957"/>
            <a:ext cx="1121232" cy="520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6248398" y="1726871"/>
            <a:ext cx="914401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6259282" y="1253341"/>
            <a:ext cx="1208318" cy="18307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7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10" grpId="0" animBg="1"/>
      <p:bldP spid="13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762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44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762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44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25801</TotalTime>
  <Words>368</Words>
  <Application>Microsoft Office PowerPoint</Application>
  <PresentationFormat>全屏显示(4:3)</PresentationFormat>
  <Paragraphs>98</Paragraphs>
  <Slides>153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153</vt:i4>
      </vt:variant>
    </vt:vector>
  </HeadingPairs>
  <TitlesOfParts>
    <vt:vector size="154" baseType="lpstr">
      <vt:lpstr>默认设计模板</vt:lpstr>
      <vt:lpstr>PowerPoint 演示文稿</vt:lpstr>
      <vt:lpstr>图书馆馆藏简介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NO1:超星读秀电子图书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BALIS馆际互借</vt:lpstr>
      <vt:lpstr>PowerPoint 演示文稿</vt:lpstr>
      <vt:lpstr>馆际互借注册第一步</vt:lpstr>
      <vt:lpstr>馆际互借注册第二步</vt:lpstr>
      <vt:lpstr>馆际互借注册第三步</vt:lpstr>
      <vt:lpstr>馆际互借注册完成</vt:lpstr>
      <vt:lpstr>借书第一步：登录</vt:lpstr>
      <vt:lpstr>PowerPoint 演示文稿</vt:lpstr>
      <vt:lpstr>借书第二步：选择学校、填写检索词</vt:lpstr>
      <vt:lpstr>借书第三步：查看图书信息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借书完成</vt:lpstr>
      <vt:lpstr>PowerPoint 演示文稿</vt:lpstr>
      <vt:lpstr>PowerPoint 演示文稿</vt:lpstr>
      <vt:lpstr>PowerPoint 演示文稿</vt:lpstr>
      <vt:lpstr>借书完成</vt:lpstr>
      <vt:lpstr>BALIS馆际互借提示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报刊文献</vt:lpstr>
      <vt:lpstr>PowerPoint 演示文稿</vt:lpstr>
      <vt:lpstr>PowerPoint 演示文稿</vt:lpstr>
      <vt:lpstr>PowerPoint 演示文稿</vt:lpstr>
      <vt:lpstr>PowerPoint 演示文稿</vt:lpstr>
      <vt:lpstr>NO1:中国知网（CNKI）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NO.2:万方学位论文</vt:lpstr>
      <vt:lpstr>PowerPoint 演示文稿</vt:lpstr>
      <vt:lpstr>PowerPoint 演示文稿</vt:lpstr>
      <vt:lpstr>PowerPoint 演示文稿</vt:lpstr>
      <vt:lpstr>PowerPoint 演示文稿</vt:lpstr>
      <vt:lpstr>·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NO.3:EBSCO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BALIS读者系统</vt:lpstr>
      <vt:lpstr>PowerPoint 演示文稿</vt:lpstr>
      <vt:lpstr>申请单查询 </vt:lpstr>
      <vt:lpstr>PowerPoint 演示文稿</vt:lpstr>
      <vt:lpstr>申请单查询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abc</cp:lastModifiedBy>
  <cp:revision>1207</cp:revision>
  <cp:lastPrinted>1601-01-01T00:00:00Z</cp:lastPrinted>
  <dcterms:created xsi:type="dcterms:W3CDTF">1601-01-01T00:00:00Z</dcterms:created>
  <dcterms:modified xsi:type="dcterms:W3CDTF">2017-09-28T09:14:43Z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